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5"/>
  </p:notesMasterIdLst>
  <p:handoutMasterIdLst>
    <p:handoutMasterId r:id="rId136"/>
  </p:handoutMasterIdLst>
  <p:sldIdLst>
    <p:sldId id="256" r:id="rId2"/>
    <p:sldId id="405" r:id="rId3"/>
    <p:sldId id="263" r:id="rId4"/>
    <p:sldId id="260" r:id="rId5"/>
    <p:sldId id="338" r:id="rId6"/>
    <p:sldId id="264" r:id="rId7"/>
    <p:sldId id="257" r:id="rId8"/>
    <p:sldId id="258" r:id="rId9"/>
    <p:sldId id="406" r:id="rId10"/>
    <p:sldId id="407" r:id="rId11"/>
    <p:sldId id="259" r:id="rId12"/>
    <p:sldId id="262" r:id="rId13"/>
    <p:sldId id="370" r:id="rId14"/>
    <p:sldId id="265" r:id="rId15"/>
    <p:sldId id="266" r:id="rId16"/>
    <p:sldId id="339" r:id="rId17"/>
    <p:sldId id="377" r:id="rId18"/>
    <p:sldId id="267" r:id="rId19"/>
    <p:sldId id="268" r:id="rId20"/>
    <p:sldId id="269" r:id="rId21"/>
    <p:sldId id="271" r:id="rId22"/>
    <p:sldId id="272" r:id="rId23"/>
    <p:sldId id="340" r:id="rId24"/>
    <p:sldId id="341" r:id="rId25"/>
    <p:sldId id="373" r:id="rId26"/>
    <p:sldId id="372" r:id="rId27"/>
    <p:sldId id="374" r:id="rId28"/>
    <p:sldId id="375" r:id="rId29"/>
    <p:sldId id="275" r:id="rId30"/>
    <p:sldId id="342" r:id="rId31"/>
    <p:sldId id="343" r:id="rId32"/>
    <p:sldId id="276" r:id="rId33"/>
    <p:sldId id="277" r:id="rId34"/>
    <p:sldId id="274" r:id="rId35"/>
    <p:sldId id="278" r:id="rId36"/>
    <p:sldId id="279" r:id="rId37"/>
    <p:sldId id="280" r:id="rId38"/>
    <p:sldId id="281" r:id="rId39"/>
    <p:sldId id="402" r:id="rId40"/>
    <p:sldId id="282" r:id="rId41"/>
    <p:sldId id="378" r:id="rId42"/>
    <p:sldId id="379" r:id="rId43"/>
    <p:sldId id="283" r:id="rId44"/>
    <p:sldId id="380" r:id="rId45"/>
    <p:sldId id="284" r:id="rId46"/>
    <p:sldId id="285" r:id="rId47"/>
    <p:sldId id="381" r:id="rId48"/>
    <p:sldId id="286" r:id="rId49"/>
    <p:sldId id="344" r:id="rId50"/>
    <p:sldId id="289" r:id="rId51"/>
    <p:sldId id="287" r:id="rId52"/>
    <p:sldId id="288" r:id="rId53"/>
    <p:sldId id="346" r:id="rId54"/>
    <p:sldId id="347" r:id="rId55"/>
    <p:sldId id="290" r:id="rId56"/>
    <p:sldId id="291" r:id="rId57"/>
    <p:sldId id="292" r:id="rId58"/>
    <p:sldId id="293" r:id="rId59"/>
    <p:sldId id="348" r:id="rId60"/>
    <p:sldId id="349" r:id="rId61"/>
    <p:sldId id="294" r:id="rId62"/>
    <p:sldId id="295" r:id="rId63"/>
    <p:sldId id="296" r:id="rId64"/>
    <p:sldId id="297" r:id="rId65"/>
    <p:sldId id="298" r:id="rId66"/>
    <p:sldId id="350" r:id="rId67"/>
    <p:sldId id="351" r:id="rId68"/>
    <p:sldId id="299" r:id="rId69"/>
    <p:sldId id="300" r:id="rId70"/>
    <p:sldId id="301" r:id="rId71"/>
    <p:sldId id="302" r:id="rId72"/>
    <p:sldId id="352" r:id="rId73"/>
    <p:sldId id="382" r:id="rId74"/>
    <p:sldId id="383" r:id="rId75"/>
    <p:sldId id="304" r:id="rId76"/>
    <p:sldId id="305" r:id="rId77"/>
    <p:sldId id="353" r:id="rId78"/>
    <p:sldId id="354" r:id="rId79"/>
    <p:sldId id="306" r:id="rId80"/>
    <p:sldId id="356" r:id="rId81"/>
    <p:sldId id="355" r:id="rId82"/>
    <p:sldId id="357" r:id="rId83"/>
    <p:sldId id="358" r:id="rId84"/>
    <p:sldId id="308" r:id="rId85"/>
    <p:sldId id="360" r:id="rId86"/>
    <p:sldId id="384" r:id="rId87"/>
    <p:sldId id="385" r:id="rId88"/>
    <p:sldId id="387" r:id="rId89"/>
    <p:sldId id="359" r:id="rId90"/>
    <p:sldId id="309" r:id="rId91"/>
    <p:sldId id="361" r:id="rId92"/>
    <p:sldId id="388" r:id="rId93"/>
    <p:sldId id="313" r:id="rId94"/>
    <p:sldId id="314" r:id="rId95"/>
    <p:sldId id="389" r:id="rId96"/>
    <p:sldId id="315" r:id="rId97"/>
    <p:sldId id="316" r:id="rId98"/>
    <p:sldId id="317" r:id="rId99"/>
    <p:sldId id="362" r:id="rId100"/>
    <p:sldId id="390" r:id="rId101"/>
    <p:sldId id="318" r:id="rId102"/>
    <p:sldId id="365" r:id="rId103"/>
    <p:sldId id="391" r:id="rId104"/>
    <p:sldId id="392" r:id="rId105"/>
    <p:sldId id="319" r:id="rId106"/>
    <p:sldId id="403" r:id="rId107"/>
    <p:sldId id="363" r:id="rId108"/>
    <p:sldId id="364" r:id="rId109"/>
    <p:sldId id="393" r:id="rId110"/>
    <p:sldId id="320" r:id="rId111"/>
    <p:sldId id="321" r:id="rId112"/>
    <p:sldId id="394" r:id="rId113"/>
    <p:sldId id="395" r:id="rId114"/>
    <p:sldId id="366" r:id="rId115"/>
    <p:sldId id="322" r:id="rId116"/>
    <p:sldId id="396" r:id="rId117"/>
    <p:sldId id="367" r:id="rId118"/>
    <p:sldId id="368" r:id="rId119"/>
    <p:sldId id="324" r:id="rId120"/>
    <p:sldId id="397" r:id="rId121"/>
    <p:sldId id="398" r:id="rId122"/>
    <p:sldId id="408" r:id="rId123"/>
    <p:sldId id="325" r:id="rId124"/>
    <p:sldId id="399" r:id="rId125"/>
    <p:sldId id="400" r:id="rId126"/>
    <p:sldId id="401" r:id="rId127"/>
    <p:sldId id="369" r:id="rId128"/>
    <p:sldId id="332" r:id="rId129"/>
    <p:sldId id="404" r:id="rId130"/>
    <p:sldId id="333" r:id="rId131"/>
    <p:sldId id="334" r:id="rId132"/>
    <p:sldId id="376" r:id="rId133"/>
    <p:sldId id="336" r:id="rId1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28730-336B-4FF9-A12C-ACC067FE049C}" v="27" dt="2023-09-19T19:54:24.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0" autoAdjust="0"/>
    <p:restoredTop sz="93095" autoAdjust="0"/>
  </p:normalViewPr>
  <p:slideViewPr>
    <p:cSldViewPr>
      <p:cViewPr varScale="1">
        <p:scale>
          <a:sx n="114" d="100"/>
          <a:sy n="114" d="100"/>
        </p:scale>
        <p:origin x="621" y="65"/>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1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371FD7-8DA3-4BEE-77BC-61D8D8AC410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7093CA9-691A-4A7F-BCD1-05C8D6F6AA8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11070B-9874-A2ED-7346-6969E66C32D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1558E61-7A0F-9DBD-7987-89A65C3CB3C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D04B158-1C72-4ADC-9A08-5F0B8305C79D}" type="datetimeFigureOut">
              <a:rPr lang="en-US"/>
              <a:pPr>
                <a:defRPr/>
              </a:pPr>
              <a:t>9/20/2023</a:t>
            </a:fld>
            <a:endParaRPr lang="en-US"/>
          </a:p>
        </p:txBody>
      </p:sp>
      <p:sp>
        <p:nvSpPr>
          <p:cNvPr id="4" name="Slide Image Placeholder 3">
            <a:extLst>
              <a:ext uri="{FF2B5EF4-FFF2-40B4-BE49-F238E27FC236}">
                <a16:creationId xmlns:a16="http://schemas.microsoft.com/office/drawing/2014/main" id="{31B1E2F2-F2C8-B47A-674F-6FF34ACDA29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2754AD3-E84E-5423-DE66-099D96741FD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783D25C-F9EF-BE53-AB9C-E2171FC1444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B284990-414B-0B0C-EDE0-C10A11D1F9A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D6E7F2B-2A99-422A-8FA4-3FC979F5141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751D2C3-B448-3A7E-7353-7959F31C3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07A7AB4-CFD3-D56C-F05F-38D23DF44F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9687612C-2332-385E-B55B-D1512495C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CA145F-02DD-4404-8DA0-E8836668C5AC}" type="slidenum">
              <a:rPr lang="en-US" altLang="en-US"/>
              <a:pPr>
                <a:spcBef>
                  <a:spcPct val="0"/>
                </a:spcBef>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65DA97E-406B-4DEF-9E4C-5B7D6CDD09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A8E294BE-B6FB-DB0C-73FB-EAA9BCA1E8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F4010180-852B-DD25-5F39-B286479793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8BF525-DF9E-4357-82EE-14EDB6B67B97}" type="slidenum">
              <a:rPr lang="en-US" altLang="en-US"/>
              <a:pPr>
                <a:spcBef>
                  <a:spcPct val="0"/>
                </a:spcBef>
              </a:pPr>
              <a:t>29</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6C892FB-DE22-645B-BF70-1528B628CD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4038663-6ED1-1EF3-B56A-C895F039E4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C5D3B6E2-0A06-24AC-7E3A-18287EFBED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7AEC72-E6C9-47E3-BA2C-1B7879715A62}" type="slidenum">
              <a:rPr lang="en-US" altLang="en-US"/>
              <a:pPr>
                <a:spcBef>
                  <a:spcPct val="0"/>
                </a:spcBef>
              </a:pPr>
              <a:t>30</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06BAB20-782E-BB9E-D965-4A7B28E748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5A4B9983-9C27-A139-9B61-10B7BA02FA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B00218AE-4189-45FB-95C5-B5A3E616C3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792946-7F72-4991-9006-AC1256BC7F04}" type="slidenum">
              <a:rPr lang="en-US" altLang="en-US"/>
              <a:pPr>
                <a:spcBef>
                  <a:spcPct val="0"/>
                </a:spcBef>
              </a:pPr>
              <a:t>31</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E74BE704-370D-902C-36D0-437D456F67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73C1842A-1CE3-37C0-1F61-F7A5B74CE9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Pounds per Lineal Foot </a:t>
            </a:r>
          </a:p>
        </p:txBody>
      </p:sp>
      <p:sp>
        <p:nvSpPr>
          <p:cNvPr id="77828" name="Slide Number Placeholder 3">
            <a:extLst>
              <a:ext uri="{FF2B5EF4-FFF2-40B4-BE49-F238E27FC236}">
                <a16:creationId xmlns:a16="http://schemas.microsoft.com/office/drawing/2014/main" id="{1C1B3DEE-E032-02EB-CC54-7F75C09C00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6D4168-4FEE-4D45-88D5-A0CE9C5E0A05}" type="slidenum">
              <a:rPr lang="en-US" altLang="en-US"/>
              <a:pPr>
                <a:spcBef>
                  <a:spcPct val="0"/>
                </a:spcBef>
              </a:pPr>
              <a:t>63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F4C50BE-D81E-E10B-413B-40FF95F752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B05D9111-DA9B-0AB7-685A-D8B079FB54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a:extLst>
              <a:ext uri="{FF2B5EF4-FFF2-40B4-BE49-F238E27FC236}">
                <a16:creationId xmlns:a16="http://schemas.microsoft.com/office/drawing/2014/main" id="{5433E82A-2477-6883-3074-6A93C24122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C0EEDA-5F2F-4980-93F0-AE194CEF08C0}" type="slidenum">
              <a:rPr lang="en-US" altLang="en-US"/>
              <a:pPr>
                <a:spcBef>
                  <a:spcPct val="0"/>
                </a:spcBef>
              </a:pPr>
              <a:t>68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0D3C1C5-E7D0-11BD-CC92-77B22473C0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DC22BD8-0715-3770-E65D-0B40359611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5BA87DAE-72C6-1689-769A-9E321B0B5C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B0599D-CB27-4F63-B3A1-D06446FAE800}" type="slidenum">
              <a:rPr lang="en-US" altLang="en-US"/>
              <a:pPr>
                <a:spcBef>
                  <a:spcPct val="0"/>
                </a:spcBef>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5E9E711-9BA8-A3D4-5C5F-7930B2CCA2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3F89B7C-5184-C314-1603-9FC6B39EF9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9F5D875D-148B-EC32-B7E2-16FCA71584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3C2CDF-1BE0-457E-B815-51C8DB5F0931}" type="slidenum">
              <a:rPr lang="en-US" altLang="en-US"/>
              <a:pPr>
                <a:spcBef>
                  <a:spcPct val="0"/>
                </a:spcBef>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819C16C-433E-9149-1E51-716C8C65D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FF336F0-51A9-3407-7EB2-8F4199FFB0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689100BA-174F-23AC-B106-768A33C436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EBEF61-D686-4C5C-821D-9DFFBC01D625}" type="slidenum">
              <a:rPr lang="en-US" altLang="en-US"/>
              <a:pPr>
                <a:spcBef>
                  <a:spcPct val="0"/>
                </a:spcBef>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CB45FAD-D988-319B-6AFF-556D8BC129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E5D49E7-F482-C7AF-FAE8-DE8CBD25E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54668440-7A1E-2294-4294-85452F00D4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F0A9E1-4014-4B19-A5A4-F2C8F76F4CE3}" type="slidenum">
              <a:rPr lang="en-US" altLang="en-US"/>
              <a:pPr>
                <a:spcBef>
                  <a:spcPct val="0"/>
                </a:spcBef>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634F7E2-1585-1EDF-E7E4-DCBABAC835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6B5B64E-74F2-8AAB-74F8-2DE7323F1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75A87A94-21CB-ECFA-0712-B0D4CFBE7E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909729-0256-4984-9C7E-13D8A5E177B7}" type="slidenum">
              <a:rPr lang="en-US" altLang="en-US"/>
              <a:pPr>
                <a:spcBef>
                  <a:spcPct val="0"/>
                </a:spcBef>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2B07856-D754-D745-E1F7-770484E0C8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A60FDCC-F9DA-3BCA-F4FF-2E78294A39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94AA2FC5-12A1-1C2B-6A32-E7B220E27F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FA04CE-0340-427D-BCCE-54FEF26A5219}" type="slidenum">
              <a:rPr lang="en-US" altLang="en-US"/>
              <a:pPr>
                <a:spcBef>
                  <a:spcPct val="0"/>
                </a:spcBef>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FEAA4B2-13C4-AA22-576A-238EA2BEFB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16B127E-7673-3D8A-40E8-AA1473E5BD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4C79BFC-5F94-6953-5EE5-16188D25C6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8D10EE-BFC3-4691-9F46-3C27D894ABEB}" type="slidenum">
              <a:rPr lang="en-US" altLang="en-US"/>
              <a:pPr>
                <a:spcBef>
                  <a:spcPct val="0"/>
                </a:spcBef>
              </a:pPr>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ED2AEF9-421D-24D5-F431-6E4FF6B22F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8ED9454-80EA-62C4-FD89-893675016A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337E3736-7ECE-9E90-F193-D548A7CB77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D7001E-6969-45DF-AC33-4B64F51A317B}" type="slidenum">
              <a:rPr lang="en-US" altLang="en-US"/>
              <a:pPr>
                <a:spcBef>
                  <a:spcPct val="0"/>
                </a:spcBef>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29">
            <a:extLst>
              <a:ext uri="{FF2B5EF4-FFF2-40B4-BE49-F238E27FC236}">
                <a16:creationId xmlns:a16="http://schemas.microsoft.com/office/drawing/2014/main" id="{C6D37CF5-919F-B30D-7FA7-77F0B66B5BF9}"/>
              </a:ext>
            </a:extLst>
          </p:cNvPr>
          <p:cNvSpPr>
            <a:spLocks noGrp="1"/>
          </p:cNvSpPr>
          <p:nvPr>
            <p:ph type="dt" sz="half" idx="10"/>
          </p:nvPr>
        </p:nvSpPr>
        <p:spPr/>
        <p:txBody>
          <a:bodyPr/>
          <a:lstStyle>
            <a:lvl1pPr>
              <a:defRPr/>
            </a:lvl1pPr>
          </a:lstStyle>
          <a:p>
            <a:pPr>
              <a:defRPr/>
            </a:pPr>
            <a:fld id="{E639CB9C-A82C-4887-B9E2-AE7C3452D9FA}" type="datetime1">
              <a:rPr lang="en-US"/>
              <a:pPr>
                <a:defRPr/>
              </a:pPr>
              <a:t>9/20/2023</a:t>
            </a:fld>
            <a:endParaRPr lang="en-US" dirty="0"/>
          </a:p>
        </p:txBody>
      </p:sp>
      <p:sp>
        <p:nvSpPr>
          <p:cNvPr id="3" name="Footer Placeholder 18">
            <a:extLst>
              <a:ext uri="{FF2B5EF4-FFF2-40B4-BE49-F238E27FC236}">
                <a16:creationId xmlns:a16="http://schemas.microsoft.com/office/drawing/2014/main" id="{82E3FF35-6381-F739-825E-6DD96BFC861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6">
            <a:extLst>
              <a:ext uri="{FF2B5EF4-FFF2-40B4-BE49-F238E27FC236}">
                <a16:creationId xmlns:a16="http://schemas.microsoft.com/office/drawing/2014/main" id="{FD258D58-481C-D555-7288-F821EAB3F287}"/>
              </a:ext>
            </a:extLst>
          </p:cNvPr>
          <p:cNvSpPr>
            <a:spLocks noGrp="1"/>
          </p:cNvSpPr>
          <p:nvPr>
            <p:ph type="sldNum" sz="quarter" idx="12"/>
          </p:nvPr>
        </p:nvSpPr>
        <p:spPr/>
        <p:txBody>
          <a:bodyPr/>
          <a:lstStyle>
            <a:lvl1pPr>
              <a:defRPr>
                <a:solidFill>
                  <a:srgbClr val="E3E1D7"/>
                </a:solidFill>
              </a:defRPr>
            </a:lvl1pPr>
          </a:lstStyle>
          <a:p>
            <a:fld id="{3AB5C5D0-29C2-406F-9EF7-60BDF01863F2}" type="slidenum">
              <a:rPr lang="en-US" altLang="en-US"/>
              <a:pPr/>
              <a:t>‹#›</a:t>
            </a:fld>
            <a:endParaRPr lang="en-US" altLang="en-US"/>
          </a:p>
        </p:txBody>
      </p:sp>
    </p:spTree>
    <p:extLst>
      <p:ext uri="{BB962C8B-B14F-4D97-AF65-F5344CB8AC3E}">
        <p14:creationId xmlns:p14="http://schemas.microsoft.com/office/powerpoint/2010/main" val="37822294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6E54F09-6713-645F-A097-65B9EA61CA9A}"/>
              </a:ext>
            </a:extLst>
          </p:cNvPr>
          <p:cNvSpPr>
            <a:spLocks noGrp="1"/>
          </p:cNvSpPr>
          <p:nvPr>
            <p:ph type="dt" sz="half" idx="10"/>
          </p:nvPr>
        </p:nvSpPr>
        <p:spPr/>
        <p:txBody>
          <a:bodyPr/>
          <a:lstStyle>
            <a:lvl1pPr>
              <a:defRPr/>
            </a:lvl1pPr>
          </a:lstStyle>
          <a:p>
            <a:pPr>
              <a:defRPr/>
            </a:pPr>
            <a:fld id="{CFE5FDA7-1360-4B62-B016-A34569D01C6A}" type="datetime1">
              <a:rPr lang="en-US"/>
              <a:pPr>
                <a:defRPr/>
              </a:pPr>
              <a:t>9/20/2023</a:t>
            </a:fld>
            <a:endParaRPr lang="en-US" dirty="0"/>
          </a:p>
        </p:txBody>
      </p:sp>
      <p:sp>
        <p:nvSpPr>
          <p:cNvPr id="5" name="Footer Placeholder 21">
            <a:extLst>
              <a:ext uri="{FF2B5EF4-FFF2-40B4-BE49-F238E27FC236}">
                <a16:creationId xmlns:a16="http://schemas.microsoft.com/office/drawing/2014/main" id="{1B01E314-58D6-632B-1A9F-0CD17E5A1D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974E327A-38B0-5FC3-6E87-1A371B53B1BB}"/>
              </a:ext>
            </a:extLst>
          </p:cNvPr>
          <p:cNvSpPr>
            <a:spLocks noGrp="1"/>
          </p:cNvSpPr>
          <p:nvPr>
            <p:ph type="sldNum" sz="quarter" idx="12"/>
          </p:nvPr>
        </p:nvSpPr>
        <p:spPr/>
        <p:txBody>
          <a:bodyPr/>
          <a:lstStyle>
            <a:lvl1pPr>
              <a:defRPr/>
            </a:lvl1pPr>
          </a:lstStyle>
          <a:p>
            <a:fld id="{E2FD936F-F188-4AAA-A825-FA16E3BC1DF0}" type="slidenum">
              <a:rPr lang="en-US" altLang="en-US"/>
              <a:pPr/>
              <a:t>‹#›</a:t>
            </a:fld>
            <a:endParaRPr lang="en-US" altLang="en-US"/>
          </a:p>
        </p:txBody>
      </p:sp>
    </p:spTree>
    <p:extLst>
      <p:ext uri="{BB962C8B-B14F-4D97-AF65-F5344CB8AC3E}">
        <p14:creationId xmlns:p14="http://schemas.microsoft.com/office/powerpoint/2010/main" val="253552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D98FF7A-44F0-A2D5-D3DB-62CC93DD78FC}"/>
              </a:ext>
            </a:extLst>
          </p:cNvPr>
          <p:cNvSpPr>
            <a:spLocks noGrp="1"/>
          </p:cNvSpPr>
          <p:nvPr>
            <p:ph type="dt" sz="half" idx="10"/>
          </p:nvPr>
        </p:nvSpPr>
        <p:spPr/>
        <p:txBody>
          <a:bodyPr/>
          <a:lstStyle>
            <a:lvl1pPr>
              <a:defRPr/>
            </a:lvl1pPr>
          </a:lstStyle>
          <a:p>
            <a:pPr>
              <a:defRPr/>
            </a:pPr>
            <a:fld id="{B77B9970-6297-4E8D-AA24-C0A14AC016A3}" type="datetime1">
              <a:rPr lang="en-US"/>
              <a:pPr>
                <a:defRPr/>
              </a:pPr>
              <a:t>9/20/2023</a:t>
            </a:fld>
            <a:endParaRPr lang="en-US" dirty="0"/>
          </a:p>
        </p:txBody>
      </p:sp>
      <p:sp>
        <p:nvSpPr>
          <p:cNvPr id="5" name="Footer Placeholder 21">
            <a:extLst>
              <a:ext uri="{FF2B5EF4-FFF2-40B4-BE49-F238E27FC236}">
                <a16:creationId xmlns:a16="http://schemas.microsoft.com/office/drawing/2014/main" id="{9DA3CBD6-578B-ABAD-FECE-B8DDF7A04E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016CFEB-89A6-9A86-821A-1DDB8771CC32}"/>
              </a:ext>
            </a:extLst>
          </p:cNvPr>
          <p:cNvSpPr>
            <a:spLocks noGrp="1"/>
          </p:cNvSpPr>
          <p:nvPr>
            <p:ph type="sldNum" sz="quarter" idx="12"/>
          </p:nvPr>
        </p:nvSpPr>
        <p:spPr/>
        <p:txBody>
          <a:bodyPr/>
          <a:lstStyle>
            <a:lvl1pPr>
              <a:defRPr/>
            </a:lvl1pPr>
          </a:lstStyle>
          <a:p>
            <a:fld id="{A74048A8-E4E1-4470-B882-BE9E18AB686C}" type="slidenum">
              <a:rPr lang="en-US" altLang="en-US"/>
              <a:pPr/>
              <a:t>‹#›</a:t>
            </a:fld>
            <a:endParaRPr lang="en-US" altLang="en-US"/>
          </a:p>
        </p:txBody>
      </p:sp>
    </p:spTree>
    <p:extLst>
      <p:ext uri="{BB962C8B-B14F-4D97-AF65-F5344CB8AC3E}">
        <p14:creationId xmlns:p14="http://schemas.microsoft.com/office/powerpoint/2010/main" val="23208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79C5013-F217-2A0C-E49C-140AA5DAB0BF}"/>
              </a:ext>
            </a:extLst>
          </p:cNvPr>
          <p:cNvSpPr>
            <a:spLocks noGrp="1"/>
          </p:cNvSpPr>
          <p:nvPr>
            <p:ph type="dt" sz="half" idx="10"/>
          </p:nvPr>
        </p:nvSpPr>
        <p:spPr/>
        <p:txBody>
          <a:bodyPr/>
          <a:lstStyle>
            <a:lvl1pPr>
              <a:defRPr/>
            </a:lvl1pPr>
          </a:lstStyle>
          <a:p>
            <a:pPr>
              <a:defRPr/>
            </a:pPr>
            <a:fld id="{B780C442-6D31-4772-87D1-53ED127769DC}" type="datetime1">
              <a:rPr lang="en-US"/>
              <a:pPr>
                <a:defRPr/>
              </a:pPr>
              <a:t>9/20/2023</a:t>
            </a:fld>
            <a:endParaRPr lang="en-US" dirty="0"/>
          </a:p>
        </p:txBody>
      </p:sp>
      <p:sp>
        <p:nvSpPr>
          <p:cNvPr id="5" name="Footer Placeholder 21">
            <a:extLst>
              <a:ext uri="{FF2B5EF4-FFF2-40B4-BE49-F238E27FC236}">
                <a16:creationId xmlns:a16="http://schemas.microsoft.com/office/drawing/2014/main" id="{1D95DB8C-945E-C177-90F6-A01898AA0C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AF754B54-A99B-D414-BFA8-633886D99A26}"/>
              </a:ext>
            </a:extLst>
          </p:cNvPr>
          <p:cNvSpPr>
            <a:spLocks noGrp="1"/>
          </p:cNvSpPr>
          <p:nvPr>
            <p:ph type="sldNum" sz="quarter" idx="12"/>
          </p:nvPr>
        </p:nvSpPr>
        <p:spPr/>
        <p:txBody>
          <a:bodyPr/>
          <a:lstStyle>
            <a:lvl1pPr>
              <a:defRPr/>
            </a:lvl1pPr>
          </a:lstStyle>
          <a:p>
            <a:fld id="{B525D284-76E0-4D8B-9E23-A33409AD52B8}" type="slidenum">
              <a:rPr lang="en-US" altLang="en-US"/>
              <a:pPr/>
              <a:t>‹#›</a:t>
            </a:fld>
            <a:endParaRPr lang="en-US" altLang="en-US"/>
          </a:p>
        </p:txBody>
      </p:sp>
    </p:spTree>
    <p:extLst>
      <p:ext uri="{BB962C8B-B14F-4D97-AF65-F5344CB8AC3E}">
        <p14:creationId xmlns:p14="http://schemas.microsoft.com/office/powerpoint/2010/main" val="61232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75AC4AEF-3359-1DA1-A7BC-EC368ED38E99}"/>
              </a:ext>
            </a:extLst>
          </p:cNvPr>
          <p:cNvSpPr>
            <a:spLocks noGrp="1"/>
          </p:cNvSpPr>
          <p:nvPr>
            <p:ph type="dt" sz="half" idx="10"/>
          </p:nvPr>
        </p:nvSpPr>
        <p:spPr/>
        <p:txBody>
          <a:bodyPr/>
          <a:lstStyle>
            <a:lvl1pPr>
              <a:defRPr/>
            </a:lvl1pPr>
          </a:lstStyle>
          <a:p>
            <a:pPr>
              <a:defRPr/>
            </a:pPr>
            <a:fld id="{1DF9588A-D831-4F43-849F-F3A9596C73E0}" type="datetime1">
              <a:rPr lang="en-US"/>
              <a:pPr>
                <a:defRPr/>
              </a:pPr>
              <a:t>9/20/2023</a:t>
            </a:fld>
            <a:endParaRPr lang="en-US" dirty="0"/>
          </a:p>
        </p:txBody>
      </p:sp>
      <p:sp>
        <p:nvSpPr>
          <p:cNvPr id="5" name="Footer Placeholder 4">
            <a:extLst>
              <a:ext uri="{FF2B5EF4-FFF2-40B4-BE49-F238E27FC236}">
                <a16:creationId xmlns:a16="http://schemas.microsoft.com/office/drawing/2014/main" id="{0EBA8C6C-A88B-AF4D-46EA-07BB6AE5DC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1CE81E-1C55-D13A-E9C7-7207E27EB11A}"/>
              </a:ext>
            </a:extLst>
          </p:cNvPr>
          <p:cNvSpPr>
            <a:spLocks noGrp="1"/>
          </p:cNvSpPr>
          <p:nvPr>
            <p:ph type="sldNum" sz="quarter" idx="12"/>
          </p:nvPr>
        </p:nvSpPr>
        <p:spPr/>
        <p:txBody>
          <a:bodyPr/>
          <a:lstStyle>
            <a:lvl1pPr>
              <a:defRPr>
                <a:solidFill>
                  <a:srgbClr val="E3E1D7"/>
                </a:solidFill>
              </a:defRPr>
            </a:lvl1pPr>
          </a:lstStyle>
          <a:p>
            <a:fld id="{6B3D0648-92F2-435E-9859-F76B4F1BCE43}" type="slidenum">
              <a:rPr lang="en-US" altLang="en-US"/>
              <a:pPr/>
              <a:t>‹#›</a:t>
            </a:fld>
            <a:endParaRPr lang="en-US" altLang="en-US"/>
          </a:p>
        </p:txBody>
      </p:sp>
    </p:spTree>
    <p:extLst>
      <p:ext uri="{BB962C8B-B14F-4D97-AF65-F5344CB8AC3E}">
        <p14:creationId xmlns:p14="http://schemas.microsoft.com/office/powerpoint/2010/main" val="24787927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69E343F6-FA4F-C473-2220-AB9D49D117DF}"/>
              </a:ext>
            </a:extLst>
          </p:cNvPr>
          <p:cNvSpPr>
            <a:spLocks noGrp="1"/>
          </p:cNvSpPr>
          <p:nvPr>
            <p:ph type="dt" sz="half" idx="10"/>
          </p:nvPr>
        </p:nvSpPr>
        <p:spPr/>
        <p:txBody>
          <a:bodyPr/>
          <a:lstStyle>
            <a:lvl1pPr>
              <a:defRPr/>
            </a:lvl1pPr>
          </a:lstStyle>
          <a:p>
            <a:pPr>
              <a:defRPr/>
            </a:pPr>
            <a:fld id="{A219E3EF-A709-4858-A63A-8163AE13022C}" type="datetime1">
              <a:rPr lang="en-US"/>
              <a:pPr>
                <a:defRPr/>
              </a:pPr>
              <a:t>9/20/2023</a:t>
            </a:fld>
            <a:endParaRPr lang="en-US" dirty="0"/>
          </a:p>
        </p:txBody>
      </p:sp>
      <p:sp>
        <p:nvSpPr>
          <p:cNvPr id="6" name="Footer Placeholder 21">
            <a:extLst>
              <a:ext uri="{FF2B5EF4-FFF2-40B4-BE49-F238E27FC236}">
                <a16:creationId xmlns:a16="http://schemas.microsoft.com/office/drawing/2014/main" id="{FF2A53E7-7E1C-51D6-397D-451E8A145D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5A483081-C04C-11D0-7461-E34C4CDCF45B}"/>
              </a:ext>
            </a:extLst>
          </p:cNvPr>
          <p:cNvSpPr>
            <a:spLocks noGrp="1"/>
          </p:cNvSpPr>
          <p:nvPr>
            <p:ph type="sldNum" sz="quarter" idx="12"/>
          </p:nvPr>
        </p:nvSpPr>
        <p:spPr/>
        <p:txBody>
          <a:bodyPr/>
          <a:lstStyle>
            <a:lvl1pPr>
              <a:defRPr/>
            </a:lvl1pPr>
          </a:lstStyle>
          <a:p>
            <a:fld id="{14D4B6A8-3BA9-478F-AB94-0F58FE5C232C}" type="slidenum">
              <a:rPr lang="en-US" altLang="en-US"/>
              <a:pPr/>
              <a:t>‹#›</a:t>
            </a:fld>
            <a:endParaRPr lang="en-US" altLang="en-US"/>
          </a:p>
        </p:txBody>
      </p:sp>
    </p:spTree>
    <p:extLst>
      <p:ext uri="{BB962C8B-B14F-4D97-AF65-F5344CB8AC3E}">
        <p14:creationId xmlns:p14="http://schemas.microsoft.com/office/powerpoint/2010/main" val="78559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AB46C992-DC19-E2C2-7562-DDD1BF50A005}"/>
              </a:ext>
            </a:extLst>
          </p:cNvPr>
          <p:cNvSpPr>
            <a:spLocks noGrp="1"/>
          </p:cNvSpPr>
          <p:nvPr>
            <p:ph type="dt" sz="half" idx="10"/>
          </p:nvPr>
        </p:nvSpPr>
        <p:spPr/>
        <p:txBody>
          <a:bodyPr/>
          <a:lstStyle>
            <a:lvl1pPr>
              <a:defRPr/>
            </a:lvl1pPr>
          </a:lstStyle>
          <a:p>
            <a:pPr>
              <a:defRPr/>
            </a:pPr>
            <a:fld id="{F149758F-7092-420A-AC63-E8E8CF6A6875}" type="datetime1">
              <a:rPr lang="en-US"/>
              <a:pPr>
                <a:defRPr/>
              </a:pPr>
              <a:t>9/20/2023</a:t>
            </a:fld>
            <a:endParaRPr lang="en-US" dirty="0"/>
          </a:p>
        </p:txBody>
      </p:sp>
      <p:sp>
        <p:nvSpPr>
          <p:cNvPr id="8" name="Footer Placeholder 21">
            <a:extLst>
              <a:ext uri="{FF2B5EF4-FFF2-40B4-BE49-F238E27FC236}">
                <a16:creationId xmlns:a16="http://schemas.microsoft.com/office/drawing/2014/main" id="{C395BA11-2677-20D9-00D5-CFA0276DFE2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59DC5072-8DB8-122F-DF5B-A213C53DC66D}"/>
              </a:ext>
            </a:extLst>
          </p:cNvPr>
          <p:cNvSpPr>
            <a:spLocks noGrp="1"/>
          </p:cNvSpPr>
          <p:nvPr>
            <p:ph type="sldNum" sz="quarter" idx="12"/>
          </p:nvPr>
        </p:nvSpPr>
        <p:spPr/>
        <p:txBody>
          <a:bodyPr/>
          <a:lstStyle>
            <a:lvl1pPr>
              <a:defRPr/>
            </a:lvl1pPr>
          </a:lstStyle>
          <a:p>
            <a:fld id="{DFD5B4BC-7F10-4812-854C-4DBCD12E4973}" type="slidenum">
              <a:rPr lang="en-US" altLang="en-US"/>
              <a:pPr/>
              <a:t>‹#›</a:t>
            </a:fld>
            <a:endParaRPr lang="en-US" altLang="en-US"/>
          </a:p>
        </p:txBody>
      </p:sp>
    </p:spTree>
    <p:extLst>
      <p:ext uri="{BB962C8B-B14F-4D97-AF65-F5344CB8AC3E}">
        <p14:creationId xmlns:p14="http://schemas.microsoft.com/office/powerpoint/2010/main" val="354048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998DC592-F538-221E-22FB-675BFBDEEE53}"/>
              </a:ext>
            </a:extLst>
          </p:cNvPr>
          <p:cNvSpPr>
            <a:spLocks noGrp="1"/>
          </p:cNvSpPr>
          <p:nvPr>
            <p:ph type="dt" sz="half" idx="10"/>
          </p:nvPr>
        </p:nvSpPr>
        <p:spPr/>
        <p:txBody>
          <a:bodyPr/>
          <a:lstStyle>
            <a:lvl1pPr>
              <a:defRPr/>
            </a:lvl1pPr>
          </a:lstStyle>
          <a:p>
            <a:pPr>
              <a:defRPr/>
            </a:pPr>
            <a:fld id="{384AA200-49AE-404F-8435-2239C527D870}" type="datetime1">
              <a:rPr lang="en-US"/>
              <a:pPr>
                <a:defRPr/>
              </a:pPr>
              <a:t>9/20/2023</a:t>
            </a:fld>
            <a:endParaRPr lang="en-US" dirty="0"/>
          </a:p>
        </p:txBody>
      </p:sp>
      <p:sp>
        <p:nvSpPr>
          <p:cNvPr id="4" name="Footer Placeholder 21">
            <a:extLst>
              <a:ext uri="{FF2B5EF4-FFF2-40B4-BE49-F238E27FC236}">
                <a16:creationId xmlns:a16="http://schemas.microsoft.com/office/drawing/2014/main" id="{CB21E7CA-F4A0-F9D4-D570-914C6C0B383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C1F47AB9-C975-D4D1-4BB7-8898FC91F38C}"/>
              </a:ext>
            </a:extLst>
          </p:cNvPr>
          <p:cNvSpPr>
            <a:spLocks noGrp="1"/>
          </p:cNvSpPr>
          <p:nvPr>
            <p:ph type="sldNum" sz="quarter" idx="12"/>
          </p:nvPr>
        </p:nvSpPr>
        <p:spPr/>
        <p:txBody>
          <a:bodyPr/>
          <a:lstStyle>
            <a:lvl1pPr>
              <a:defRPr/>
            </a:lvl1pPr>
          </a:lstStyle>
          <a:p>
            <a:fld id="{20852FB2-896C-4BED-A580-FE0DC9A01973}" type="slidenum">
              <a:rPr lang="en-US" altLang="en-US"/>
              <a:pPr/>
              <a:t>‹#›</a:t>
            </a:fld>
            <a:endParaRPr lang="en-US" altLang="en-US"/>
          </a:p>
        </p:txBody>
      </p:sp>
    </p:spTree>
    <p:extLst>
      <p:ext uri="{BB962C8B-B14F-4D97-AF65-F5344CB8AC3E}">
        <p14:creationId xmlns:p14="http://schemas.microsoft.com/office/powerpoint/2010/main" val="66841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6D5BD8D-0E53-C15D-194C-82332A8E63A8}"/>
              </a:ext>
            </a:extLst>
          </p:cNvPr>
          <p:cNvSpPr>
            <a:spLocks noGrp="1"/>
          </p:cNvSpPr>
          <p:nvPr>
            <p:ph type="dt" sz="half" idx="10"/>
          </p:nvPr>
        </p:nvSpPr>
        <p:spPr/>
        <p:txBody>
          <a:bodyPr/>
          <a:lstStyle>
            <a:lvl1pPr>
              <a:defRPr/>
            </a:lvl1pPr>
          </a:lstStyle>
          <a:p>
            <a:pPr>
              <a:defRPr/>
            </a:pPr>
            <a:fld id="{AFBB7D28-DC38-4E74-93B2-7E72E40D3B30}" type="datetime1">
              <a:rPr lang="en-US"/>
              <a:pPr>
                <a:defRPr/>
              </a:pPr>
              <a:t>9/20/2023</a:t>
            </a:fld>
            <a:endParaRPr lang="en-US" dirty="0"/>
          </a:p>
        </p:txBody>
      </p:sp>
      <p:sp>
        <p:nvSpPr>
          <p:cNvPr id="3" name="Footer Placeholder 21">
            <a:extLst>
              <a:ext uri="{FF2B5EF4-FFF2-40B4-BE49-F238E27FC236}">
                <a16:creationId xmlns:a16="http://schemas.microsoft.com/office/drawing/2014/main" id="{05D57E61-B5D0-3EA1-64F0-D9FC0BACBB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39FA1489-E1DC-4EBD-B923-1BE9D2462833}"/>
              </a:ext>
            </a:extLst>
          </p:cNvPr>
          <p:cNvSpPr>
            <a:spLocks noGrp="1"/>
          </p:cNvSpPr>
          <p:nvPr>
            <p:ph type="sldNum" sz="quarter" idx="12"/>
          </p:nvPr>
        </p:nvSpPr>
        <p:spPr/>
        <p:txBody>
          <a:bodyPr/>
          <a:lstStyle>
            <a:lvl1pPr>
              <a:defRPr/>
            </a:lvl1pPr>
          </a:lstStyle>
          <a:p>
            <a:fld id="{7FC4AAC3-DF07-46F8-A978-213DBC1E89F9}" type="slidenum">
              <a:rPr lang="en-US" altLang="en-US"/>
              <a:pPr/>
              <a:t>‹#›</a:t>
            </a:fld>
            <a:endParaRPr lang="en-US" altLang="en-US"/>
          </a:p>
        </p:txBody>
      </p:sp>
    </p:spTree>
    <p:extLst>
      <p:ext uri="{BB962C8B-B14F-4D97-AF65-F5344CB8AC3E}">
        <p14:creationId xmlns:p14="http://schemas.microsoft.com/office/powerpoint/2010/main" val="84201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473302C2-1BB8-FB09-63ED-A5D68333A3F8}"/>
              </a:ext>
            </a:extLst>
          </p:cNvPr>
          <p:cNvSpPr>
            <a:spLocks noGrp="1"/>
          </p:cNvSpPr>
          <p:nvPr>
            <p:ph type="dt" sz="half" idx="10"/>
          </p:nvPr>
        </p:nvSpPr>
        <p:spPr/>
        <p:txBody>
          <a:bodyPr/>
          <a:lstStyle>
            <a:lvl1pPr>
              <a:defRPr/>
            </a:lvl1pPr>
          </a:lstStyle>
          <a:p>
            <a:pPr>
              <a:defRPr/>
            </a:pPr>
            <a:fld id="{EF8238A6-28BE-45D1-9CBE-0E7AB4F9D3A1}" type="datetime1">
              <a:rPr lang="en-US"/>
              <a:pPr>
                <a:defRPr/>
              </a:pPr>
              <a:t>9/20/2023</a:t>
            </a:fld>
            <a:endParaRPr lang="en-US" dirty="0"/>
          </a:p>
        </p:txBody>
      </p:sp>
      <p:sp>
        <p:nvSpPr>
          <p:cNvPr id="6" name="Footer Placeholder 21">
            <a:extLst>
              <a:ext uri="{FF2B5EF4-FFF2-40B4-BE49-F238E27FC236}">
                <a16:creationId xmlns:a16="http://schemas.microsoft.com/office/drawing/2014/main" id="{CA05E191-58B7-C4D0-AA7F-6B5F891889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0142CDDF-58AF-804B-9CC8-C6A9D50615FE}"/>
              </a:ext>
            </a:extLst>
          </p:cNvPr>
          <p:cNvSpPr>
            <a:spLocks noGrp="1"/>
          </p:cNvSpPr>
          <p:nvPr>
            <p:ph type="sldNum" sz="quarter" idx="12"/>
          </p:nvPr>
        </p:nvSpPr>
        <p:spPr/>
        <p:txBody>
          <a:bodyPr/>
          <a:lstStyle>
            <a:lvl1pPr>
              <a:defRPr/>
            </a:lvl1pPr>
          </a:lstStyle>
          <a:p>
            <a:fld id="{9E53E787-F22D-4BF4-966C-749945168127}" type="slidenum">
              <a:rPr lang="en-US" altLang="en-US"/>
              <a:pPr/>
              <a:t>‹#›</a:t>
            </a:fld>
            <a:endParaRPr lang="en-US" altLang="en-US"/>
          </a:p>
        </p:txBody>
      </p:sp>
    </p:spTree>
    <p:extLst>
      <p:ext uri="{BB962C8B-B14F-4D97-AF65-F5344CB8AC3E}">
        <p14:creationId xmlns:p14="http://schemas.microsoft.com/office/powerpoint/2010/main" val="401253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6B062C7A-B51F-B72C-7841-4987CBAAE426}"/>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E210E23D-99F6-7C78-CE70-DF0DB8FBA2A5}"/>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a:extLst>
              <a:ext uri="{FF2B5EF4-FFF2-40B4-BE49-F238E27FC236}">
                <a16:creationId xmlns:a16="http://schemas.microsoft.com/office/drawing/2014/main" id="{C5CBBB2F-95F6-D06B-17CE-5C18B549F4CC}"/>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16">
            <a:extLst>
              <a:ext uri="{FF2B5EF4-FFF2-40B4-BE49-F238E27FC236}">
                <a16:creationId xmlns:a16="http://schemas.microsoft.com/office/drawing/2014/main" id="{0D77DCB9-5163-E236-CB25-B28272E8E909}"/>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42B29730-A050-7A5D-F0EA-40DF8E54256C}"/>
              </a:ext>
            </a:extLst>
          </p:cNvPr>
          <p:cNvSpPr>
            <a:spLocks noGrp="1"/>
          </p:cNvSpPr>
          <p:nvPr>
            <p:ph type="dt" sz="half" idx="10"/>
          </p:nvPr>
        </p:nvSpPr>
        <p:spPr/>
        <p:txBody>
          <a:bodyPr/>
          <a:lstStyle>
            <a:lvl1pPr>
              <a:defRPr/>
            </a:lvl1pPr>
          </a:lstStyle>
          <a:p>
            <a:pPr>
              <a:defRPr/>
            </a:pPr>
            <a:fld id="{B10C2CAE-2567-476C-A811-5CEF4BFDA091}" type="datetime1">
              <a:rPr lang="en-US"/>
              <a:pPr>
                <a:defRPr/>
              </a:pPr>
              <a:t>9/20/2023</a:t>
            </a:fld>
            <a:endParaRPr lang="en-US" dirty="0"/>
          </a:p>
        </p:txBody>
      </p:sp>
      <p:sp>
        <p:nvSpPr>
          <p:cNvPr id="10" name="Footer Placeholder 5">
            <a:extLst>
              <a:ext uri="{FF2B5EF4-FFF2-40B4-BE49-F238E27FC236}">
                <a16:creationId xmlns:a16="http://schemas.microsoft.com/office/drawing/2014/main" id="{983509AC-2835-ABC3-840F-ACB5BF8B240D}"/>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26910FE7-26AE-9DE3-9AEA-6BE28D272BE7}"/>
              </a:ext>
            </a:extLst>
          </p:cNvPr>
          <p:cNvSpPr>
            <a:spLocks noGrp="1"/>
          </p:cNvSpPr>
          <p:nvPr>
            <p:ph type="sldNum" sz="quarter" idx="12"/>
          </p:nvPr>
        </p:nvSpPr>
        <p:spPr>
          <a:xfrm>
            <a:off x="8077200" y="6356350"/>
            <a:ext cx="609600" cy="365125"/>
          </a:xfrm>
        </p:spPr>
        <p:txBody>
          <a:bodyPr/>
          <a:lstStyle>
            <a:lvl1pPr>
              <a:defRPr/>
            </a:lvl1pPr>
          </a:lstStyle>
          <a:p>
            <a:fld id="{F40C9433-6E50-4A62-B440-58D298308480}" type="slidenum">
              <a:rPr lang="en-US" altLang="en-US"/>
              <a:pPr/>
              <a:t>‹#›</a:t>
            </a:fld>
            <a:endParaRPr lang="en-US" altLang="en-US"/>
          </a:p>
        </p:txBody>
      </p:sp>
    </p:spTree>
    <p:extLst>
      <p:ext uri="{BB962C8B-B14F-4D97-AF65-F5344CB8AC3E}">
        <p14:creationId xmlns:p14="http://schemas.microsoft.com/office/powerpoint/2010/main" val="35630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ED2DB9D-0A2E-7EFF-8BBA-B4AE70552C9B}"/>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a:extLst>
              <a:ext uri="{FF2B5EF4-FFF2-40B4-BE49-F238E27FC236}">
                <a16:creationId xmlns:a16="http://schemas.microsoft.com/office/drawing/2014/main" id="{46EFEBDA-60AD-4359-6486-C498EB45FD90}"/>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1028" name="Title Placeholder 8">
            <a:extLst>
              <a:ext uri="{FF2B5EF4-FFF2-40B4-BE49-F238E27FC236}">
                <a16:creationId xmlns:a16="http://schemas.microsoft.com/office/drawing/2014/main" id="{A2E5C894-6006-489F-75A1-647F2881F9A9}"/>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73D29366-E518-534E-6F12-B9B0BA3A13B1}"/>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0025E280-76AB-4113-A6E5-D9A9D7E2387D}"/>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48FE5899-5872-4027-848D-2A778F1B0145}" type="datetime1">
              <a:rPr lang="en-US"/>
              <a:pPr>
                <a:defRPr/>
              </a:pPr>
              <a:t>9/20/2023</a:t>
            </a:fld>
            <a:endParaRPr lang="en-US" dirty="0"/>
          </a:p>
        </p:txBody>
      </p:sp>
      <p:sp>
        <p:nvSpPr>
          <p:cNvPr id="22" name="Footer Placeholder 21">
            <a:extLst>
              <a:ext uri="{FF2B5EF4-FFF2-40B4-BE49-F238E27FC236}">
                <a16:creationId xmlns:a16="http://schemas.microsoft.com/office/drawing/2014/main" id="{5BE547B8-C659-4F5C-A528-6E5C47FDB275}"/>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8E6EC049-BCE6-1A0F-F503-7E9E3C17160B}"/>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1D4577"/>
                </a:solidFill>
              </a:defRPr>
            </a:lvl1pPr>
          </a:lstStyle>
          <a:p>
            <a:fld id="{30218789-C911-40EB-8CB2-3857D2D9AAC3}" type="slidenum">
              <a:rPr lang="en-US" altLang="en-US"/>
              <a:pPr/>
              <a:t>‹#›</a:t>
            </a:fld>
            <a:endParaRPr lang="en-US" altLang="en-US"/>
          </a:p>
        </p:txBody>
      </p:sp>
      <p:grpSp>
        <p:nvGrpSpPr>
          <p:cNvPr id="1033" name="Group 1">
            <a:extLst>
              <a:ext uri="{FF2B5EF4-FFF2-40B4-BE49-F238E27FC236}">
                <a16:creationId xmlns:a16="http://schemas.microsoft.com/office/drawing/2014/main" id="{5A09582D-4E88-156B-4C80-7F994B874EA4}"/>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99F30B7C-73FE-3D3D-5380-19E58C71767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3" name="Freeform 12">
              <a:extLst>
                <a:ext uri="{FF2B5EF4-FFF2-40B4-BE49-F238E27FC236}">
                  <a16:creationId xmlns:a16="http://schemas.microsoft.com/office/drawing/2014/main" id="{E7F3A66B-3598-86A0-3EC7-66D445723B8F}"/>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833" r:id="rId1"/>
    <p:sldLayoutId id="2147483825" r:id="rId2"/>
    <p:sldLayoutId id="2147483834" r:id="rId3"/>
    <p:sldLayoutId id="2147483826" r:id="rId4"/>
    <p:sldLayoutId id="2147483827" r:id="rId5"/>
    <p:sldLayoutId id="2147483828" r:id="rId6"/>
    <p:sldLayoutId id="2147483829" r:id="rId7"/>
    <p:sldLayoutId id="2147483830" r:id="rId8"/>
    <p:sldLayoutId id="2147483835" r:id="rId9"/>
    <p:sldLayoutId id="2147483831" r:id="rId10"/>
    <p:sldLayoutId id="2147483832"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665CA895-A1BB-7982-1A37-3713C980C57A}"/>
              </a:ext>
            </a:extLst>
          </p:cNvPr>
          <p:cNvSpPr>
            <a:spLocks noGrp="1"/>
          </p:cNvSpPr>
          <p:nvPr>
            <p:ph type="ctrTitle"/>
          </p:nvPr>
        </p:nvSpPr>
        <p:spPr>
          <a:xfrm>
            <a:off x="457200" y="304800"/>
            <a:ext cx="7772400" cy="6096000"/>
          </a:xfrm>
          <a:ln>
            <a:miter lim="800000"/>
            <a:headEnd/>
            <a:tailEnd/>
          </a:ln>
        </p:spPr>
        <p:txBody>
          <a:bodyPr>
            <a:normAutofit fontScale="90000"/>
          </a:bodyPr>
          <a:lstStyle/>
          <a:p>
            <a:pPr algn="l" eaLnBrk="1" fontAlgn="auto" hangingPunct="1">
              <a:spcAft>
                <a:spcPts val="0"/>
              </a:spcAft>
              <a:defRPr/>
            </a:pPr>
            <a:r>
              <a:rPr lang="en-US" sz="6000" dirty="0"/>
              <a:t>MEANS OF EGRESS</a:t>
            </a:r>
            <a:br>
              <a:rPr lang="en-US" sz="4400" dirty="0"/>
            </a:br>
            <a:br>
              <a:rPr lang="en-US" sz="4400" dirty="0"/>
            </a:br>
            <a:r>
              <a:rPr lang="en-US" sz="4400" dirty="0"/>
              <a:t>3 Hours 				Technical</a:t>
            </a:r>
            <a:br>
              <a:rPr lang="en-US" sz="4400" dirty="0"/>
            </a:br>
            <a:r>
              <a:rPr lang="en-US" sz="4400" dirty="0"/>
              <a:t>1 Hours 				Specialty </a:t>
            </a:r>
            <a:br>
              <a:rPr lang="en-US" sz="4400" dirty="0"/>
            </a:br>
            <a:r>
              <a:rPr lang="en-US" sz="4400" dirty="0"/>
              <a:t>				</a:t>
            </a:r>
            <a:br>
              <a:rPr lang="en-US" sz="4400" dirty="0"/>
            </a:br>
            <a:r>
              <a:rPr lang="en-US" sz="4400" dirty="0"/>
              <a:t>Class Number	     CP-23-00072  				</a:t>
            </a:r>
            <a:br>
              <a:rPr lang="en-US" sz="4400" dirty="0"/>
            </a:br>
            <a:br>
              <a:rPr lang="en-US" sz="4400" dirty="0"/>
            </a:br>
            <a:r>
              <a:rPr lang="en-US" sz="4400" dirty="0"/>
              <a:t>Instructor			Ken LaBelle </a:t>
            </a:r>
            <a:br>
              <a:rPr lang="en-US" sz="4400" dirty="0"/>
            </a:br>
            <a:r>
              <a:rPr lang="en-US" sz="4400" dirty="0"/>
              <a:t>Instructor #	         			119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34B8-610F-2C24-F919-FC6B3DF2597C}"/>
              </a:ext>
            </a:extLst>
          </p:cNvPr>
          <p:cNvSpPr>
            <a:spLocks noGrp="1"/>
          </p:cNvSpPr>
          <p:nvPr>
            <p:ph type="title"/>
          </p:nvPr>
        </p:nvSpPr>
        <p:spPr/>
        <p:txBody>
          <a:bodyPr/>
          <a:lstStyle/>
          <a:p>
            <a:pPr algn="ctr"/>
            <a:r>
              <a:rPr lang="en-US" dirty="0"/>
              <a:t>Where is the exit?</a:t>
            </a:r>
          </a:p>
        </p:txBody>
      </p:sp>
      <p:pic>
        <p:nvPicPr>
          <p:cNvPr id="6" name="Content Placeholder 5" descr="A drawing of a house&#10;&#10;Description automatically generated">
            <a:extLst>
              <a:ext uri="{FF2B5EF4-FFF2-40B4-BE49-F238E27FC236}">
                <a16:creationId xmlns:a16="http://schemas.microsoft.com/office/drawing/2014/main" id="{125E7CFB-B5F0-936C-43DE-D0EC9199DD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082781" y="-891207"/>
            <a:ext cx="2679421" cy="8528615"/>
          </a:xfrm>
        </p:spPr>
      </p:pic>
    </p:spTree>
    <p:extLst>
      <p:ext uri="{BB962C8B-B14F-4D97-AF65-F5344CB8AC3E}">
        <p14:creationId xmlns:p14="http://schemas.microsoft.com/office/powerpoint/2010/main" val="39112401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3AB73-2AB2-F1E8-2500-53AF1CCF1E05}"/>
              </a:ext>
            </a:extLst>
          </p:cNvPr>
          <p:cNvSpPr>
            <a:spLocks noGrp="1"/>
          </p:cNvSpPr>
          <p:nvPr>
            <p:ph idx="1"/>
          </p:nvPr>
        </p:nvSpPr>
        <p:spPr>
          <a:xfrm>
            <a:off x="457200" y="1935163"/>
            <a:ext cx="8229600" cy="960437"/>
          </a:xfrm>
        </p:spPr>
        <p:txBody>
          <a:bodyPr/>
          <a:lstStyle/>
          <a:p>
            <a:pPr marL="0" indent="0">
              <a:buNone/>
            </a:pPr>
            <a:r>
              <a:rPr lang="en-US" dirty="0">
                <a:latin typeface="Arial" panose="020B0604020202020204" pitchFamily="34" charset="0"/>
                <a:cs typeface="Arial" panose="020B0604020202020204" pitchFamily="34" charset="0"/>
              </a:rPr>
              <a:t>AISLE. An unenclosed exit access component that defines and provides a path of egress travel.</a:t>
            </a:r>
          </a:p>
        </p:txBody>
      </p:sp>
      <p:sp>
        <p:nvSpPr>
          <p:cNvPr id="5" name="TextBox 4">
            <a:extLst>
              <a:ext uri="{FF2B5EF4-FFF2-40B4-BE49-F238E27FC236}">
                <a16:creationId xmlns:a16="http://schemas.microsoft.com/office/drawing/2014/main" id="{6F268F05-DF6F-9EF9-9A43-9C879E113FFC}"/>
              </a:ext>
            </a:extLst>
          </p:cNvPr>
          <p:cNvSpPr txBox="1"/>
          <p:nvPr/>
        </p:nvSpPr>
        <p:spPr>
          <a:xfrm>
            <a:off x="483704" y="3200400"/>
            <a:ext cx="7822096" cy="892552"/>
          </a:xfrm>
          <a:prstGeom prst="rect">
            <a:avLst/>
          </a:prstGeom>
          <a:noFill/>
        </p:spPr>
        <p:txBody>
          <a:bodyPr wrap="square">
            <a:spAutoFit/>
          </a:bodyPr>
          <a:lstStyle/>
          <a:p>
            <a:r>
              <a:rPr lang="en-US" sz="2600" dirty="0"/>
              <a:t>AISLE ACCESSWAY. That portion of an exit access that leads to an aisle.</a:t>
            </a:r>
          </a:p>
        </p:txBody>
      </p:sp>
    </p:spTree>
    <p:extLst>
      <p:ext uri="{BB962C8B-B14F-4D97-AF65-F5344CB8AC3E}">
        <p14:creationId xmlns:p14="http://schemas.microsoft.com/office/powerpoint/2010/main" val="40733010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24698A0B-3E54-2CBD-314F-06168D4FA31E}"/>
              </a:ext>
            </a:extLst>
          </p:cNvPr>
          <p:cNvSpPr>
            <a:spLocks noGrp="1"/>
          </p:cNvSpPr>
          <p:nvPr>
            <p:ph type="title"/>
          </p:nvPr>
        </p:nvSpPr>
        <p:spPr>
          <a:xfrm>
            <a:off x="457200" y="533400"/>
            <a:ext cx="8229600" cy="1314450"/>
          </a:xfrm>
        </p:spPr>
        <p:txBody>
          <a:bodyPr>
            <a:normAutofit fontScale="90000"/>
          </a:bodyPr>
          <a:lstStyle/>
          <a:p>
            <a:pPr eaLnBrk="1" fontAlgn="auto" hangingPunct="1">
              <a:spcAft>
                <a:spcPts val="0"/>
              </a:spcAft>
              <a:defRPr/>
            </a:pPr>
            <a:r>
              <a:rPr lang="en-US" dirty="0"/>
              <a:t>CORRIDORS</a:t>
            </a:r>
            <a:br>
              <a:rPr lang="en-US" dirty="0"/>
            </a:br>
            <a:r>
              <a:rPr lang="en-US" dirty="0"/>
              <a:t>SECTION 1020</a:t>
            </a:r>
          </a:p>
        </p:txBody>
      </p:sp>
      <p:sp>
        <p:nvSpPr>
          <p:cNvPr id="113667" name="Content Placeholder 2">
            <a:extLst>
              <a:ext uri="{FF2B5EF4-FFF2-40B4-BE49-F238E27FC236}">
                <a16:creationId xmlns:a16="http://schemas.microsoft.com/office/drawing/2014/main" id="{D28B8853-D6A9-3D6F-7A37-6F29FB7C8E89}"/>
              </a:ext>
            </a:extLst>
          </p:cNvPr>
          <p:cNvSpPr>
            <a:spLocks noGrp="1"/>
          </p:cNvSpPr>
          <p:nvPr>
            <p:ph idx="1"/>
          </p:nvPr>
        </p:nvSpPr>
        <p:spPr>
          <a:xfrm>
            <a:off x="457200" y="1935163"/>
            <a:ext cx="8229600" cy="1798637"/>
          </a:xfrm>
        </p:spPr>
        <p:txBody>
          <a:bodyPr/>
          <a:lstStyle/>
          <a:p>
            <a:pPr marL="0" indent="0" eaLnBrk="1" hangingPunct="1">
              <a:buNone/>
            </a:pPr>
            <a:r>
              <a:rPr lang="en-US" altLang="en-US" b="1" dirty="0">
                <a:latin typeface="Arial" panose="020B0604020202020204" pitchFamily="34" charset="0"/>
                <a:cs typeface="Arial" panose="020B0604020202020204" pitchFamily="34" charset="0"/>
              </a:rPr>
              <a:t>1020.1 Construction. </a:t>
            </a:r>
            <a:r>
              <a:rPr lang="en-US" altLang="en-US" dirty="0">
                <a:latin typeface="Arial" panose="020B0604020202020204" pitchFamily="34" charset="0"/>
                <a:cs typeface="Arial" panose="020B0604020202020204" pitchFamily="34" charset="0"/>
              </a:rPr>
              <a:t>Corridors shall be fire-resistance rated in accordance with Table 1020.1. The corridor walls required to be fire-resistance rated shall comply with Section 708 for fire partitions.</a:t>
            </a:r>
          </a:p>
          <a:p>
            <a:pPr marL="0" indent="0" eaLnBrk="1" hangingPunct="1">
              <a:buNone/>
            </a:pPr>
            <a:endParaRPr lang="en-US" alt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CADC14B-91B0-CB90-22DD-1C820933C1F5}"/>
              </a:ext>
            </a:extLst>
          </p:cNvPr>
          <p:cNvSpPr txBox="1"/>
          <p:nvPr/>
        </p:nvSpPr>
        <p:spPr>
          <a:xfrm>
            <a:off x="381000" y="3733800"/>
            <a:ext cx="8382000" cy="3046988"/>
          </a:xfrm>
          <a:prstGeom prst="rect">
            <a:avLst/>
          </a:prstGeom>
          <a:noFill/>
        </p:spPr>
        <p:txBody>
          <a:bodyPr wrap="square">
            <a:spAutoFit/>
          </a:bodyPr>
          <a:lstStyle/>
          <a:p>
            <a:r>
              <a:rPr lang="en-US" sz="2400" dirty="0"/>
              <a:t>Exceptions:</a:t>
            </a:r>
          </a:p>
          <a:p>
            <a:r>
              <a:rPr lang="en-US" sz="2400" dirty="0"/>
              <a:t>1. A fire-resistance rating is not required for corridors</a:t>
            </a:r>
          </a:p>
          <a:p>
            <a:r>
              <a:rPr lang="en-US" sz="2400" dirty="0"/>
              <a:t>in an occupancy in Group E where each room that is used for instruction has not less than one door opening directly to the exterior and rooms for assembly purposes have not less than one-half of the required means of egress doors opening directly to the exterior. Exterior doors specified in this  exception are required to be at ground level.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09" name="TextBox 5">
            <a:extLst>
              <a:ext uri="{FF2B5EF4-FFF2-40B4-BE49-F238E27FC236}">
                <a16:creationId xmlns:a16="http://schemas.microsoft.com/office/drawing/2014/main" id="{0F23DE3F-8D9C-7F67-6047-8149697F8BBA}"/>
              </a:ext>
            </a:extLst>
          </p:cNvPr>
          <p:cNvSpPr txBox="1">
            <a:spLocks noChangeArrowheads="1"/>
          </p:cNvSpPr>
          <p:nvPr/>
        </p:nvSpPr>
        <p:spPr bwMode="auto">
          <a:xfrm>
            <a:off x="3352800" y="990600"/>
            <a:ext cx="25292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dirty="0">
                <a:latin typeface="Arial" panose="020B0604020202020204" pitchFamily="34" charset="0"/>
              </a:rPr>
              <a:t>Table 1020.1</a:t>
            </a:r>
          </a:p>
        </p:txBody>
      </p:sp>
      <p:pic>
        <p:nvPicPr>
          <p:cNvPr id="6" name="Content Placeholder 5" descr="A close-up of a table&#10;&#10;Description automatically generated">
            <a:extLst>
              <a:ext uri="{FF2B5EF4-FFF2-40B4-BE49-F238E27FC236}">
                <a16:creationId xmlns:a16="http://schemas.microsoft.com/office/drawing/2014/main" id="{CC686786-3DEC-8CC2-061F-23A29B9560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828800"/>
            <a:ext cx="8508864" cy="2514600"/>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24698A0B-3E54-2CBD-314F-06168D4FA31E}"/>
              </a:ext>
            </a:extLst>
          </p:cNvPr>
          <p:cNvSpPr>
            <a:spLocks noGrp="1"/>
          </p:cNvSpPr>
          <p:nvPr>
            <p:ph type="title"/>
          </p:nvPr>
        </p:nvSpPr>
        <p:spPr>
          <a:xfrm>
            <a:off x="457200" y="533400"/>
            <a:ext cx="8229600" cy="1314450"/>
          </a:xfrm>
        </p:spPr>
        <p:txBody>
          <a:bodyPr>
            <a:normAutofit fontScale="90000"/>
          </a:bodyPr>
          <a:lstStyle/>
          <a:p>
            <a:pPr eaLnBrk="1" fontAlgn="auto" hangingPunct="1">
              <a:spcAft>
                <a:spcPts val="0"/>
              </a:spcAft>
              <a:defRPr/>
            </a:pPr>
            <a:r>
              <a:rPr lang="en-US" dirty="0"/>
              <a:t>CORRIDORS</a:t>
            </a:r>
            <a:br>
              <a:rPr lang="en-US" dirty="0"/>
            </a:br>
            <a:r>
              <a:rPr lang="en-US" dirty="0"/>
              <a:t>SECTION 1020</a:t>
            </a:r>
          </a:p>
        </p:txBody>
      </p:sp>
      <p:sp>
        <p:nvSpPr>
          <p:cNvPr id="3" name="TextBox 2">
            <a:extLst>
              <a:ext uri="{FF2B5EF4-FFF2-40B4-BE49-F238E27FC236}">
                <a16:creationId xmlns:a16="http://schemas.microsoft.com/office/drawing/2014/main" id="{CCADC14B-91B0-CB90-22DD-1C820933C1F5}"/>
              </a:ext>
            </a:extLst>
          </p:cNvPr>
          <p:cNvSpPr txBox="1"/>
          <p:nvPr/>
        </p:nvSpPr>
        <p:spPr>
          <a:xfrm>
            <a:off x="457200" y="4876800"/>
            <a:ext cx="8382000" cy="892552"/>
          </a:xfrm>
          <a:prstGeom prst="rect">
            <a:avLst/>
          </a:prstGeom>
          <a:noFill/>
        </p:spPr>
        <p:txBody>
          <a:bodyPr wrap="square">
            <a:spAutoFit/>
          </a:bodyPr>
          <a:lstStyle/>
          <a:p>
            <a:r>
              <a:rPr lang="en-US" sz="2600" dirty="0"/>
              <a:t>3. A fire-resistance rating is not required for corridors</a:t>
            </a:r>
          </a:p>
          <a:p>
            <a:r>
              <a:rPr lang="en-US" sz="2600" dirty="0"/>
              <a:t>in open parking garages.</a:t>
            </a:r>
          </a:p>
        </p:txBody>
      </p:sp>
      <p:sp>
        <p:nvSpPr>
          <p:cNvPr id="2" name="Content Placeholder 1">
            <a:extLst>
              <a:ext uri="{FF2B5EF4-FFF2-40B4-BE49-F238E27FC236}">
                <a16:creationId xmlns:a16="http://schemas.microsoft.com/office/drawing/2014/main" id="{FEE40885-A42E-17F4-DBDF-F46ECBE2DF45}"/>
              </a:ext>
            </a:extLst>
          </p:cNvPr>
          <p:cNvSpPr>
            <a:spLocks noGrp="1"/>
          </p:cNvSpPr>
          <p:nvPr>
            <p:ph idx="1"/>
          </p:nvPr>
        </p:nvSpPr>
        <p:spPr>
          <a:xfrm>
            <a:off x="440635" y="3124200"/>
            <a:ext cx="8229600" cy="1314450"/>
          </a:xfrm>
        </p:spPr>
        <p:txBody>
          <a:bodyPr/>
          <a:lstStyle/>
          <a:p>
            <a:pPr marL="0" indent="0">
              <a:buNone/>
            </a:pPr>
            <a:r>
              <a:rPr lang="en-US" dirty="0">
                <a:latin typeface="Arial" panose="020B0604020202020204" pitchFamily="34" charset="0"/>
                <a:cs typeface="Arial" panose="020B0604020202020204" pitchFamily="34" charset="0"/>
              </a:rPr>
              <a:t>2. A fire-resistance rating is not required for corridors contained within a dwelling unit or sleeping unit in an occupancy in Groups I-1 and R.</a:t>
            </a:r>
          </a:p>
        </p:txBody>
      </p:sp>
      <p:sp>
        <p:nvSpPr>
          <p:cNvPr id="5" name="TextBox 4">
            <a:extLst>
              <a:ext uri="{FF2B5EF4-FFF2-40B4-BE49-F238E27FC236}">
                <a16:creationId xmlns:a16="http://schemas.microsoft.com/office/drawing/2014/main" id="{52933886-A8F0-07CB-8EC2-07019329AE60}"/>
              </a:ext>
            </a:extLst>
          </p:cNvPr>
          <p:cNvSpPr txBox="1"/>
          <p:nvPr/>
        </p:nvSpPr>
        <p:spPr>
          <a:xfrm>
            <a:off x="440635" y="1881166"/>
            <a:ext cx="4581938" cy="492443"/>
          </a:xfrm>
          <a:prstGeom prst="rect">
            <a:avLst/>
          </a:prstGeom>
          <a:noFill/>
        </p:spPr>
        <p:txBody>
          <a:bodyPr wrap="square">
            <a:spAutoFit/>
          </a:bodyPr>
          <a:lstStyle/>
          <a:p>
            <a:r>
              <a:rPr lang="en-US" sz="2600" b="1" dirty="0"/>
              <a:t>1020.1 Construction.</a:t>
            </a:r>
          </a:p>
        </p:txBody>
      </p:sp>
      <p:sp>
        <p:nvSpPr>
          <p:cNvPr id="7" name="TextBox 6">
            <a:extLst>
              <a:ext uri="{FF2B5EF4-FFF2-40B4-BE49-F238E27FC236}">
                <a16:creationId xmlns:a16="http://schemas.microsoft.com/office/drawing/2014/main" id="{87315242-A43D-2710-D676-E4B4C0F26A1F}"/>
              </a:ext>
            </a:extLst>
          </p:cNvPr>
          <p:cNvSpPr txBox="1"/>
          <p:nvPr/>
        </p:nvSpPr>
        <p:spPr>
          <a:xfrm>
            <a:off x="457200" y="2442427"/>
            <a:ext cx="4581938" cy="492443"/>
          </a:xfrm>
          <a:prstGeom prst="rect">
            <a:avLst/>
          </a:prstGeom>
          <a:noFill/>
        </p:spPr>
        <p:txBody>
          <a:bodyPr wrap="square">
            <a:spAutoFit/>
          </a:bodyPr>
          <a:lstStyle/>
          <a:p>
            <a:r>
              <a:rPr lang="en-US" sz="2600" b="1" dirty="0"/>
              <a:t>Exceptions:</a:t>
            </a:r>
          </a:p>
        </p:txBody>
      </p:sp>
    </p:spTree>
    <p:extLst>
      <p:ext uri="{BB962C8B-B14F-4D97-AF65-F5344CB8AC3E}">
        <p14:creationId xmlns:p14="http://schemas.microsoft.com/office/powerpoint/2010/main" val="1037674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24698A0B-3E54-2CBD-314F-06168D4FA31E}"/>
              </a:ext>
            </a:extLst>
          </p:cNvPr>
          <p:cNvSpPr>
            <a:spLocks noGrp="1"/>
          </p:cNvSpPr>
          <p:nvPr>
            <p:ph type="title"/>
          </p:nvPr>
        </p:nvSpPr>
        <p:spPr>
          <a:xfrm>
            <a:off x="457200" y="533400"/>
            <a:ext cx="8229600" cy="1314450"/>
          </a:xfrm>
        </p:spPr>
        <p:txBody>
          <a:bodyPr>
            <a:normAutofit fontScale="90000"/>
          </a:bodyPr>
          <a:lstStyle/>
          <a:p>
            <a:pPr eaLnBrk="1" fontAlgn="auto" hangingPunct="1">
              <a:spcAft>
                <a:spcPts val="0"/>
              </a:spcAft>
              <a:defRPr/>
            </a:pPr>
            <a:r>
              <a:rPr lang="en-US" dirty="0"/>
              <a:t>CORRIDORS</a:t>
            </a:r>
            <a:br>
              <a:rPr lang="en-US" dirty="0"/>
            </a:br>
            <a:r>
              <a:rPr lang="en-US" dirty="0"/>
              <a:t>SECTION 1020</a:t>
            </a:r>
          </a:p>
        </p:txBody>
      </p:sp>
      <p:sp>
        <p:nvSpPr>
          <p:cNvPr id="3" name="TextBox 2">
            <a:extLst>
              <a:ext uri="{FF2B5EF4-FFF2-40B4-BE49-F238E27FC236}">
                <a16:creationId xmlns:a16="http://schemas.microsoft.com/office/drawing/2014/main" id="{CCADC14B-91B0-CB90-22DD-1C820933C1F5}"/>
              </a:ext>
            </a:extLst>
          </p:cNvPr>
          <p:cNvSpPr txBox="1"/>
          <p:nvPr/>
        </p:nvSpPr>
        <p:spPr>
          <a:xfrm>
            <a:off x="442163" y="4419600"/>
            <a:ext cx="8382000" cy="2092881"/>
          </a:xfrm>
          <a:prstGeom prst="rect">
            <a:avLst/>
          </a:prstGeom>
          <a:noFill/>
        </p:spPr>
        <p:txBody>
          <a:bodyPr wrap="square">
            <a:spAutoFit/>
          </a:bodyPr>
          <a:lstStyle/>
          <a:p>
            <a:r>
              <a:rPr lang="en-US" sz="2600" dirty="0"/>
              <a:t>5. Corridors adjacent to the exterior walls of buildings shall be permitted to have unprotected openings on unrated exterior walls where unrated walls are  permitted by Table 602 and unprotected openings are permitted by Table 705.8.</a:t>
            </a:r>
          </a:p>
        </p:txBody>
      </p:sp>
      <p:sp>
        <p:nvSpPr>
          <p:cNvPr id="2" name="Content Placeholder 1">
            <a:extLst>
              <a:ext uri="{FF2B5EF4-FFF2-40B4-BE49-F238E27FC236}">
                <a16:creationId xmlns:a16="http://schemas.microsoft.com/office/drawing/2014/main" id="{FEE40885-A42E-17F4-DBDF-F46ECBE2DF45}"/>
              </a:ext>
            </a:extLst>
          </p:cNvPr>
          <p:cNvSpPr>
            <a:spLocks noGrp="1"/>
          </p:cNvSpPr>
          <p:nvPr>
            <p:ph idx="1"/>
          </p:nvPr>
        </p:nvSpPr>
        <p:spPr>
          <a:xfrm>
            <a:off x="381000" y="2669999"/>
            <a:ext cx="8229600" cy="1874836"/>
          </a:xfrm>
        </p:spPr>
        <p:txBody>
          <a:bodyPr/>
          <a:lstStyle/>
          <a:p>
            <a:pPr marL="0" indent="0">
              <a:buNone/>
            </a:pPr>
            <a:r>
              <a:rPr lang="en-US" dirty="0">
                <a:latin typeface="Arial" panose="020B0604020202020204" pitchFamily="34" charset="0"/>
                <a:cs typeface="Arial" panose="020B0604020202020204" pitchFamily="34" charset="0"/>
              </a:rPr>
              <a:t>4. A fire-resistance rating is not required for corridors in an occupancy in Group B that is a space requiring only a single means of egress complying with Section 1006.2.</a:t>
            </a:r>
          </a:p>
        </p:txBody>
      </p:sp>
      <p:pic>
        <p:nvPicPr>
          <p:cNvPr id="4" name="Picture 3">
            <a:extLst>
              <a:ext uri="{FF2B5EF4-FFF2-40B4-BE49-F238E27FC236}">
                <a16:creationId xmlns:a16="http://schemas.microsoft.com/office/drawing/2014/main" id="{A8E8A559-440F-3C27-D019-00C32202FC48}"/>
              </a:ext>
            </a:extLst>
          </p:cNvPr>
          <p:cNvPicPr>
            <a:picLocks noChangeAspect="1"/>
          </p:cNvPicPr>
          <p:nvPr/>
        </p:nvPicPr>
        <p:blipFill>
          <a:blip r:embed="rId2"/>
          <a:stretch>
            <a:fillRect/>
          </a:stretch>
        </p:blipFill>
        <p:spPr>
          <a:xfrm>
            <a:off x="228600" y="1895340"/>
            <a:ext cx="4694327" cy="701101"/>
          </a:xfrm>
          <a:prstGeom prst="rect">
            <a:avLst/>
          </a:prstGeom>
        </p:spPr>
      </p:pic>
    </p:spTree>
    <p:extLst>
      <p:ext uri="{BB962C8B-B14F-4D97-AF65-F5344CB8AC3E}">
        <p14:creationId xmlns:p14="http://schemas.microsoft.com/office/powerpoint/2010/main" val="15748178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4B45E7AA-D986-264C-E486-1EB8F684E7FB}"/>
              </a:ext>
            </a:extLst>
          </p:cNvPr>
          <p:cNvSpPr>
            <a:spLocks noGrp="1"/>
          </p:cNvSpPr>
          <p:nvPr>
            <p:ph type="title"/>
          </p:nvPr>
        </p:nvSpPr>
        <p:spPr>
          <a:xfrm>
            <a:off x="304800" y="685800"/>
            <a:ext cx="8229600" cy="704850"/>
          </a:xfrm>
        </p:spPr>
        <p:txBody>
          <a:bodyPr/>
          <a:lstStyle/>
          <a:p>
            <a:pPr eaLnBrk="1" hangingPunct="1"/>
            <a:r>
              <a:rPr lang="en-US" altLang="en-US" i="1" dirty="0">
                <a:latin typeface="Arial" panose="020B0604020202020204" pitchFamily="34" charset="0"/>
                <a:cs typeface="Arial" panose="020B0604020202020204" pitchFamily="34" charset="0"/>
              </a:rPr>
              <a:t>Width and capacity  1020.2  </a:t>
            </a:r>
            <a:endParaRPr lang="en-US" altLang="en-US" dirty="0"/>
          </a:p>
        </p:txBody>
      </p:sp>
      <p:sp>
        <p:nvSpPr>
          <p:cNvPr id="114691" name="Content Placeholder 2">
            <a:extLst>
              <a:ext uri="{FF2B5EF4-FFF2-40B4-BE49-F238E27FC236}">
                <a16:creationId xmlns:a16="http://schemas.microsoft.com/office/drawing/2014/main" id="{2C980BA8-159E-9046-94F3-DB1A16AF0870}"/>
              </a:ext>
            </a:extLst>
          </p:cNvPr>
          <p:cNvSpPr>
            <a:spLocks noGrp="1"/>
          </p:cNvSpPr>
          <p:nvPr>
            <p:ph idx="1"/>
          </p:nvPr>
        </p:nvSpPr>
        <p:spPr>
          <a:xfrm>
            <a:off x="304800" y="1969698"/>
            <a:ext cx="8229600" cy="1600200"/>
          </a:xfrm>
        </p:spPr>
        <p:txBody>
          <a:bodyPr/>
          <a:lstStyle/>
          <a:p>
            <a:pPr marL="0" indent="0">
              <a:buFont typeface="Wingdings 2" panose="05020102010507070707" pitchFamily="18" charset="2"/>
              <a:buNone/>
            </a:pPr>
            <a:r>
              <a:rPr lang="en-US" altLang="en-US" i="1" dirty="0">
                <a:latin typeface="Arial" panose="020B0604020202020204" pitchFamily="34" charset="0"/>
                <a:cs typeface="Arial" panose="020B0604020202020204" pitchFamily="34" charset="0"/>
              </a:rPr>
              <a:t>The required capacity of corridors shall be determined as specified in Section 1005.1, but the minimum width shall be not less than that specified in Table 1020.2.</a:t>
            </a:r>
          </a:p>
        </p:txBody>
      </p:sp>
      <p:pic>
        <p:nvPicPr>
          <p:cNvPr id="4" name="Picture 3" descr="A close-up of a table&#10;&#10;Description automatically generated">
            <a:extLst>
              <a:ext uri="{FF2B5EF4-FFF2-40B4-BE49-F238E27FC236}">
                <a16:creationId xmlns:a16="http://schemas.microsoft.com/office/drawing/2014/main" id="{AEA079EA-330C-887C-4E97-44BF8CB6E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6726"/>
            <a:ext cx="9144000" cy="2918604"/>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4B45E7AA-D986-264C-E486-1EB8F684E7FB}"/>
              </a:ext>
            </a:extLst>
          </p:cNvPr>
          <p:cNvSpPr>
            <a:spLocks noGrp="1"/>
          </p:cNvSpPr>
          <p:nvPr>
            <p:ph type="title"/>
          </p:nvPr>
        </p:nvSpPr>
        <p:spPr>
          <a:xfrm>
            <a:off x="304800" y="685800"/>
            <a:ext cx="8229600" cy="704850"/>
          </a:xfrm>
        </p:spPr>
        <p:txBody>
          <a:bodyPr/>
          <a:lstStyle/>
          <a:p>
            <a:pPr eaLnBrk="1" hangingPunct="1"/>
            <a:r>
              <a:rPr lang="en-US" altLang="en-US" i="1" dirty="0">
                <a:latin typeface="Arial" panose="020B0604020202020204" pitchFamily="34" charset="0"/>
                <a:cs typeface="Arial" panose="020B0604020202020204" pitchFamily="34" charset="0"/>
              </a:rPr>
              <a:t>Width and capacity  1020.2  </a:t>
            </a:r>
            <a:endParaRPr lang="en-US" altLang="en-US" dirty="0"/>
          </a:p>
        </p:txBody>
      </p:sp>
      <p:sp>
        <p:nvSpPr>
          <p:cNvPr id="3" name="TextBox 2">
            <a:extLst>
              <a:ext uri="{FF2B5EF4-FFF2-40B4-BE49-F238E27FC236}">
                <a16:creationId xmlns:a16="http://schemas.microsoft.com/office/drawing/2014/main" id="{0EFBF3E3-E782-5331-36C0-C8D392739E84}"/>
              </a:ext>
            </a:extLst>
          </p:cNvPr>
          <p:cNvSpPr txBox="1"/>
          <p:nvPr/>
        </p:nvSpPr>
        <p:spPr>
          <a:xfrm>
            <a:off x="571500" y="2382559"/>
            <a:ext cx="7696200" cy="2092881"/>
          </a:xfrm>
          <a:prstGeom prst="rect">
            <a:avLst/>
          </a:prstGeom>
          <a:noFill/>
        </p:spPr>
        <p:txBody>
          <a:bodyPr wrap="square">
            <a:spAutoFit/>
          </a:bodyPr>
          <a:lstStyle/>
          <a:p>
            <a:r>
              <a:rPr lang="en-US" sz="2600" dirty="0"/>
              <a:t>Exception: In Group I-2 occupancies, corridors are not required to have a clear width of 96 inches (2438 mm) in areas where there will not be  stretcher or bed movement for access to care or as part of the defend-in-place strategy.</a:t>
            </a:r>
          </a:p>
        </p:txBody>
      </p:sp>
    </p:spTree>
    <p:extLst>
      <p:ext uri="{BB962C8B-B14F-4D97-AF65-F5344CB8AC3E}">
        <p14:creationId xmlns:p14="http://schemas.microsoft.com/office/powerpoint/2010/main" val="10289552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2ADBFE33-5099-6018-AFE0-DA8639E3D2F7}"/>
              </a:ext>
            </a:extLst>
          </p:cNvPr>
          <p:cNvSpPr>
            <a:spLocks noGrp="1"/>
          </p:cNvSpPr>
          <p:nvPr>
            <p:ph type="title"/>
          </p:nvPr>
        </p:nvSpPr>
        <p:spPr>
          <a:xfrm>
            <a:off x="304800" y="685800"/>
            <a:ext cx="8229600" cy="704850"/>
          </a:xfrm>
        </p:spPr>
        <p:txBody>
          <a:bodyPr/>
          <a:lstStyle/>
          <a:p>
            <a:pPr eaLnBrk="1" hangingPunct="1"/>
            <a:r>
              <a:rPr lang="en-US" altLang="en-US" i="1" dirty="0">
                <a:latin typeface="Arial" panose="020B0604020202020204" pitchFamily="34" charset="0"/>
                <a:cs typeface="Arial" panose="020B0604020202020204" pitchFamily="34" charset="0"/>
              </a:rPr>
              <a:t>Obstruction. 1020.3</a:t>
            </a:r>
            <a:endParaRPr lang="en-US" altLang="en-US" dirty="0"/>
          </a:p>
        </p:txBody>
      </p:sp>
      <p:sp>
        <p:nvSpPr>
          <p:cNvPr id="115715" name="Content Placeholder 2">
            <a:extLst>
              <a:ext uri="{FF2B5EF4-FFF2-40B4-BE49-F238E27FC236}">
                <a16:creationId xmlns:a16="http://schemas.microsoft.com/office/drawing/2014/main" id="{B7F97BCA-ABB2-1932-B297-A877F0A0B5A7}"/>
              </a:ext>
            </a:extLst>
          </p:cNvPr>
          <p:cNvSpPr>
            <a:spLocks noGrp="1"/>
          </p:cNvSpPr>
          <p:nvPr>
            <p:ph idx="1"/>
          </p:nvPr>
        </p:nvSpPr>
        <p:spPr>
          <a:xfrm>
            <a:off x="533400" y="2133600"/>
            <a:ext cx="8229600" cy="3200400"/>
          </a:xfrm>
        </p:spPr>
        <p:txBody>
          <a:bodyPr/>
          <a:lstStyle/>
          <a:p>
            <a:pPr>
              <a:buFont typeface="Wingdings 2" panose="05020102010507070707" pitchFamily="18" charset="2"/>
              <a:buNone/>
            </a:pPr>
            <a:r>
              <a:rPr lang="en-US" altLang="en-US" i="1" dirty="0">
                <a:latin typeface="Arial" panose="020B0604020202020204" pitchFamily="34" charset="0"/>
                <a:cs typeface="Arial" panose="020B0604020202020204" pitchFamily="34" charset="0"/>
              </a:rPr>
              <a:t>The minimum width or required capacity of corridors shall be unobstructed.</a:t>
            </a:r>
          </a:p>
          <a:p>
            <a:pPr>
              <a:buFont typeface="Wingdings 2" panose="05020102010507070707" pitchFamily="18" charset="2"/>
              <a:buNone/>
            </a:pPr>
            <a:endParaRPr lang="en-US" altLang="en-US" i="1" dirty="0">
              <a:latin typeface="Arial" panose="020B0604020202020204" pitchFamily="34" charset="0"/>
              <a:cs typeface="Arial" panose="020B0604020202020204" pitchFamily="34" charset="0"/>
            </a:endParaRPr>
          </a:p>
          <a:p>
            <a:pPr>
              <a:buFont typeface="Wingdings 2" panose="05020102010507070707" pitchFamily="18" charset="2"/>
              <a:buNone/>
            </a:pPr>
            <a:endParaRPr lang="en-US" altLang="en-US" i="1" dirty="0">
              <a:latin typeface="Arial" panose="020B0604020202020204" pitchFamily="34" charset="0"/>
              <a:cs typeface="Arial" panose="020B0604020202020204" pitchFamily="34" charset="0"/>
            </a:endParaRPr>
          </a:p>
          <a:p>
            <a:pPr>
              <a:buFont typeface="Wingdings 2" panose="05020102010507070707" pitchFamily="18" charset="2"/>
              <a:buNone/>
            </a:pPr>
            <a:r>
              <a:rPr lang="en-US" altLang="en-US" i="1" dirty="0">
                <a:latin typeface="Arial" panose="020B0604020202020204" pitchFamily="34" charset="0"/>
                <a:cs typeface="Arial" panose="020B0604020202020204" pitchFamily="34" charset="0"/>
              </a:rPr>
              <a:t>Exception: Encroachments complying with Section 1005.7.</a:t>
            </a:r>
            <a:endParaRPr lang="en-US"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D78D1435-6151-67CB-1EC3-CD16BA75E30B}"/>
              </a:ext>
            </a:extLst>
          </p:cNvPr>
          <p:cNvSpPr>
            <a:spLocks noGrp="1"/>
          </p:cNvSpPr>
          <p:nvPr>
            <p:ph type="title"/>
          </p:nvPr>
        </p:nvSpPr>
        <p:spPr>
          <a:xfrm>
            <a:off x="304800" y="685800"/>
            <a:ext cx="8229600" cy="704850"/>
          </a:xfrm>
        </p:spPr>
        <p:txBody>
          <a:bodyPr/>
          <a:lstStyle/>
          <a:p>
            <a:pPr eaLnBrk="1" hangingPunct="1"/>
            <a:r>
              <a:rPr lang="en-US" altLang="en-US" dirty="0"/>
              <a:t>Dead ends 1020.4</a:t>
            </a:r>
          </a:p>
        </p:txBody>
      </p:sp>
      <p:sp>
        <p:nvSpPr>
          <p:cNvPr id="89091" name="Content Placeholder 2">
            <a:extLst>
              <a:ext uri="{FF2B5EF4-FFF2-40B4-BE49-F238E27FC236}">
                <a16:creationId xmlns:a16="http://schemas.microsoft.com/office/drawing/2014/main" id="{4CC2645B-F60C-2FC0-422F-60D27FF2CFDE}"/>
              </a:ext>
            </a:extLst>
          </p:cNvPr>
          <p:cNvSpPr>
            <a:spLocks noGrp="1"/>
          </p:cNvSpPr>
          <p:nvPr>
            <p:ph idx="1"/>
          </p:nvPr>
        </p:nvSpPr>
        <p:spPr>
          <a:xfrm>
            <a:off x="533400" y="2133600"/>
            <a:ext cx="8229600" cy="1638300"/>
          </a:xfrm>
        </p:spPr>
        <p:txBody>
          <a:bodyPr/>
          <a:lstStyle/>
          <a:p>
            <a:pPr>
              <a:buNone/>
            </a:pPr>
            <a:r>
              <a:rPr lang="en-US" altLang="en-US" i="1" dirty="0">
                <a:latin typeface="Arial" panose="020B0604020202020204" pitchFamily="34" charset="0"/>
                <a:cs typeface="Arial" panose="020B0604020202020204" pitchFamily="34" charset="0"/>
              </a:rPr>
              <a:t>Where more than one exit or exit access doorway is required, the exit access shall be arranged such that there are no dead ends in corridors more than 20 feet (6096 mm) in length.</a:t>
            </a:r>
            <a:endParaRPr lang="en-US" alt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B728E30-1668-899B-301E-55D37C9FB367}"/>
              </a:ext>
            </a:extLst>
          </p:cNvPr>
          <p:cNvSpPr txBox="1">
            <a:spLocks noChangeArrowheads="1"/>
          </p:cNvSpPr>
          <p:nvPr/>
        </p:nvSpPr>
        <p:spPr bwMode="auto">
          <a:xfrm>
            <a:off x="533400" y="4278312"/>
            <a:ext cx="8153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i="1" dirty="0">
                <a:latin typeface="Arial" panose="020B0604020202020204" pitchFamily="34" charset="0"/>
              </a:rPr>
              <a:t>Exceptions:</a:t>
            </a:r>
          </a:p>
          <a:p>
            <a:pPr eaLnBrk="1" hangingPunct="1">
              <a:spcBef>
                <a:spcPct val="0"/>
              </a:spcBef>
              <a:buClrTx/>
              <a:buSzTx/>
              <a:buFontTx/>
              <a:buNone/>
            </a:pPr>
            <a:r>
              <a:rPr lang="en-US" altLang="en-US" i="1" dirty="0">
                <a:latin typeface="Arial" panose="020B0604020202020204" pitchFamily="34" charset="0"/>
              </a:rPr>
              <a:t>1. In occupancies in Group I-3 of Condition 2, 3 or 4,</a:t>
            </a:r>
          </a:p>
          <a:p>
            <a:pPr eaLnBrk="1" hangingPunct="1">
              <a:spcBef>
                <a:spcPct val="0"/>
              </a:spcBef>
              <a:buClrTx/>
              <a:buSzTx/>
              <a:buFontTx/>
              <a:buNone/>
            </a:pPr>
            <a:r>
              <a:rPr lang="en-US" altLang="en-US" i="1" dirty="0">
                <a:latin typeface="Arial" panose="020B0604020202020204" pitchFamily="34" charset="0"/>
              </a:rPr>
              <a:t>the dead end in a corridor shall not exceed 50 feet</a:t>
            </a:r>
          </a:p>
          <a:p>
            <a:pPr eaLnBrk="1" hangingPunct="1">
              <a:spcBef>
                <a:spcPct val="0"/>
              </a:spcBef>
              <a:buClrTx/>
              <a:buSzTx/>
              <a:buFontTx/>
              <a:buNone/>
            </a:pPr>
            <a:r>
              <a:rPr lang="en-US" altLang="en-US" i="1" dirty="0">
                <a:latin typeface="Arial" panose="020B0604020202020204" pitchFamily="34" charset="0"/>
              </a:rPr>
              <a:t>(15 240 mm).</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to="" calcmode="lin" valueType="num">
                                      <p:cBhvr>
                                        <p:cTn id="7" dur="1" fill="hold"/>
                                        <p:tgtEl>
                                          <p:spTgt spid="890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D78D1435-6151-67CB-1EC3-CD16BA75E30B}"/>
              </a:ext>
            </a:extLst>
          </p:cNvPr>
          <p:cNvSpPr>
            <a:spLocks noGrp="1"/>
          </p:cNvSpPr>
          <p:nvPr>
            <p:ph type="title"/>
          </p:nvPr>
        </p:nvSpPr>
        <p:spPr>
          <a:xfrm>
            <a:off x="304800" y="685800"/>
            <a:ext cx="8229600" cy="704850"/>
          </a:xfrm>
        </p:spPr>
        <p:txBody>
          <a:bodyPr/>
          <a:lstStyle/>
          <a:p>
            <a:pPr eaLnBrk="1" hangingPunct="1"/>
            <a:r>
              <a:rPr lang="en-US" altLang="en-US" dirty="0"/>
              <a:t>Dead ends 1020.4</a:t>
            </a:r>
          </a:p>
        </p:txBody>
      </p:sp>
      <p:sp>
        <p:nvSpPr>
          <p:cNvPr id="89091" name="Content Placeholder 2">
            <a:extLst>
              <a:ext uri="{FF2B5EF4-FFF2-40B4-BE49-F238E27FC236}">
                <a16:creationId xmlns:a16="http://schemas.microsoft.com/office/drawing/2014/main" id="{4CC2645B-F60C-2FC0-422F-60D27FF2CFDE}"/>
              </a:ext>
            </a:extLst>
          </p:cNvPr>
          <p:cNvSpPr>
            <a:spLocks noGrp="1"/>
          </p:cNvSpPr>
          <p:nvPr>
            <p:ph idx="1"/>
          </p:nvPr>
        </p:nvSpPr>
        <p:spPr>
          <a:xfrm>
            <a:off x="533400" y="1524000"/>
            <a:ext cx="8229600" cy="2667000"/>
          </a:xfrm>
        </p:spPr>
        <p:txBody>
          <a:bodyPr/>
          <a:lstStyle/>
          <a:p>
            <a:pPr>
              <a:buNone/>
            </a:pPr>
            <a:r>
              <a:rPr lang="en-US" altLang="en-US" i="1" dirty="0">
                <a:latin typeface="Arial" panose="020B0604020202020204" pitchFamily="34" charset="0"/>
                <a:cs typeface="Arial" panose="020B0604020202020204" pitchFamily="34" charset="0"/>
              </a:rPr>
              <a:t>2. In occupancies in Groups B, E, F, I-1, M, R-1, R-2, R-4, S and U, where the building is equipped throughout with an automatic sprinkler system in accordance with Section 903.3.1.1, the length of the dead-end corridors shall not exceed 50 feet (15 240 mm).</a:t>
            </a:r>
            <a:endParaRPr lang="en-US" alt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B728E30-1668-899B-301E-55D37C9FB367}"/>
              </a:ext>
            </a:extLst>
          </p:cNvPr>
          <p:cNvSpPr txBox="1">
            <a:spLocks noChangeArrowheads="1"/>
          </p:cNvSpPr>
          <p:nvPr/>
        </p:nvSpPr>
        <p:spPr bwMode="auto">
          <a:xfrm>
            <a:off x="533400" y="4278312"/>
            <a:ext cx="8153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i="1" dirty="0">
                <a:latin typeface="Arial" panose="020B0604020202020204" pitchFamily="34" charset="0"/>
              </a:rPr>
              <a:t>3. A dead-end corridor shall not be limited in length where the length of the dead-end corridor is less than 2.5 times the least width of the dead-end corridor.</a:t>
            </a:r>
            <a:endParaRPr lang="en-US" altLang="en-US" dirty="0">
              <a:latin typeface="Arial" panose="020B0604020202020204" pitchFamily="34" charset="0"/>
            </a:endParaRPr>
          </a:p>
        </p:txBody>
      </p:sp>
    </p:spTree>
    <p:extLst>
      <p:ext uri="{BB962C8B-B14F-4D97-AF65-F5344CB8AC3E}">
        <p14:creationId xmlns:p14="http://schemas.microsoft.com/office/powerpoint/2010/main" val="454177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to="" calcmode="lin" valueType="num">
                                      <p:cBhvr>
                                        <p:cTn id="7" dur="1" fill="hold"/>
                                        <p:tgtEl>
                                          <p:spTgt spid="890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692C5A1-7130-4227-B86E-702B2A286B9B}"/>
              </a:ext>
            </a:extLst>
          </p:cNvPr>
          <p:cNvSpPr>
            <a:spLocks noGrp="1"/>
          </p:cNvSpPr>
          <p:nvPr>
            <p:ph type="title"/>
          </p:nvPr>
        </p:nvSpPr>
        <p:spPr/>
        <p:txBody>
          <a:bodyPr/>
          <a:lstStyle/>
          <a:p>
            <a:pPr eaLnBrk="1" hangingPunct="1"/>
            <a:r>
              <a:rPr lang="en-US" altLang="en-US"/>
              <a:t>DEFINITIONS</a:t>
            </a:r>
          </a:p>
        </p:txBody>
      </p:sp>
      <p:sp>
        <p:nvSpPr>
          <p:cNvPr id="10243" name="Content Placeholder 2">
            <a:extLst>
              <a:ext uri="{FF2B5EF4-FFF2-40B4-BE49-F238E27FC236}">
                <a16:creationId xmlns:a16="http://schemas.microsoft.com/office/drawing/2014/main" id="{BEACCAD4-F837-9F35-16D9-EF2DB3BB2C20}"/>
              </a:ext>
            </a:extLst>
          </p:cNvPr>
          <p:cNvSpPr>
            <a:spLocks noGrp="1"/>
          </p:cNvSpPr>
          <p:nvPr>
            <p:ph idx="1"/>
          </p:nvPr>
        </p:nvSpPr>
        <p:spPr>
          <a:xfrm>
            <a:off x="304800" y="2286000"/>
            <a:ext cx="2057400" cy="609600"/>
          </a:xfrm>
        </p:spPr>
        <p:txBody>
          <a:bodyPr/>
          <a:lstStyle/>
          <a:p>
            <a:pPr eaLnBrk="1" hangingPunct="1">
              <a:buFont typeface="Wingdings 2" panose="05020102010507070707" pitchFamily="18" charset="2"/>
              <a:buNone/>
            </a:pPr>
            <a:r>
              <a:rPr lang="en-US" altLang="en-US">
                <a:solidFill>
                  <a:srgbClr val="FF0000"/>
                </a:solidFill>
              </a:rPr>
              <a:t>STAIRWAY</a:t>
            </a:r>
          </a:p>
        </p:txBody>
      </p:sp>
      <p:sp>
        <p:nvSpPr>
          <p:cNvPr id="7" name="TextBox 6">
            <a:extLst>
              <a:ext uri="{FF2B5EF4-FFF2-40B4-BE49-F238E27FC236}">
                <a16:creationId xmlns:a16="http://schemas.microsoft.com/office/drawing/2014/main" id="{269B084F-BED7-931A-828C-4BA3D73CC907}"/>
              </a:ext>
            </a:extLst>
          </p:cNvPr>
          <p:cNvSpPr txBox="1">
            <a:spLocks noChangeArrowheads="1"/>
          </p:cNvSpPr>
          <p:nvPr/>
        </p:nvSpPr>
        <p:spPr bwMode="auto">
          <a:xfrm>
            <a:off x="414338" y="3124200"/>
            <a:ext cx="8264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Calibri" panose="020F0502020204030204" pitchFamily="34" charset="0"/>
              </a:rPr>
              <a:t>One or more flights of stairs, either exterior or interior, </a:t>
            </a:r>
          </a:p>
          <a:p>
            <a:pPr eaLnBrk="1" hangingPunct="1">
              <a:spcBef>
                <a:spcPct val="0"/>
              </a:spcBef>
              <a:buClrTx/>
              <a:buSzTx/>
              <a:buFontTx/>
              <a:buNone/>
            </a:pPr>
            <a:r>
              <a:rPr lang="en-US" altLang="en-US" sz="2800">
                <a:latin typeface="Calibri" panose="020F0502020204030204" pitchFamily="34" charset="0"/>
              </a:rPr>
              <a:t>with the necessary landings and platforms connecting </a:t>
            </a:r>
          </a:p>
          <a:p>
            <a:pPr eaLnBrk="1" hangingPunct="1">
              <a:spcBef>
                <a:spcPct val="0"/>
              </a:spcBef>
              <a:buClrTx/>
              <a:buSzTx/>
              <a:buFontTx/>
              <a:buNone/>
            </a:pPr>
            <a:r>
              <a:rPr lang="en-US" altLang="en-US" sz="2800">
                <a:latin typeface="Calibri" panose="020F0502020204030204" pitchFamily="34" charset="0"/>
              </a:rPr>
              <a:t>them, to form a continuous and uninterrupted passage </a:t>
            </a:r>
          </a:p>
          <a:p>
            <a:pPr eaLnBrk="1" hangingPunct="1">
              <a:spcBef>
                <a:spcPct val="0"/>
              </a:spcBef>
              <a:buClrTx/>
              <a:buSzTx/>
              <a:buFontTx/>
              <a:buNone/>
            </a:pPr>
            <a:r>
              <a:rPr lang="en-US" altLang="en-US" sz="2800">
                <a:latin typeface="Calibri" panose="020F0502020204030204" pitchFamily="34" charset="0"/>
              </a:rPr>
              <a:t>from one level to another.</a:t>
            </a: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to="" calcmode="lin" valueType="num">
                                      <p:cBhvr>
                                        <p:cTn id="7" dur="1" fill="hold"/>
                                        <p:tgtEl>
                                          <p:spTgt spid="102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FCB147A6-D2D7-AAC6-60F3-65A3FFEA3133}"/>
              </a:ext>
            </a:extLst>
          </p:cNvPr>
          <p:cNvSpPr>
            <a:spLocks noGrp="1"/>
          </p:cNvSpPr>
          <p:nvPr>
            <p:ph type="title"/>
          </p:nvPr>
        </p:nvSpPr>
        <p:spPr>
          <a:xfrm>
            <a:off x="877957" y="685800"/>
            <a:ext cx="8229600" cy="1981200"/>
          </a:xfrm>
        </p:spPr>
        <p:txBody>
          <a:bodyPr>
            <a:normAutofit fontScale="90000"/>
          </a:bodyPr>
          <a:lstStyle/>
          <a:p>
            <a:pPr eaLnBrk="1" fontAlgn="auto" hangingPunct="1">
              <a:spcAft>
                <a:spcPts val="0"/>
              </a:spcAft>
              <a:defRPr/>
            </a:pPr>
            <a:br>
              <a:rPr lang="en-US" dirty="0"/>
            </a:br>
            <a:r>
              <a:rPr lang="en-US" dirty="0"/>
              <a:t>SECTION 1006</a:t>
            </a:r>
            <a:br>
              <a:rPr lang="en-US" dirty="0"/>
            </a:br>
            <a:r>
              <a:rPr lang="en-US" dirty="0"/>
              <a:t>NUMBER OF EXITS AND</a:t>
            </a:r>
            <a:br>
              <a:rPr lang="en-US" dirty="0"/>
            </a:br>
            <a:r>
              <a:rPr lang="en-US" dirty="0"/>
              <a:t>EXIT ACCESS DOORWAYS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9570E18-64A5-0A96-780B-9D686044ECFB}"/>
              </a:ext>
            </a:extLst>
          </p:cNvPr>
          <p:cNvSpPr>
            <a:spLocks noGrp="1"/>
          </p:cNvSpPr>
          <p:nvPr>
            <p:ph type="title"/>
          </p:nvPr>
        </p:nvSpPr>
        <p:spPr/>
        <p:txBody>
          <a:bodyPr>
            <a:normAutofit/>
          </a:bodyPr>
          <a:lstStyle/>
          <a:p>
            <a:pPr eaLnBrk="1" fontAlgn="auto" hangingPunct="1">
              <a:spcAft>
                <a:spcPts val="0"/>
              </a:spcAft>
              <a:defRPr/>
            </a:pPr>
            <a:r>
              <a:rPr lang="en-US" dirty="0"/>
              <a:t>Minimum number of exits 1006</a:t>
            </a:r>
          </a:p>
        </p:txBody>
      </p:sp>
      <p:sp>
        <p:nvSpPr>
          <p:cNvPr id="119811" name="Content Placeholder 2">
            <a:extLst>
              <a:ext uri="{FF2B5EF4-FFF2-40B4-BE49-F238E27FC236}">
                <a16:creationId xmlns:a16="http://schemas.microsoft.com/office/drawing/2014/main" id="{39DBE65B-2988-A15D-874C-C32373836AAA}"/>
              </a:ext>
            </a:extLst>
          </p:cNvPr>
          <p:cNvSpPr>
            <a:spLocks noGrp="1"/>
          </p:cNvSpPr>
          <p:nvPr>
            <p:ph idx="1"/>
          </p:nvPr>
        </p:nvSpPr>
        <p:spPr>
          <a:xfrm>
            <a:off x="457200" y="2209800"/>
            <a:ext cx="8229600" cy="2590800"/>
          </a:xfrm>
        </p:spPr>
        <p:txBody>
          <a:bodyPr/>
          <a:lstStyle/>
          <a:p>
            <a:pPr marL="0" indent="0" eaLnBrk="1" hangingPunct="1">
              <a:buFont typeface="Arial" panose="020B0604020202020204" pitchFamily="34" charset="0"/>
              <a:buNone/>
            </a:pPr>
            <a:r>
              <a:rPr lang="en-US" altLang="en-US" b="1" dirty="0">
                <a:latin typeface="Arial" panose="020B0604020202020204" pitchFamily="34" charset="0"/>
                <a:cs typeface="Arial" panose="020B0604020202020204" pitchFamily="34" charset="0"/>
              </a:rPr>
              <a:t>1006.1 General</a:t>
            </a:r>
            <a:r>
              <a:rPr lang="en-US" altLang="en-US" dirty="0">
                <a:latin typeface="Arial" panose="020B0604020202020204" pitchFamily="34" charset="0"/>
                <a:cs typeface="Arial" panose="020B0604020202020204" pitchFamily="34" charset="0"/>
              </a:rPr>
              <a:t>. The number of exits or exit access doorways required within the means of egress system shall comply with the provisions of Section 1006.2 for spaces, including mezzanines, and Section 1006.3 for stories.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B30B-41EA-1BDA-79FE-6EEBDA11F73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Egress from spaces. 1006.2 </a:t>
            </a:r>
            <a:endParaRPr lang="en-US" dirty="0"/>
          </a:p>
        </p:txBody>
      </p:sp>
      <p:sp>
        <p:nvSpPr>
          <p:cNvPr id="3" name="Content Placeholder 2">
            <a:extLst>
              <a:ext uri="{FF2B5EF4-FFF2-40B4-BE49-F238E27FC236}">
                <a16:creationId xmlns:a16="http://schemas.microsoft.com/office/drawing/2014/main" id="{CDE45C23-69FA-8D66-C6A7-9166761F822A}"/>
              </a:ext>
            </a:extLst>
          </p:cNvPr>
          <p:cNvSpPr>
            <a:spLocks noGrp="1"/>
          </p:cNvSpPr>
          <p:nvPr>
            <p:ph idx="1"/>
          </p:nvPr>
        </p:nvSpPr>
        <p:spPr>
          <a:xfrm>
            <a:off x="457200" y="1935163"/>
            <a:ext cx="8229600" cy="1722437"/>
          </a:xfrm>
        </p:spPr>
        <p:txBody>
          <a:bodyPr/>
          <a:lstStyle/>
          <a:p>
            <a:pPr marL="0" indent="0">
              <a:buNone/>
            </a:pPr>
            <a:r>
              <a:rPr lang="en-US" dirty="0">
                <a:latin typeface="Arial" panose="020B0604020202020204" pitchFamily="34" charset="0"/>
                <a:cs typeface="Arial" panose="020B0604020202020204" pitchFamily="34" charset="0"/>
              </a:rPr>
              <a:t>Rooms, areas or spaces, including mezzanines, within a story or basement shall be provided with the number of exits or access to exits in accordance with this section.</a:t>
            </a:r>
          </a:p>
        </p:txBody>
      </p:sp>
    </p:spTree>
    <p:extLst>
      <p:ext uri="{BB962C8B-B14F-4D97-AF65-F5344CB8AC3E}">
        <p14:creationId xmlns:p14="http://schemas.microsoft.com/office/powerpoint/2010/main" val="20768790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F7923-7FA4-6AE9-5C77-22A5420C356D}"/>
              </a:ext>
            </a:extLst>
          </p:cNvPr>
          <p:cNvSpPr>
            <a:spLocks noGrp="1"/>
          </p:cNvSpPr>
          <p:nvPr>
            <p:ph idx="1"/>
          </p:nvPr>
        </p:nvSpPr>
        <p:spPr>
          <a:xfrm>
            <a:off x="457200" y="1935163"/>
            <a:ext cx="8229600" cy="2484437"/>
          </a:xfrm>
        </p:spPr>
        <p:txBody>
          <a:bodyPr/>
          <a:lstStyle/>
          <a:p>
            <a:pPr marL="0" indent="0">
              <a:buNone/>
            </a:pPr>
            <a:r>
              <a:rPr lang="en-US" b="1" dirty="0">
                <a:latin typeface="Arial" panose="020B0604020202020204" pitchFamily="34" charset="0"/>
                <a:cs typeface="Arial" panose="020B0604020202020204" pitchFamily="34" charset="0"/>
              </a:rPr>
              <a:t>1006.2.1 Egress based on occupant load and common path of egress travel distance. </a:t>
            </a:r>
            <a:r>
              <a:rPr lang="en-US" dirty="0">
                <a:latin typeface="Arial" panose="020B0604020202020204" pitchFamily="34" charset="0"/>
                <a:cs typeface="Arial" panose="020B0604020202020204" pitchFamily="34" charset="0"/>
              </a:rPr>
              <a:t>Two exits or exit access doorways from any space shall be provided where the design occupant load or the common path of egress  travel distance exceeds the values listed in Table 1006.2.1.</a:t>
            </a:r>
          </a:p>
        </p:txBody>
      </p:sp>
    </p:spTree>
    <p:extLst>
      <p:ext uri="{BB962C8B-B14F-4D97-AF65-F5344CB8AC3E}">
        <p14:creationId xmlns:p14="http://schemas.microsoft.com/office/powerpoint/2010/main" val="9872380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51" name="TextBox 2">
            <a:extLst>
              <a:ext uri="{FF2B5EF4-FFF2-40B4-BE49-F238E27FC236}">
                <a16:creationId xmlns:a16="http://schemas.microsoft.com/office/drawing/2014/main" id="{0BDEE849-D428-9050-EBF9-B86E4CD21521}"/>
              </a:ext>
            </a:extLst>
          </p:cNvPr>
          <p:cNvSpPr>
            <a:spLocks noGrp="1" noChangeArrowheads="1"/>
          </p:cNvSpPr>
          <p:nvPr>
            <p:ph type="title"/>
          </p:nvPr>
        </p:nvSpPr>
        <p:spPr>
          <a:xfrm>
            <a:off x="2895600" y="533400"/>
            <a:ext cx="3185167" cy="661720"/>
          </a:xfrm>
          <a:noFill/>
        </p:spPr>
        <p:txBody>
          <a:bodyPr wrap="none">
            <a:spAutoFit/>
          </a:bodyPr>
          <a:lstStyle/>
          <a:p>
            <a:pPr algn="ctr"/>
            <a:r>
              <a:rPr lang="en-US" altLang="en-US" sz="4000" dirty="0"/>
              <a:t>TABLE 1006.2.1</a:t>
            </a:r>
          </a:p>
        </p:txBody>
      </p:sp>
      <p:pic>
        <p:nvPicPr>
          <p:cNvPr id="6" name="Content Placeholder 5" descr="A white and black document with numbers&#10;&#10;Description automatically generated with medium confidence">
            <a:extLst>
              <a:ext uri="{FF2B5EF4-FFF2-40B4-BE49-F238E27FC236}">
                <a16:creationId xmlns:a16="http://schemas.microsoft.com/office/drawing/2014/main" id="{4B5C4634-9F8C-FEDA-497F-8E632B4C54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2" y="1195120"/>
            <a:ext cx="9162764" cy="4443680"/>
          </a:xfr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Content Placeholder 2">
            <a:extLst>
              <a:ext uri="{FF2B5EF4-FFF2-40B4-BE49-F238E27FC236}">
                <a16:creationId xmlns:a16="http://schemas.microsoft.com/office/drawing/2014/main" id="{7A7ABA7F-8CB9-ADB6-9407-D7EE2CF9AE36}"/>
              </a:ext>
            </a:extLst>
          </p:cNvPr>
          <p:cNvSpPr>
            <a:spLocks noGrp="1"/>
          </p:cNvSpPr>
          <p:nvPr>
            <p:ph idx="1"/>
          </p:nvPr>
        </p:nvSpPr>
        <p:spPr>
          <a:xfrm>
            <a:off x="533400" y="2652956"/>
            <a:ext cx="8229600" cy="3124200"/>
          </a:xfrm>
        </p:spPr>
        <p:txBody>
          <a:bodyPr/>
          <a:lstStyle/>
          <a:p>
            <a:pPr marL="0" indent="0" eaLnBrk="1" hangingPunct="1">
              <a:buFont typeface="Arial" panose="020B0604020202020204" pitchFamily="34" charset="0"/>
              <a:buNone/>
            </a:pPr>
            <a:r>
              <a:rPr lang="en-US" altLang="en-US" dirty="0">
                <a:latin typeface="Arial" panose="020B0604020202020204" pitchFamily="34" charset="0"/>
                <a:cs typeface="Arial" panose="020B0604020202020204" pitchFamily="34" charset="0"/>
              </a:rPr>
              <a:t>1. In Group R-2 and R-3 occupancies, one means of egress is permitted within and from individual dwelling units with a maximum occupant load of 20 where the dwelling unit is equipped throughout with an automatic sprinkler system in accordance with Section 903.3.1.1 or 903.3.1.2 and the common path of egress travel does not exceed 125 feet (38 100 mm).</a:t>
            </a:r>
          </a:p>
        </p:txBody>
      </p:sp>
      <p:cxnSp>
        <p:nvCxnSpPr>
          <p:cNvPr id="6" name="Straight Connector 5">
            <a:extLst>
              <a:ext uri="{FF2B5EF4-FFF2-40B4-BE49-F238E27FC236}">
                <a16:creationId xmlns:a16="http://schemas.microsoft.com/office/drawing/2014/main" id="{B11861AB-286E-AA41-E6EB-345D5749D80C}"/>
              </a:ext>
            </a:extLst>
          </p:cNvPr>
          <p:cNvCxnSpPr>
            <a:cxnSpLocks/>
          </p:cNvCxnSpPr>
          <p:nvPr/>
        </p:nvCxnSpPr>
        <p:spPr>
          <a:xfrm>
            <a:off x="381000" y="2057400"/>
            <a:ext cx="0" cy="3352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9C375C-F89A-391F-6DA7-630A304BB515}"/>
              </a:ext>
            </a:extLst>
          </p:cNvPr>
          <p:cNvSpPr txBox="1"/>
          <p:nvPr/>
        </p:nvSpPr>
        <p:spPr>
          <a:xfrm>
            <a:off x="533400" y="2010597"/>
            <a:ext cx="4581938" cy="492443"/>
          </a:xfrm>
          <a:prstGeom prst="rect">
            <a:avLst/>
          </a:prstGeom>
          <a:noFill/>
        </p:spPr>
        <p:txBody>
          <a:bodyPr wrap="square">
            <a:spAutoFit/>
          </a:bodyPr>
          <a:lstStyle/>
          <a:p>
            <a:pPr marL="0" indent="0" eaLnBrk="1" hangingPunct="1">
              <a:buFont typeface="Arial" panose="020B0604020202020204" pitchFamily="34" charset="0"/>
              <a:buNone/>
            </a:pPr>
            <a:r>
              <a:rPr lang="en-US" altLang="en-US" sz="2600" dirty="0">
                <a:latin typeface="Arial" panose="020B0604020202020204" pitchFamily="34" charset="0"/>
                <a:cs typeface="Arial" panose="020B0604020202020204" pitchFamily="34" charset="0"/>
              </a:rPr>
              <a:t>Exceptions:</a:t>
            </a:r>
          </a:p>
        </p:txBody>
      </p:sp>
      <p:sp>
        <p:nvSpPr>
          <p:cNvPr id="4" name="Title 3">
            <a:extLst>
              <a:ext uri="{FF2B5EF4-FFF2-40B4-BE49-F238E27FC236}">
                <a16:creationId xmlns:a16="http://schemas.microsoft.com/office/drawing/2014/main" id="{E0AB825C-697B-F56B-5A71-33A0AFB8AA31}"/>
              </a:ext>
            </a:extLst>
          </p:cNvPr>
          <p:cNvSpPr>
            <a:spLocks noGrp="1"/>
          </p:cNvSpPr>
          <p:nvPr>
            <p:ph type="title"/>
          </p:nvPr>
        </p:nvSpPr>
        <p:spPr/>
        <p:txBody>
          <a:bodyPr/>
          <a:lstStyle/>
          <a:p>
            <a:r>
              <a:rPr lang="en-US" dirty="0"/>
              <a:t>Egress based on occupant load  1006.2.1</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Content Placeholder 2">
            <a:extLst>
              <a:ext uri="{FF2B5EF4-FFF2-40B4-BE49-F238E27FC236}">
                <a16:creationId xmlns:a16="http://schemas.microsoft.com/office/drawing/2014/main" id="{7A7ABA7F-8CB9-ADB6-9407-D7EE2CF9AE36}"/>
              </a:ext>
            </a:extLst>
          </p:cNvPr>
          <p:cNvSpPr>
            <a:spLocks noGrp="1"/>
          </p:cNvSpPr>
          <p:nvPr>
            <p:ph idx="1"/>
          </p:nvPr>
        </p:nvSpPr>
        <p:spPr>
          <a:xfrm>
            <a:off x="533400" y="2652956"/>
            <a:ext cx="8229600" cy="1143000"/>
          </a:xfrm>
        </p:spPr>
        <p:txBody>
          <a:bodyPr/>
          <a:lstStyle/>
          <a:p>
            <a:pPr marL="0" indent="0" eaLnBrk="1" hangingPunct="1">
              <a:buFont typeface="Arial" panose="020B0604020202020204" pitchFamily="34" charset="0"/>
              <a:buNone/>
            </a:pPr>
            <a:r>
              <a:rPr lang="en-US" altLang="en-US" dirty="0">
                <a:latin typeface="Arial" panose="020B0604020202020204" pitchFamily="34" charset="0"/>
                <a:cs typeface="Arial" panose="020B0604020202020204" pitchFamily="34" charset="0"/>
              </a:rPr>
              <a:t>2. Care suites in Group I-2 occupancies complying</a:t>
            </a:r>
          </a:p>
          <a:p>
            <a:pPr marL="0" indent="0" eaLnBrk="1" hangingPunct="1">
              <a:buFont typeface="Arial" panose="020B0604020202020204" pitchFamily="34" charset="0"/>
              <a:buNone/>
            </a:pPr>
            <a:r>
              <a:rPr lang="en-US" altLang="en-US" dirty="0">
                <a:latin typeface="Arial" panose="020B0604020202020204" pitchFamily="34" charset="0"/>
                <a:cs typeface="Arial" panose="020B0604020202020204" pitchFamily="34" charset="0"/>
              </a:rPr>
              <a:t>with Section 407.4.</a:t>
            </a:r>
          </a:p>
        </p:txBody>
      </p:sp>
      <p:cxnSp>
        <p:nvCxnSpPr>
          <p:cNvPr id="6" name="Straight Connector 5">
            <a:extLst>
              <a:ext uri="{FF2B5EF4-FFF2-40B4-BE49-F238E27FC236}">
                <a16:creationId xmlns:a16="http://schemas.microsoft.com/office/drawing/2014/main" id="{B11861AB-286E-AA41-E6EB-345D5749D80C}"/>
              </a:ext>
            </a:extLst>
          </p:cNvPr>
          <p:cNvCxnSpPr>
            <a:cxnSpLocks/>
          </p:cNvCxnSpPr>
          <p:nvPr/>
        </p:nvCxnSpPr>
        <p:spPr>
          <a:xfrm>
            <a:off x="381000" y="2057400"/>
            <a:ext cx="0" cy="1447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9C375C-F89A-391F-6DA7-630A304BB515}"/>
              </a:ext>
            </a:extLst>
          </p:cNvPr>
          <p:cNvSpPr txBox="1"/>
          <p:nvPr/>
        </p:nvSpPr>
        <p:spPr>
          <a:xfrm>
            <a:off x="533400" y="2010597"/>
            <a:ext cx="4581938" cy="492443"/>
          </a:xfrm>
          <a:prstGeom prst="rect">
            <a:avLst/>
          </a:prstGeom>
          <a:noFill/>
        </p:spPr>
        <p:txBody>
          <a:bodyPr wrap="square">
            <a:spAutoFit/>
          </a:bodyPr>
          <a:lstStyle/>
          <a:p>
            <a:pPr marL="0" indent="0" eaLnBrk="1" hangingPunct="1">
              <a:buFont typeface="Arial" panose="020B0604020202020204" pitchFamily="34" charset="0"/>
              <a:buNone/>
            </a:pPr>
            <a:r>
              <a:rPr lang="en-US" altLang="en-US" sz="2600" dirty="0">
                <a:latin typeface="Arial" panose="020B0604020202020204" pitchFamily="34" charset="0"/>
                <a:cs typeface="Arial" panose="020B0604020202020204" pitchFamily="34" charset="0"/>
              </a:rPr>
              <a:t>Exceptions:</a:t>
            </a:r>
          </a:p>
        </p:txBody>
      </p:sp>
      <p:sp>
        <p:nvSpPr>
          <p:cNvPr id="4" name="Title 3">
            <a:extLst>
              <a:ext uri="{FF2B5EF4-FFF2-40B4-BE49-F238E27FC236}">
                <a16:creationId xmlns:a16="http://schemas.microsoft.com/office/drawing/2014/main" id="{E0AB825C-697B-F56B-5A71-33A0AFB8AA31}"/>
              </a:ext>
            </a:extLst>
          </p:cNvPr>
          <p:cNvSpPr>
            <a:spLocks noGrp="1"/>
          </p:cNvSpPr>
          <p:nvPr>
            <p:ph type="title"/>
          </p:nvPr>
        </p:nvSpPr>
        <p:spPr/>
        <p:txBody>
          <a:bodyPr/>
          <a:lstStyle/>
          <a:p>
            <a:r>
              <a:rPr lang="en-US" dirty="0"/>
              <a:t>Egress based on occupant load  1006.2.1</a:t>
            </a:r>
          </a:p>
        </p:txBody>
      </p:sp>
    </p:spTree>
    <p:extLst>
      <p:ext uri="{BB962C8B-B14F-4D97-AF65-F5344CB8AC3E}">
        <p14:creationId xmlns:p14="http://schemas.microsoft.com/office/powerpoint/2010/main" val="4957229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Content Placeholder 2">
            <a:extLst>
              <a:ext uri="{FF2B5EF4-FFF2-40B4-BE49-F238E27FC236}">
                <a16:creationId xmlns:a16="http://schemas.microsoft.com/office/drawing/2014/main" id="{D7C2D33B-18A4-3596-F560-6C2D25BA8C50}"/>
              </a:ext>
            </a:extLst>
          </p:cNvPr>
          <p:cNvSpPr>
            <a:spLocks noGrp="1"/>
          </p:cNvSpPr>
          <p:nvPr>
            <p:ph idx="1"/>
          </p:nvPr>
        </p:nvSpPr>
        <p:spPr>
          <a:xfrm>
            <a:off x="533400" y="3048000"/>
            <a:ext cx="8229600" cy="2209800"/>
          </a:xfrm>
        </p:spPr>
        <p:txBody>
          <a:bodyPr/>
          <a:lstStyle/>
          <a:p>
            <a:pPr marL="0" indent="0" eaLnBrk="1" hangingPunct="1">
              <a:buFont typeface="Arial" panose="020B0604020202020204" pitchFamily="34" charset="0"/>
              <a:buNone/>
            </a:pPr>
            <a:r>
              <a:rPr lang="en-US" altLang="en-US" sz="2800" dirty="0"/>
              <a:t>Three exits or exit access doorways shall be provided from any space with an occupant load of 501 to 1,000. Four exits or exit access doorways shall be provided from any space with an occupant load greater than 1,000.</a:t>
            </a:r>
            <a:endParaRPr lang="en-US" altLang="en-US" sz="2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E099BB6-D928-5B19-88CA-2068BEE745F0}"/>
              </a:ext>
            </a:extLst>
          </p:cNvPr>
          <p:cNvSpPr>
            <a:spLocks noGrp="1"/>
          </p:cNvSpPr>
          <p:nvPr>
            <p:ph type="title"/>
          </p:nvPr>
        </p:nvSpPr>
        <p:spPr>
          <a:xfrm>
            <a:off x="457200" y="971550"/>
            <a:ext cx="8229600" cy="1543050"/>
          </a:xfrm>
        </p:spPr>
        <p:txBody>
          <a:bodyPr/>
          <a:lstStyle/>
          <a:p>
            <a:r>
              <a:rPr lang="en-US" altLang="en-US" sz="5400" dirty="0"/>
              <a:t>1006.2.1.1 Three or more exits or exit access doorways.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73542ABE-B515-F18D-D34C-2AAA13E00EE0}"/>
              </a:ext>
            </a:extLst>
          </p:cNvPr>
          <p:cNvSpPr>
            <a:spLocks noGrp="1"/>
          </p:cNvSpPr>
          <p:nvPr>
            <p:ph type="title"/>
          </p:nvPr>
        </p:nvSpPr>
        <p:spPr>
          <a:xfrm>
            <a:off x="228601" y="381000"/>
            <a:ext cx="8915399" cy="1466850"/>
          </a:xfrm>
        </p:spPr>
        <p:txBody>
          <a:bodyPr/>
          <a:lstStyle/>
          <a:p>
            <a:r>
              <a:rPr lang="en-US" dirty="0">
                <a:latin typeface="Arial" panose="020B0604020202020204" pitchFamily="34" charset="0"/>
                <a:cs typeface="Arial" panose="020B0604020202020204" pitchFamily="34" charset="0"/>
              </a:rPr>
              <a:t>Egress based on use  1006.2.2</a:t>
            </a:r>
            <a:endParaRPr lang="en-US" altLang="en-US" dirty="0"/>
          </a:p>
        </p:txBody>
      </p:sp>
      <p:sp>
        <p:nvSpPr>
          <p:cNvPr id="3" name="Content Placeholder 2">
            <a:extLst>
              <a:ext uri="{FF2B5EF4-FFF2-40B4-BE49-F238E27FC236}">
                <a16:creationId xmlns:a16="http://schemas.microsoft.com/office/drawing/2014/main" id="{2C648E97-B02A-79BF-9ED0-DD109E8BB972}"/>
              </a:ext>
            </a:extLst>
          </p:cNvPr>
          <p:cNvSpPr>
            <a:spLocks noGrp="1"/>
          </p:cNvSpPr>
          <p:nvPr>
            <p:ph idx="1"/>
          </p:nvPr>
        </p:nvSpPr>
        <p:spPr>
          <a:xfrm>
            <a:off x="381000" y="2209801"/>
            <a:ext cx="8229600" cy="1295400"/>
          </a:xfrm>
        </p:spPr>
        <p:txBody>
          <a:bodyPr/>
          <a:lstStyle/>
          <a:p>
            <a:pPr marL="0" indent="0">
              <a:buNone/>
            </a:pPr>
            <a:r>
              <a:rPr lang="en-US" dirty="0">
                <a:latin typeface="Arial" panose="020B0604020202020204" pitchFamily="34" charset="0"/>
                <a:cs typeface="Arial" panose="020B0604020202020204" pitchFamily="34" charset="0"/>
              </a:rPr>
              <a:t>The numbers of exits or access to exits shall be  provided in the uses described in Sections 1006.2.2.1 through 1006.2.2.5.</a:t>
            </a:r>
          </a:p>
        </p:txBody>
      </p:sp>
      <p:sp>
        <p:nvSpPr>
          <p:cNvPr id="7" name="TextBox 6">
            <a:extLst>
              <a:ext uri="{FF2B5EF4-FFF2-40B4-BE49-F238E27FC236}">
                <a16:creationId xmlns:a16="http://schemas.microsoft.com/office/drawing/2014/main" id="{ECC892DA-F3B9-9C6A-D6F0-7A18DC3993CC}"/>
              </a:ext>
            </a:extLst>
          </p:cNvPr>
          <p:cNvSpPr txBox="1"/>
          <p:nvPr/>
        </p:nvSpPr>
        <p:spPr>
          <a:xfrm>
            <a:off x="381000" y="3543186"/>
            <a:ext cx="7745896" cy="492443"/>
          </a:xfrm>
          <a:prstGeom prst="rect">
            <a:avLst/>
          </a:prstGeom>
          <a:noFill/>
        </p:spPr>
        <p:txBody>
          <a:bodyPr wrap="square">
            <a:spAutoFit/>
          </a:bodyPr>
          <a:lstStyle/>
          <a:p>
            <a:r>
              <a:rPr lang="en-US" sz="2600" b="1" i="0" u="none" strike="noStrike" baseline="0" dirty="0">
                <a:latin typeface="TimesNewRoman,Bold"/>
              </a:rPr>
              <a:t>1006.2.2.1 Boiler, incinerator and furnace rooms</a:t>
            </a:r>
            <a:endParaRPr lang="en-US" sz="2600" dirty="0"/>
          </a:p>
        </p:txBody>
      </p:sp>
      <p:sp>
        <p:nvSpPr>
          <p:cNvPr id="9" name="TextBox 8">
            <a:extLst>
              <a:ext uri="{FF2B5EF4-FFF2-40B4-BE49-F238E27FC236}">
                <a16:creationId xmlns:a16="http://schemas.microsoft.com/office/drawing/2014/main" id="{341A6ED3-8AB5-E6DC-D972-9B96242504D6}"/>
              </a:ext>
            </a:extLst>
          </p:cNvPr>
          <p:cNvSpPr txBox="1"/>
          <p:nvPr/>
        </p:nvSpPr>
        <p:spPr>
          <a:xfrm>
            <a:off x="385968" y="4100611"/>
            <a:ext cx="6472031" cy="492443"/>
          </a:xfrm>
          <a:prstGeom prst="rect">
            <a:avLst/>
          </a:prstGeom>
          <a:noFill/>
        </p:spPr>
        <p:txBody>
          <a:bodyPr wrap="square">
            <a:spAutoFit/>
          </a:bodyPr>
          <a:lstStyle/>
          <a:p>
            <a:r>
              <a:rPr lang="en-US" sz="2600" b="1" i="0" u="none" strike="noStrike" baseline="0" dirty="0">
                <a:latin typeface="TimesNewRoman,Bold"/>
              </a:rPr>
              <a:t>1006.2.2.2 Refrigeration machinery rooms</a:t>
            </a:r>
            <a:endParaRPr lang="en-US" sz="2600" dirty="0"/>
          </a:p>
        </p:txBody>
      </p:sp>
      <p:sp>
        <p:nvSpPr>
          <p:cNvPr id="11" name="TextBox 10">
            <a:extLst>
              <a:ext uri="{FF2B5EF4-FFF2-40B4-BE49-F238E27FC236}">
                <a16:creationId xmlns:a16="http://schemas.microsoft.com/office/drawing/2014/main" id="{4240CD8F-7DCC-E3D1-2BD9-4EB7204DFCFE}"/>
              </a:ext>
            </a:extLst>
          </p:cNvPr>
          <p:cNvSpPr txBox="1"/>
          <p:nvPr/>
        </p:nvSpPr>
        <p:spPr>
          <a:xfrm>
            <a:off x="533400" y="4814608"/>
            <a:ext cx="6324600" cy="492443"/>
          </a:xfrm>
          <a:prstGeom prst="rect">
            <a:avLst/>
          </a:prstGeom>
          <a:noFill/>
        </p:spPr>
        <p:txBody>
          <a:bodyPr wrap="square">
            <a:spAutoFit/>
          </a:bodyPr>
          <a:lstStyle/>
          <a:p>
            <a:r>
              <a:rPr lang="en-US" sz="2600" b="1" i="0" u="none" strike="noStrike" baseline="0" dirty="0">
                <a:latin typeface="TimesNewRoman,Bold"/>
              </a:rPr>
              <a:t>1006.2.2.3 Refrigerated rooms or spaces.</a:t>
            </a:r>
            <a:endParaRPr lang="en-US" sz="2600" dirty="0"/>
          </a:p>
        </p:txBody>
      </p:sp>
      <p:sp>
        <p:nvSpPr>
          <p:cNvPr id="13" name="TextBox 12">
            <a:extLst>
              <a:ext uri="{FF2B5EF4-FFF2-40B4-BE49-F238E27FC236}">
                <a16:creationId xmlns:a16="http://schemas.microsoft.com/office/drawing/2014/main" id="{997A4712-4921-C012-DAAD-BA9F2880FB19}"/>
              </a:ext>
            </a:extLst>
          </p:cNvPr>
          <p:cNvSpPr txBox="1"/>
          <p:nvPr/>
        </p:nvSpPr>
        <p:spPr>
          <a:xfrm>
            <a:off x="437320" y="5473940"/>
            <a:ext cx="5734879" cy="492443"/>
          </a:xfrm>
          <a:prstGeom prst="rect">
            <a:avLst/>
          </a:prstGeom>
          <a:noFill/>
        </p:spPr>
        <p:txBody>
          <a:bodyPr wrap="square">
            <a:spAutoFit/>
          </a:bodyPr>
          <a:lstStyle/>
          <a:p>
            <a:r>
              <a:rPr lang="en-US" sz="2600" b="1" i="0" u="none" strike="noStrike" baseline="0" dirty="0">
                <a:latin typeface="TimesNewRoman,Bold"/>
              </a:rPr>
              <a:t>1006.2.2.4 Day care means of egress.</a:t>
            </a:r>
            <a:endParaRPr lang="en-US" sz="2600" dirty="0"/>
          </a:p>
        </p:txBody>
      </p:sp>
      <p:sp>
        <p:nvSpPr>
          <p:cNvPr id="15" name="TextBox 14">
            <a:extLst>
              <a:ext uri="{FF2B5EF4-FFF2-40B4-BE49-F238E27FC236}">
                <a16:creationId xmlns:a16="http://schemas.microsoft.com/office/drawing/2014/main" id="{BF20057C-ACF4-8968-9517-868D80AEA9A3}"/>
              </a:ext>
            </a:extLst>
          </p:cNvPr>
          <p:cNvSpPr txBox="1"/>
          <p:nvPr/>
        </p:nvSpPr>
        <p:spPr>
          <a:xfrm>
            <a:off x="434008" y="6019800"/>
            <a:ext cx="4775752" cy="492443"/>
          </a:xfrm>
          <a:prstGeom prst="rect">
            <a:avLst/>
          </a:prstGeom>
          <a:noFill/>
        </p:spPr>
        <p:txBody>
          <a:bodyPr wrap="square">
            <a:spAutoFit/>
          </a:bodyPr>
          <a:lstStyle/>
          <a:p>
            <a:r>
              <a:rPr lang="en-US" sz="2600" b="1" i="0" u="none" strike="noStrike" baseline="0" dirty="0">
                <a:latin typeface="TimesNewRoman,Bold"/>
              </a:rPr>
              <a:t>1006.2.2.5 Vehicular ramps</a:t>
            </a:r>
            <a:endParaRPr lang="en-US" sz="26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77D80CD8-DE0F-5F5B-09EE-445769EEAA22}"/>
              </a:ext>
            </a:extLst>
          </p:cNvPr>
          <p:cNvSpPr>
            <a:spLocks noGrp="1"/>
          </p:cNvSpPr>
          <p:nvPr>
            <p:ph type="title"/>
          </p:nvPr>
        </p:nvSpPr>
        <p:spPr>
          <a:xfrm>
            <a:off x="940904" y="762000"/>
            <a:ext cx="4697896" cy="781050"/>
          </a:xfrm>
        </p:spPr>
        <p:txBody>
          <a:bodyPr/>
          <a:lstStyle/>
          <a:p>
            <a:r>
              <a:rPr lang="en-US" b="1" dirty="0">
                <a:latin typeface="Arial,Bold"/>
              </a:rPr>
              <a:t>EXITS  1022</a:t>
            </a:r>
            <a:endParaRPr lang="en-US" altLang="en-US" dirty="0"/>
          </a:p>
        </p:txBody>
      </p:sp>
      <p:sp>
        <p:nvSpPr>
          <p:cNvPr id="124931" name="Content Placeholder 2">
            <a:extLst>
              <a:ext uri="{FF2B5EF4-FFF2-40B4-BE49-F238E27FC236}">
                <a16:creationId xmlns:a16="http://schemas.microsoft.com/office/drawing/2014/main" id="{1BA78C3A-7022-BF72-102B-2C44F6B75867}"/>
              </a:ext>
            </a:extLst>
          </p:cNvPr>
          <p:cNvSpPr>
            <a:spLocks noGrp="1"/>
          </p:cNvSpPr>
          <p:nvPr>
            <p:ph idx="1"/>
          </p:nvPr>
        </p:nvSpPr>
        <p:spPr/>
        <p:txBody>
          <a:bodyPr/>
          <a:lstStyle/>
          <a:p>
            <a:pPr marL="0" indent="0" eaLnBrk="1" hangingPunct="1">
              <a:buFont typeface="Arial" panose="020B0604020202020204" pitchFamily="34" charset="0"/>
              <a:buNone/>
            </a:pPr>
            <a:r>
              <a:rPr lang="en-US" altLang="en-US" b="1" dirty="0">
                <a:latin typeface="Arial" panose="020B0604020202020204" pitchFamily="34" charset="0"/>
                <a:cs typeface="Arial" panose="020B0604020202020204" pitchFamily="34" charset="0"/>
              </a:rPr>
              <a:t>1022.1 General. </a:t>
            </a:r>
            <a:r>
              <a:rPr lang="en-US" altLang="en-US" dirty="0">
                <a:latin typeface="Arial" panose="020B0604020202020204" pitchFamily="34" charset="0"/>
                <a:cs typeface="Arial" panose="020B0604020202020204" pitchFamily="34" charset="0"/>
              </a:rPr>
              <a:t>Exits shall comply with Sections 1022 through 1027 and the applicable requirements of  sections 1003 through 1015. An exit shall not be used for any purpose that interferes with its function as a means of egress. Once a given level of exit protection is achieved, such level of protection shall not be reduced until arrival at the exit discharge. Exits shall be continuous from the point of entry into the exit to the exit discharge.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D0F8A04-762B-96EC-4320-7DC6351B007B}"/>
              </a:ext>
            </a:extLst>
          </p:cNvPr>
          <p:cNvSpPr>
            <a:spLocks noGrp="1"/>
          </p:cNvSpPr>
          <p:nvPr>
            <p:ph type="title"/>
          </p:nvPr>
        </p:nvSpPr>
        <p:spPr/>
        <p:txBody>
          <a:bodyPr/>
          <a:lstStyle/>
          <a:p>
            <a:pPr eaLnBrk="1" hangingPunct="1"/>
            <a:r>
              <a:rPr lang="en-US" altLang="en-US"/>
              <a:t>DEFINITIONS</a:t>
            </a:r>
          </a:p>
        </p:txBody>
      </p:sp>
      <p:sp>
        <p:nvSpPr>
          <p:cNvPr id="22531" name="Content Placeholder 2">
            <a:extLst>
              <a:ext uri="{FF2B5EF4-FFF2-40B4-BE49-F238E27FC236}">
                <a16:creationId xmlns:a16="http://schemas.microsoft.com/office/drawing/2014/main" id="{DD64BDB2-CF45-40B3-9A9D-0F8BBBA19BDA}"/>
              </a:ext>
            </a:extLst>
          </p:cNvPr>
          <p:cNvSpPr>
            <a:spLocks noGrp="1"/>
          </p:cNvSpPr>
          <p:nvPr>
            <p:ph idx="1"/>
          </p:nvPr>
        </p:nvSpPr>
        <p:spPr>
          <a:xfrm>
            <a:off x="381000" y="1905000"/>
            <a:ext cx="5105400" cy="609600"/>
          </a:xfrm>
        </p:spPr>
        <p:txBody>
          <a:bodyPr/>
          <a:lstStyle/>
          <a:p>
            <a:pPr eaLnBrk="1" hangingPunct="1">
              <a:buFont typeface="Wingdings 2" panose="05020102010507070707" pitchFamily="18" charset="2"/>
              <a:buNone/>
            </a:pPr>
            <a:r>
              <a:rPr lang="en-US" altLang="en-US">
                <a:solidFill>
                  <a:srgbClr val="FF0000"/>
                </a:solidFill>
              </a:rPr>
              <a:t>EXTERIOR EXIT STAIRWAY, </a:t>
            </a:r>
          </a:p>
        </p:txBody>
      </p:sp>
      <p:sp>
        <p:nvSpPr>
          <p:cNvPr id="10244" name="Rectangle 1">
            <a:extLst>
              <a:ext uri="{FF2B5EF4-FFF2-40B4-BE49-F238E27FC236}">
                <a16:creationId xmlns:a16="http://schemas.microsoft.com/office/drawing/2014/main" id="{1411A25A-73F5-B573-9698-5FE965249F7F}"/>
              </a:ext>
            </a:extLst>
          </p:cNvPr>
          <p:cNvSpPr>
            <a:spLocks noChangeArrowheads="1"/>
          </p:cNvSpPr>
          <p:nvPr/>
        </p:nvSpPr>
        <p:spPr bwMode="auto">
          <a:xfrm>
            <a:off x="609600" y="2362200"/>
            <a:ext cx="81407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800">
                <a:latin typeface="Calibri" panose="020F0502020204030204" pitchFamily="34" charset="0"/>
              </a:rPr>
              <a:t> </a:t>
            </a:r>
            <a:r>
              <a:rPr lang="en-US" altLang="en-US" sz="2800">
                <a:latin typeface="Arial" panose="020B0604020202020204" pitchFamily="34" charset="0"/>
              </a:rPr>
              <a:t>An </a:t>
            </a:r>
            <a:r>
              <a:rPr lang="en-US" altLang="en-US" sz="2800" i="1">
                <a:latin typeface="Arial" panose="020B0604020202020204" pitchFamily="34" charset="0"/>
              </a:rPr>
              <a:t>exit </a:t>
            </a:r>
            <a:r>
              <a:rPr lang="en-US" altLang="en-US" sz="2800">
                <a:latin typeface="Arial" panose="020B0604020202020204" pitchFamily="34" charset="0"/>
              </a:rPr>
              <a:t>component that serves to meet one or more </a:t>
            </a:r>
            <a:r>
              <a:rPr lang="en-US" altLang="en-US" sz="2800" i="1">
                <a:latin typeface="Arial" panose="020B0604020202020204" pitchFamily="34" charset="0"/>
              </a:rPr>
              <a:t>means of egress </a:t>
            </a:r>
            <a:r>
              <a:rPr lang="en-US" altLang="en-US" sz="2800">
                <a:latin typeface="Arial" panose="020B0604020202020204" pitchFamily="34" charset="0"/>
              </a:rPr>
              <a:t>design requirements,</a:t>
            </a:r>
          </a:p>
          <a:p>
            <a:pPr>
              <a:spcBef>
                <a:spcPct val="0"/>
              </a:spcBef>
              <a:buClrTx/>
              <a:buSzTx/>
              <a:buFontTx/>
              <a:buNone/>
            </a:pPr>
            <a:r>
              <a:rPr lang="en-US" altLang="en-US" sz="2800">
                <a:latin typeface="Arial" panose="020B0604020202020204" pitchFamily="34" charset="0"/>
              </a:rPr>
              <a:t>such as required number of </a:t>
            </a:r>
            <a:r>
              <a:rPr lang="en-US" altLang="en-US" sz="2800" i="1">
                <a:latin typeface="Arial" panose="020B0604020202020204" pitchFamily="34" charset="0"/>
              </a:rPr>
              <a:t>exits </a:t>
            </a:r>
            <a:r>
              <a:rPr lang="en-US" altLang="en-US" sz="2800">
                <a:latin typeface="Arial" panose="020B0604020202020204" pitchFamily="34" charset="0"/>
              </a:rPr>
              <a:t>or </a:t>
            </a:r>
            <a:r>
              <a:rPr lang="en-US" altLang="en-US" sz="2800" i="1">
                <a:latin typeface="Arial" panose="020B0604020202020204" pitchFamily="34" charset="0"/>
              </a:rPr>
              <a:t>exit access </a:t>
            </a:r>
            <a:r>
              <a:rPr lang="en-US" altLang="en-US" sz="2800">
                <a:latin typeface="Arial" panose="020B0604020202020204" pitchFamily="34" charset="0"/>
              </a:rPr>
              <a:t>travel distance, and is open to </a:t>
            </a:r>
            <a:r>
              <a:rPr lang="en-US" altLang="en-US" sz="2800" i="1">
                <a:latin typeface="Arial" panose="020B0604020202020204" pitchFamily="34" charset="0"/>
              </a:rPr>
              <a:t>yards</a:t>
            </a:r>
            <a:r>
              <a:rPr lang="en-US" altLang="en-US" sz="2800">
                <a:latin typeface="Arial" panose="020B0604020202020204" pitchFamily="34" charset="0"/>
              </a:rPr>
              <a:t>, </a:t>
            </a:r>
            <a:r>
              <a:rPr lang="en-US" altLang="en-US" sz="2800" i="1">
                <a:latin typeface="Arial" panose="020B0604020202020204" pitchFamily="34" charset="0"/>
              </a:rPr>
              <a:t>courts </a:t>
            </a:r>
            <a:r>
              <a:rPr lang="en-US" altLang="en-US" sz="2800">
                <a:latin typeface="Arial" panose="020B0604020202020204" pitchFamily="34" charset="0"/>
              </a:rPr>
              <a:t>or </a:t>
            </a:r>
            <a:r>
              <a:rPr lang="en-US" altLang="en-US" sz="2800" i="1">
                <a:latin typeface="Arial" panose="020B0604020202020204" pitchFamily="34" charset="0"/>
              </a:rPr>
              <a:t>public ways</a:t>
            </a:r>
            <a:endParaRPr lang="en-US" altLang="en-US" sz="2800">
              <a:latin typeface="Calibri" panose="020F0502020204030204" pitchFamily="34" charset="0"/>
            </a:endParaRPr>
          </a:p>
        </p:txBody>
      </p:sp>
      <p:sp>
        <p:nvSpPr>
          <p:cNvPr id="10245" name="Rectangle 4">
            <a:extLst>
              <a:ext uri="{FF2B5EF4-FFF2-40B4-BE49-F238E27FC236}">
                <a16:creationId xmlns:a16="http://schemas.microsoft.com/office/drawing/2014/main" id="{2D4E95C6-4E96-FA39-9046-7EC2E51E815E}"/>
              </a:ext>
            </a:extLst>
          </p:cNvPr>
          <p:cNvSpPr>
            <a:spLocks noChangeArrowheads="1"/>
          </p:cNvSpPr>
          <p:nvPr/>
        </p:nvSpPr>
        <p:spPr bwMode="auto">
          <a:xfrm>
            <a:off x="609600" y="4800600"/>
            <a:ext cx="3590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a:solidFill>
                  <a:srgbClr val="FF0000"/>
                </a:solidFill>
                <a:latin typeface="Calibri" panose="020F0502020204030204" pitchFamily="34" charset="0"/>
              </a:rPr>
              <a:t>STAIRWAY, INTERIOR</a:t>
            </a:r>
          </a:p>
        </p:txBody>
      </p:sp>
      <p:sp>
        <p:nvSpPr>
          <p:cNvPr id="10246" name="TextBox 7">
            <a:extLst>
              <a:ext uri="{FF2B5EF4-FFF2-40B4-BE49-F238E27FC236}">
                <a16:creationId xmlns:a16="http://schemas.microsoft.com/office/drawing/2014/main" id="{BF431B6F-E53A-B0A9-A145-62CA09705568}"/>
              </a:ext>
            </a:extLst>
          </p:cNvPr>
          <p:cNvSpPr txBox="1">
            <a:spLocks noChangeArrowheads="1"/>
          </p:cNvSpPr>
          <p:nvPr/>
        </p:nvSpPr>
        <p:spPr bwMode="auto">
          <a:xfrm>
            <a:off x="685800" y="5334000"/>
            <a:ext cx="6510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Calibri" panose="020F0502020204030204" pitchFamily="34" charset="0"/>
              </a:rPr>
              <a:t>A stairway not meeting the definition of an </a:t>
            </a:r>
          </a:p>
          <a:p>
            <a:pPr eaLnBrk="1" hangingPunct="1">
              <a:spcBef>
                <a:spcPct val="0"/>
              </a:spcBef>
              <a:buClrTx/>
              <a:buSzTx/>
              <a:buFontTx/>
              <a:buNone/>
            </a:pPr>
            <a:r>
              <a:rPr lang="en-US" altLang="en-US" sz="2800">
                <a:latin typeface="Calibri" panose="020F0502020204030204" pitchFamily="34" charset="0"/>
              </a:rPr>
              <a:t>exterior stairway.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to="" calcmode="lin" valueType="num">
                                      <p:cBhvr>
                                        <p:cTn id="7" dur="1" fill="hold"/>
                                        <p:tgtEl>
                                          <p:spTgt spid="1024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 to="" calcmode="lin" valueType="num">
                                      <p:cBhvr>
                                        <p:cTn id="12" dur="1" fill="hold"/>
                                        <p:tgtEl>
                                          <p:spTgt spid="1024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anim to="" calcmode="lin" valueType="num">
                                      <p:cBhvr>
                                        <p:cTn id="17" dur="1" fill="hold"/>
                                        <p:tgtEl>
                                          <p:spTgt spid="102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77D80CD8-DE0F-5F5B-09EE-445769EEAA22}"/>
              </a:ext>
            </a:extLst>
          </p:cNvPr>
          <p:cNvSpPr>
            <a:spLocks noGrp="1"/>
          </p:cNvSpPr>
          <p:nvPr>
            <p:ph type="title"/>
          </p:nvPr>
        </p:nvSpPr>
        <p:spPr>
          <a:xfrm>
            <a:off x="940904" y="762000"/>
            <a:ext cx="4697896" cy="781050"/>
          </a:xfrm>
        </p:spPr>
        <p:txBody>
          <a:bodyPr/>
          <a:lstStyle/>
          <a:p>
            <a:r>
              <a:rPr lang="en-US" b="1" dirty="0">
                <a:latin typeface="Arial,Bold"/>
              </a:rPr>
              <a:t>EXITS  1022</a:t>
            </a:r>
            <a:endParaRPr lang="en-US" altLang="en-US" dirty="0"/>
          </a:p>
        </p:txBody>
      </p:sp>
      <p:sp>
        <p:nvSpPr>
          <p:cNvPr id="2" name="Content Placeholder 1">
            <a:extLst>
              <a:ext uri="{FF2B5EF4-FFF2-40B4-BE49-F238E27FC236}">
                <a16:creationId xmlns:a16="http://schemas.microsoft.com/office/drawing/2014/main" id="{13E8BCBE-FBF1-7057-3202-B02109FAA861}"/>
              </a:ext>
            </a:extLst>
          </p:cNvPr>
          <p:cNvSpPr>
            <a:spLocks noGrp="1"/>
          </p:cNvSpPr>
          <p:nvPr>
            <p:ph idx="1"/>
          </p:nvPr>
        </p:nvSpPr>
        <p:spPr>
          <a:xfrm>
            <a:off x="457200" y="1935163"/>
            <a:ext cx="8229600" cy="1874837"/>
          </a:xfrm>
        </p:spPr>
        <p:txBody>
          <a:bodyPr/>
          <a:lstStyle/>
          <a:p>
            <a:pPr marL="0" indent="0">
              <a:buNone/>
            </a:pPr>
            <a:r>
              <a:rPr lang="en-US" b="1" dirty="0">
                <a:latin typeface="Arial" panose="020B0604020202020204" pitchFamily="34" charset="0"/>
                <a:cs typeface="Arial" panose="020B0604020202020204" pitchFamily="34" charset="0"/>
              </a:rPr>
              <a:t>1022.2 Exterior exit doors. </a:t>
            </a:r>
          </a:p>
          <a:p>
            <a:pPr marL="0" indent="0">
              <a:buNone/>
            </a:pPr>
            <a:r>
              <a:rPr lang="en-US" dirty="0">
                <a:latin typeface="Arial" panose="020B0604020202020204" pitchFamily="34" charset="0"/>
                <a:cs typeface="Arial" panose="020B0604020202020204" pitchFamily="34" charset="0"/>
              </a:rPr>
              <a:t>Buildings or structures used for human occupancy shall have not less than one exterior door that meets the requirements of Section 1010.1.1.</a:t>
            </a:r>
          </a:p>
        </p:txBody>
      </p:sp>
      <p:sp>
        <p:nvSpPr>
          <p:cNvPr id="4" name="TextBox 3">
            <a:extLst>
              <a:ext uri="{FF2B5EF4-FFF2-40B4-BE49-F238E27FC236}">
                <a16:creationId xmlns:a16="http://schemas.microsoft.com/office/drawing/2014/main" id="{AF7D5971-4DC2-8069-5AEA-7FAE66D6A8E7}"/>
              </a:ext>
            </a:extLst>
          </p:cNvPr>
          <p:cNvSpPr txBox="1"/>
          <p:nvPr/>
        </p:nvSpPr>
        <p:spPr>
          <a:xfrm>
            <a:off x="457200" y="3962400"/>
            <a:ext cx="8229600" cy="1692771"/>
          </a:xfrm>
          <a:prstGeom prst="rect">
            <a:avLst/>
          </a:prstGeom>
          <a:noFill/>
        </p:spPr>
        <p:txBody>
          <a:bodyPr wrap="square">
            <a:spAutoFit/>
          </a:bodyPr>
          <a:lstStyle/>
          <a:p>
            <a:pPr algn="l"/>
            <a:r>
              <a:rPr lang="en-US" sz="2600" b="1" i="0" u="none" strike="noStrike" baseline="0" dirty="0"/>
              <a:t>1010.1.1 Size of doors. </a:t>
            </a:r>
            <a:r>
              <a:rPr lang="en-US" sz="2600" b="0" i="0" u="none" strike="noStrike" baseline="0" dirty="0"/>
              <a:t>The required capacity of each</a:t>
            </a:r>
          </a:p>
          <a:p>
            <a:pPr algn="l"/>
            <a:r>
              <a:rPr lang="en-US" sz="2600" b="0" i="0" u="none" strike="noStrike" baseline="0" dirty="0"/>
              <a:t>door opening shall be sufficient for the </a:t>
            </a:r>
            <a:r>
              <a:rPr lang="en-US" sz="2600" b="0" i="1" u="none" strike="noStrike" baseline="0" dirty="0"/>
              <a:t>occupant load</a:t>
            </a:r>
          </a:p>
          <a:p>
            <a:pPr algn="l"/>
            <a:r>
              <a:rPr lang="en-US" sz="2600" b="0" i="0" u="none" strike="noStrike" baseline="0" dirty="0"/>
              <a:t>thereof and shall provide a minimum clear width of 32</a:t>
            </a:r>
          </a:p>
          <a:p>
            <a:pPr algn="l"/>
            <a:r>
              <a:rPr lang="en-US" sz="2600" b="0" i="0" u="none" strike="noStrike" baseline="0" dirty="0"/>
              <a:t>inches (813 mm)…</a:t>
            </a:r>
            <a:endParaRPr lang="en-US" sz="2600" dirty="0"/>
          </a:p>
        </p:txBody>
      </p:sp>
    </p:spTree>
    <p:extLst>
      <p:ext uri="{BB962C8B-B14F-4D97-AF65-F5344CB8AC3E}">
        <p14:creationId xmlns:p14="http://schemas.microsoft.com/office/powerpoint/2010/main" val="4400853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77D80CD8-DE0F-5F5B-09EE-445769EEAA22}"/>
              </a:ext>
            </a:extLst>
          </p:cNvPr>
          <p:cNvSpPr>
            <a:spLocks noGrp="1"/>
          </p:cNvSpPr>
          <p:nvPr>
            <p:ph type="title"/>
          </p:nvPr>
        </p:nvSpPr>
        <p:spPr>
          <a:xfrm>
            <a:off x="940904" y="762000"/>
            <a:ext cx="4697896" cy="781050"/>
          </a:xfrm>
        </p:spPr>
        <p:txBody>
          <a:bodyPr/>
          <a:lstStyle/>
          <a:p>
            <a:r>
              <a:rPr lang="en-US" b="1" dirty="0">
                <a:latin typeface="Arial,Bold"/>
              </a:rPr>
              <a:t>EXITS  1022</a:t>
            </a:r>
            <a:endParaRPr lang="en-US" altLang="en-US" dirty="0"/>
          </a:p>
        </p:txBody>
      </p:sp>
      <p:sp>
        <p:nvSpPr>
          <p:cNvPr id="2" name="Content Placeholder 1">
            <a:extLst>
              <a:ext uri="{FF2B5EF4-FFF2-40B4-BE49-F238E27FC236}">
                <a16:creationId xmlns:a16="http://schemas.microsoft.com/office/drawing/2014/main" id="{13E8BCBE-FBF1-7057-3202-B02109FAA861}"/>
              </a:ext>
            </a:extLst>
          </p:cNvPr>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1022.2.2 Arrangement. </a:t>
            </a:r>
          </a:p>
          <a:p>
            <a:pPr marL="0" indent="0">
              <a:buNone/>
            </a:pPr>
            <a:r>
              <a:rPr lang="en-US" dirty="0">
                <a:latin typeface="Arial" panose="020B0604020202020204" pitchFamily="34" charset="0"/>
                <a:cs typeface="Arial" panose="020B0604020202020204" pitchFamily="34" charset="0"/>
              </a:rPr>
              <a:t>Exterior exit doors shall lead directly to the exit discharge or the public way.</a:t>
            </a:r>
          </a:p>
        </p:txBody>
      </p:sp>
    </p:spTree>
    <p:extLst>
      <p:ext uri="{BB962C8B-B14F-4D97-AF65-F5344CB8AC3E}">
        <p14:creationId xmlns:p14="http://schemas.microsoft.com/office/powerpoint/2010/main" val="13740128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building&#10;&#10;Description automatically generated">
            <a:extLst>
              <a:ext uri="{FF2B5EF4-FFF2-40B4-BE49-F238E27FC236}">
                <a16:creationId xmlns:a16="http://schemas.microsoft.com/office/drawing/2014/main" id="{E33D0722-849D-C421-467D-39E1D99886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3964"/>
            <a:ext cx="8915400" cy="5842038"/>
          </a:xfrm>
        </p:spPr>
      </p:pic>
    </p:spTree>
    <p:extLst>
      <p:ext uri="{BB962C8B-B14F-4D97-AF65-F5344CB8AC3E}">
        <p14:creationId xmlns:p14="http://schemas.microsoft.com/office/powerpoint/2010/main" val="37993929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004C-F1FF-B2E7-79BF-81BB3BDDFF9E}"/>
              </a:ext>
            </a:extLst>
          </p:cNvPr>
          <p:cNvSpPr>
            <a:spLocks noGrp="1"/>
          </p:cNvSpPr>
          <p:nvPr>
            <p:ph type="title"/>
          </p:nvPr>
        </p:nvSpPr>
        <p:spPr>
          <a:xfrm>
            <a:off x="381000" y="1066800"/>
            <a:ext cx="8229600" cy="2152650"/>
          </a:xfrm>
        </p:spPr>
        <p:txBody>
          <a:bodyPr/>
          <a:lstStyle/>
          <a:p>
            <a:br>
              <a:rPr lang="en-US" b="1" dirty="0">
                <a:latin typeface="Arial,Bold"/>
              </a:rPr>
            </a:br>
            <a:r>
              <a:rPr lang="en-US" b="1" dirty="0">
                <a:latin typeface="Arial,Bold"/>
              </a:rPr>
              <a:t>INTERIOR EXIT STAIRWAYS AND RAMPS 1023</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004C-F1FF-B2E7-79BF-81BB3BDDFF9E}"/>
              </a:ext>
            </a:extLst>
          </p:cNvPr>
          <p:cNvSpPr>
            <a:spLocks noGrp="1"/>
          </p:cNvSpPr>
          <p:nvPr>
            <p:ph type="title"/>
          </p:nvPr>
        </p:nvSpPr>
        <p:spPr>
          <a:xfrm>
            <a:off x="381000" y="1066800"/>
            <a:ext cx="8229600" cy="685800"/>
          </a:xfrm>
        </p:spPr>
        <p:txBody>
          <a:bodyPr/>
          <a:lstStyle/>
          <a:p>
            <a:r>
              <a:rPr lang="en-US" b="1" dirty="0">
                <a:latin typeface="TimesNewRoman,Bold"/>
              </a:rPr>
              <a:t>1023.1  General</a:t>
            </a:r>
            <a:endParaRPr lang="en-US" dirty="0"/>
          </a:p>
        </p:txBody>
      </p:sp>
      <p:sp>
        <p:nvSpPr>
          <p:cNvPr id="4" name="TextBox 3">
            <a:extLst>
              <a:ext uri="{FF2B5EF4-FFF2-40B4-BE49-F238E27FC236}">
                <a16:creationId xmlns:a16="http://schemas.microsoft.com/office/drawing/2014/main" id="{3A4A390D-62B7-CB14-DFF3-3F427F030CFD}"/>
              </a:ext>
            </a:extLst>
          </p:cNvPr>
          <p:cNvSpPr txBox="1"/>
          <p:nvPr/>
        </p:nvSpPr>
        <p:spPr>
          <a:xfrm>
            <a:off x="381000" y="2057400"/>
            <a:ext cx="8534400" cy="4093428"/>
          </a:xfrm>
          <a:prstGeom prst="rect">
            <a:avLst/>
          </a:prstGeom>
          <a:noFill/>
        </p:spPr>
        <p:txBody>
          <a:bodyPr wrap="square">
            <a:spAutoFit/>
          </a:bodyPr>
          <a:lstStyle/>
          <a:p>
            <a:r>
              <a:rPr lang="en-US" sz="2600" dirty="0"/>
              <a:t>Interior exit stairways and ramps serving as an exit component in a means of egress system shall comply with the requirements of this section. Interior exit  stairways and ramps shall be enclosed and lead directly to the exterior of the building or shall be extended to the exterior of the building with an exit passageway conforming to the requirements of Section 1024, except as permitted in Section 1028.1.  An interior exit stairway or ramp shall not be used for any purpose other than as a means of egress and a circulation path.</a:t>
            </a:r>
          </a:p>
        </p:txBody>
      </p:sp>
    </p:spTree>
    <p:extLst>
      <p:ext uri="{BB962C8B-B14F-4D97-AF65-F5344CB8AC3E}">
        <p14:creationId xmlns:p14="http://schemas.microsoft.com/office/powerpoint/2010/main" val="31537861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1DB-46F3-1F5E-9064-B609A8788A85}"/>
              </a:ext>
            </a:extLst>
          </p:cNvPr>
          <p:cNvSpPr>
            <a:spLocks noGrp="1"/>
          </p:cNvSpPr>
          <p:nvPr>
            <p:ph type="title"/>
          </p:nvPr>
        </p:nvSpPr>
        <p:spPr/>
        <p:txBody>
          <a:bodyPr/>
          <a:lstStyle/>
          <a:p>
            <a:r>
              <a:rPr lang="en-US" b="1" dirty="0">
                <a:latin typeface="TimesNewRoman,Bold"/>
              </a:rPr>
              <a:t>Construction. 1023.2</a:t>
            </a:r>
            <a:endParaRPr lang="en-US" dirty="0"/>
          </a:p>
        </p:txBody>
      </p:sp>
      <p:sp>
        <p:nvSpPr>
          <p:cNvPr id="3" name="Content Placeholder 2">
            <a:extLst>
              <a:ext uri="{FF2B5EF4-FFF2-40B4-BE49-F238E27FC236}">
                <a16:creationId xmlns:a16="http://schemas.microsoft.com/office/drawing/2014/main" id="{5078ECC8-7466-20D4-2400-4E2630975E0C}"/>
              </a:ext>
            </a:extLst>
          </p:cNvPr>
          <p:cNvSpPr>
            <a:spLocks noGrp="1"/>
          </p:cNvSpPr>
          <p:nvPr>
            <p:ph idx="1"/>
          </p:nvPr>
        </p:nvSpPr>
        <p:spPr>
          <a:xfrm>
            <a:off x="457200" y="1935163"/>
            <a:ext cx="8229600" cy="1798637"/>
          </a:xfrm>
        </p:spPr>
        <p:txBody>
          <a:bodyPr/>
          <a:lstStyle/>
          <a:p>
            <a:pPr marL="0" indent="0">
              <a:buNone/>
            </a:pPr>
            <a:r>
              <a:rPr lang="en-US" dirty="0">
                <a:latin typeface="TimesNewRoman"/>
              </a:rPr>
              <a:t>Enclosures for </a:t>
            </a:r>
            <a:r>
              <a:rPr lang="en-US" i="1" dirty="0">
                <a:latin typeface="TimesNewRoman,Italic"/>
              </a:rPr>
              <a:t>interior exit stairways </a:t>
            </a:r>
            <a:r>
              <a:rPr lang="en-US" dirty="0">
                <a:latin typeface="TimesNewRoman"/>
              </a:rPr>
              <a:t>and </a:t>
            </a:r>
            <a:r>
              <a:rPr lang="en-US" i="1" dirty="0">
                <a:latin typeface="TimesNewRoman,Italic"/>
              </a:rPr>
              <a:t>ramps </a:t>
            </a:r>
            <a:r>
              <a:rPr lang="en-US" dirty="0">
                <a:latin typeface="TimesNewRoman"/>
              </a:rPr>
              <a:t>shall be constructed as </a:t>
            </a:r>
            <a:r>
              <a:rPr lang="en-US" i="1" dirty="0">
                <a:latin typeface="TimesNewRoman,Italic"/>
              </a:rPr>
              <a:t>fire barriers </a:t>
            </a:r>
            <a:r>
              <a:rPr lang="en-US" dirty="0">
                <a:latin typeface="TimesNewRoman"/>
              </a:rPr>
              <a:t>in accordance with Section 707 or </a:t>
            </a:r>
            <a:r>
              <a:rPr lang="en-US" i="1" dirty="0">
                <a:latin typeface="TimesNewRoman,Italic"/>
              </a:rPr>
              <a:t>horizontal assemblies </a:t>
            </a:r>
            <a:r>
              <a:rPr lang="en-US" dirty="0">
                <a:latin typeface="TimesNewRoman"/>
              </a:rPr>
              <a:t>constructed in accordance with Section 711, or both…</a:t>
            </a:r>
            <a:endParaRPr lang="en-US" dirty="0"/>
          </a:p>
        </p:txBody>
      </p:sp>
    </p:spTree>
    <p:extLst>
      <p:ext uri="{BB962C8B-B14F-4D97-AF65-F5344CB8AC3E}">
        <p14:creationId xmlns:p14="http://schemas.microsoft.com/office/powerpoint/2010/main" val="41173512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D574-CF66-7FA8-93D1-6AC2B1FEE051}"/>
              </a:ext>
            </a:extLst>
          </p:cNvPr>
          <p:cNvSpPr>
            <a:spLocks noGrp="1"/>
          </p:cNvSpPr>
          <p:nvPr>
            <p:ph type="title"/>
          </p:nvPr>
        </p:nvSpPr>
        <p:spPr>
          <a:xfrm>
            <a:off x="533400" y="704850"/>
            <a:ext cx="8153400" cy="1143000"/>
          </a:xfrm>
        </p:spPr>
        <p:txBody>
          <a:bodyPr/>
          <a:lstStyle/>
          <a:p>
            <a:r>
              <a:rPr lang="en-US" dirty="0"/>
              <a:t>Termination. 1023.3</a:t>
            </a:r>
          </a:p>
        </p:txBody>
      </p:sp>
      <p:sp>
        <p:nvSpPr>
          <p:cNvPr id="3" name="Content Placeholder 2">
            <a:extLst>
              <a:ext uri="{FF2B5EF4-FFF2-40B4-BE49-F238E27FC236}">
                <a16:creationId xmlns:a16="http://schemas.microsoft.com/office/drawing/2014/main" id="{75C65549-9538-615F-D5F5-A131E2AC8001}"/>
              </a:ext>
            </a:extLst>
          </p:cNvPr>
          <p:cNvSpPr>
            <a:spLocks noGrp="1"/>
          </p:cNvSpPr>
          <p:nvPr>
            <p:ph idx="1"/>
          </p:nvPr>
        </p:nvSpPr>
        <p:spPr>
          <a:xfrm>
            <a:off x="457200" y="1935163"/>
            <a:ext cx="8229600" cy="884237"/>
          </a:xfrm>
        </p:spPr>
        <p:txBody>
          <a:bodyPr/>
          <a:lstStyle/>
          <a:p>
            <a:pPr marL="0" indent="0">
              <a:buNone/>
            </a:pPr>
            <a:r>
              <a:rPr lang="en-US" dirty="0">
                <a:latin typeface="Arial" panose="020B0604020202020204" pitchFamily="34" charset="0"/>
                <a:cs typeface="Arial" panose="020B0604020202020204" pitchFamily="34" charset="0"/>
              </a:rPr>
              <a:t>Interior exit stairways and ramps shall terminate at an exit discharge or a public way.</a:t>
            </a:r>
          </a:p>
        </p:txBody>
      </p:sp>
    </p:spTree>
    <p:extLst>
      <p:ext uri="{BB962C8B-B14F-4D97-AF65-F5344CB8AC3E}">
        <p14:creationId xmlns:p14="http://schemas.microsoft.com/office/powerpoint/2010/main" val="23941483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72BE07DE-28F6-E089-91E6-0916A18CE6A5}"/>
              </a:ext>
            </a:extLst>
          </p:cNvPr>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a:t>EMERGENCY ESCAPE AND RESCUE</a:t>
            </a:r>
            <a:br>
              <a:rPr lang="en-US" dirty="0"/>
            </a:br>
            <a:r>
              <a:rPr lang="en-US" dirty="0"/>
              <a:t>SECTION 1030</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E8BAC1A3-A99E-5089-A09B-82C67A3BA699}"/>
              </a:ext>
            </a:extLst>
          </p:cNvPr>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a:t>EMERGENCY ESCAPE AND RESCUE</a:t>
            </a:r>
            <a:br>
              <a:rPr lang="en-US" dirty="0"/>
            </a:br>
            <a:r>
              <a:rPr lang="en-US" dirty="0"/>
              <a:t>SECTION 1030</a:t>
            </a:r>
          </a:p>
        </p:txBody>
      </p:sp>
      <p:sp>
        <p:nvSpPr>
          <p:cNvPr id="6" name="Content Placeholder 5">
            <a:extLst>
              <a:ext uri="{FF2B5EF4-FFF2-40B4-BE49-F238E27FC236}">
                <a16:creationId xmlns:a16="http://schemas.microsoft.com/office/drawing/2014/main" id="{69B806C2-2383-6A2C-7D39-2658355E52CA}"/>
              </a:ext>
            </a:extLst>
          </p:cNvPr>
          <p:cNvSpPr>
            <a:spLocks noGrp="1"/>
          </p:cNvSpPr>
          <p:nvPr>
            <p:ph idx="1"/>
          </p:nvPr>
        </p:nvSpPr>
        <p:spPr>
          <a:xfrm>
            <a:off x="586408" y="1600200"/>
            <a:ext cx="8229600" cy="3352800"/>
          </a:xfrm>
        </p:spPr>
        <p:txBody>
          <a:bodyPr/>
          <a:lstStyle/>
          <a:p>
            <a:pPr>
              <a:buNone/>
            </a:pPr>
            <a:r>
              <a:rPr lang="en-US" altLang="en-US" b="1" dirty="0">
                <a:latin typeface="Arial" panose="020B0604020202020204" pitchFamily="34" charset="0"/>
                <a:cs typeface="Arial" panose="020B0604020202020204" pitchFamily="34" charset="0"/>
              </a:rPr>
              <a:t>1030.1 General. </a:t>
            </a:r>
            <a:r>
              <a:rPr lang="en-US" altLang="en-US" dirty="0">
                <a:latin typeface="Arial" panose="020B0604020202020204" pitchFamily="34" charset="0"/>
                <a:cs typeface="Arial" panose="020B0604020202020204" pitchFamily="34" charset="0"/>
              </a:rPr>
              <a:t>In addition to the means of egress required by this chapter, provisions shall be made for emergency escape and rescue in Group R occupancies as applicable in Section 101.2. Basements and sleeping rooms below the fourth story above grade plane shall have at least 1 exterior emergency escape and rescue opening in accordance with this section. </a:t>
            </a:r>
          </a:p>
        </p:txBody>
      </p:sp>
      <p:cxnSp>
        <p:nvCxnSpPr>
          <p:cNvPr id="9" name="Straight Connector 8">
            <a:extLst>
              <a:ext uri="{FF2B5EF4-FFF2-40B4-BE49-F238E27FC236}">
                <a16:creationId xmlns:a16="http://schemas.microsoft.com/office/drawing/2014/main" id="{74E91A33-42AC-520F-AD82-EECB79CB52E8}"/>
              </a:ext>
            </a:extLst>
          </p:cNvPr>
          <p:cNvCxnSpPr/>
          <p:nvPr/>
        </p:nvCxnSpPr>
        <p:spPr>
          <a:xfrm rot="5400000">
            <a:off x="-1257300" y="3771900"/>
            <a:ext cx="3276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2ECE15-255D-980D-49DE-E6221A66EF11}"/>
              </a:ext>
            </a:extLst>
          </p:cNvPr>
          <p:cNvCxnSpPr/>
          <p:nvPr/>
        </p:nvCxnSpPr>
        <p:spPr>
          <a:xfrm rot="5400000">
            <a:off x="-1104900" y="3771900"/>
            <a:ext cx="32766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E8BAC1A3-A99E-5089-A09B-82C67A3BA699}"/>
              </a:ext>
            </a:extLst>
          </p:cNvPr>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a:t>EMERGENCY ESCAPE AND RESCUE</a:t>
            </a:r>
            <a:br>
              <a:rPr lang="en-US" dirty="0"/>
            </a:br>
            <a:r>
              <a:rPr lang="en-US" dirty="0"/>
              <a:t>SECTION 1030</a:t>
            </a:r>
          </a:p>
        </p:txBody>
      </p:sp>
      <p:sp>
        <p:nvSpPr>
          <p:cNvPr id="6" name="Content Placeholder 5">
            <a:extLst>
              <a:ext uri="{FF2B5EF4-FFF2-40B4-BE49-F238E27FC236}">
                <a16:creationId xmlns:a16="http://schemas.microsoft.com/office/drawing/2014/main" id="{69B806C2-2383-6A2C-7D39-2658355E52CA}"/>
              </a:ext>
            </a:extLst>
          </p:cNvPr>
          <p:cNvSpPr>
            <a:spLocks noGrp="1"/>
          </p:cNvSpPr>
          <p:nvPr>
            <p:ph idx="1"/>
          </p:nvPr>
        </p:nvSpPr>
        <p:spPr>
          <a:xfrm>
            <a:off x="586408" y="1600200"/>
            <a:ext cx="8229600" cy="3352800"/>
          </a:xfrm>
        </p:spPr>
        <p:txBody>
          <a:bodyPr/>
          <a:lstStyle/>
          <a:p>
            <a:pPr>
              <a:buNone/>
            </a:pPr>
            <a:r>
              <a:rPr lang="en-US" altLang="en-US" b="1" dirty="0">
                <a:latin typeface="Arial" panose="020B0604020202020204" pitchFamily="34" charset="0"/>
                <a:cs typeface="Arial" panose="020B0604020202020204" pitchFamily="34" charset="0"/>
              </a:rPr>
              <a:t>1030.1 General. </a:t>
            </a:r>
            <a:r>
              <a:rPr lang="en-US" altLang="en-US" dirty="0">
                <a:latin typeface="Arial" panose="020B0604020202020204" pitchFamily="34" charset="0"/>
                <a:cs typeface="Arial" panose="020B0604020202020204" pitchFamily="34" charset="0"/>
              </a:rPr>
              <a:t>Where basements contain 1 or more sleeping rooms, emergency egress and rescue openings shall be required in each sleeping room, but shall not be required in adjoining areas of the basement. The opening shall open directly into a public street, public alley, yard, or court.</a:t>
            </a:r>
          </a:p>
        </p:txBody>
      </p:sp>
      <p:cxnSp>
        <p:nvCxnSpPr>
          <p:cNvPr id="9" name="Straight Connector 8">
            <a:extLst>
              <a:ext uri="{FF2B5EF4-FFF2-40B4-BE49-F238E27FC236}">
                <a16:creationId xmlns:a16="http://schemas.microsoft.com/office/drawing/2014/main" id="{74E91A33-42AC-520F-AD82-EECB79CB52E8}"/>
              </a:ext>
            </a:extLst>
          </p:cNvPr>
          <p:cNvCxnSpPr/>
          <p:nvPr/>
        </p:nvCxnSpPr>
        <p:spPr>
          <a:xfrm rot="5400000">
            <a:off x="-1257300" y="3771900"/>
            <a:ext cx="3276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2ECE15-255D-980D-49DE-E6221A66EF11}"/>
              </a:ext>
            </a:extLst>
          </p:cNvPr>
          <p:cNvCxnSpPr/>
          <p:nvPr/>
        </p:nvCxnSpPr>
        <p:spPr>
          <a:xfrm rot="5400000">
            <a:off x="-1104900" y="3771900"/>
            <a:ext cx="32766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929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C09A081-01D4-B474-0DAB-AA052A09322E}"/>
              </a:ext>
            </a:extLst>
          </p:cNvPr>
          <p:cNvSpPr>
            <a:spLocks noGrp="1"/>
          </p:cNvSpPr>
          <p:nvPr>
            <p:ph type="title"/>
          </p:nvPr>
        </p:nvSpPr>
        <p:spPr/>
        <p:txBody>
          <a:bodyPr/>
          <a:lstStyle/>
          <a:p>
            <a:pPr eaLnBrk="1" hangingPunct="1"/>
            <a:r>
              <a:rPr lang="en-US" altLang="en-US"/>
              <a:t>DEFINITIONS</a:t>
            </a:r>
          </a:p>
        </p:txBody>
      </p:sp>
      <p:sp>
        <p:nvSpPr>
          <p:cNvPr id="10245" name="Rectangle 4">
            <a:extLst>
              <a:ext uri="{FF2B5EF4-FFF2-40B4-BE49-F238E27FC236}">
                <a16:creationId xmlns:a16="http://schemas.microsoft.com/office/drawing/2014/main" id="{53303839-CD99-31B9-9558-8D4CB7451627}"/>
              </a:ext>
            </a:extLst>
          </p:cNvPr>
          <p:cNvSpPr>
            <a:spLocks noChangeArrowheads="1"/>
          </p:cNvSpPr>
          <p:nvPr/>
        </p:nvSpPr>
        <p:spPr bwMode="auto">
          <a:xfrm>
            <a:off x="685800" y="2057400"/>
            <a:ext cx="4545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a:solidFill>
                  <a:srgbClr val="FF0000"/>
                </a:solidFill>
                <a:latin typeface="Calibri" panose="020F0502020204030204" pitchFamily="34" charset="0"/>
              </a:rPr>
              <a:t> INTERIOR EXIT STAIRWAY</a:t>
            </a:r>
          </a:p>
        </p:txBody>
      </p:sp>
      <p:sp>
        <p:nvSpPr>
          <p:cNvPr id="10246" name="TextBox 7">
            <a:extLst>
              <a:ext uri="{FF2B5EF4-FFF2-40B4-BE49-F238E27FC236}">
                <a16:creationId xmlns:a16="http://schemas.microsoft.com/office/drawing/2014/main" id="{0030C5A8-83D0-86C0-F0E8-DDA2AFB9D4D9}"/>
              </a:ext>
            </a:extLst>
          </p:cNvPr>
          <p:cNvSpPr txBox="1">
            <a:spLocks noChangeArrowheads="1"/>
          </p:cNvSpPr>
          <p:nvPr/>
        </p:nvSpPr>
        <p:spPr bwMode="auto">
          <a:xfrm>
            <a:off x="438150" y="3276600"/>
            <a:ext cx="74104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800">
                <a:latin typeface="Arial" panose="020B0604020202020204" pitchFamily="34" charset="0"/>
              </a:rPr>
              <a:t>An </a:t>
            </a:r>
            <a:r>
              <a:rPr lang="en-US" altLang="en-US" sz="2800" i="1">
                <a:latin typeface="Arial" panose="020B0604020202020204" pitchFamily="34" charset="0"/>
              </a:rPr>
              <a:t>exit </a:t>
            </a:r>
            <a:r>
              <a:rPr lang="en-US" altLang="en-US" sz="2800">
                <a:latin typeface="Arial" panose="020B0604020202020204" pitchFamily="34" charset="0"/>
              </a:rPr>
              <a:t>component that serves to meet one or more </a:t>
            </a:r>
            <a:r>
              <a:rPr lang="en-US" altLang="en-US" sz="2800" i="1">
                <a:latin typeface="Arial" panose="020B0604020202020204" pitchFamily="34" charset="0"/>
              </a:rPr>
              <a:t>means of egress </a:t>
            </a:r>
            <a:r>
              <a:rPr lang="en-US" altLang="en-US" sz="2800">
                <a:latin typeface="Arial" panose="020B0604020202020204" pitchFamily="34" charset="0"/>
              </a:rPr>
              <a:t>design requirements,</a:t>
            </a:r>
          </a:p>
          <a:p>
            <a:pPr>
              <a:spcBef>
                <a:spcPct val="0"/>
              </a:spcBef>
              <a:buClrTx/>
              <a:buSzTx/>
              <a:buFontTx/>
              <a:buNone/>
            </a:pPr>
            <a:r>
              <a:rPr lang="en-US" altLang="en-US" sz="2800">
                <a:latin typeface="Arial" panose="020B0604020202020204" pitchFamily="34" charset="0"/>
              </a:rPr>
              <a:t>such as required number of </a:t>
            </a:r>
            <a:r>
              <a:rPr lang="en-US" altLang="en-US" sz="2800" i="1">
                <a:latin typeface="Arial" panose="020B0604020202020204" pitchFamily="34" charset="0"/>
              </a:rPr>
              <a:t>exits </a:t>
            </a:r>
            <a:r>
              <a:rPr lang="en-US" altLang="en-US" sz="2800">
                <a:latin typeface="Arial" panose="020B0604020202020204" pitchFamily="34" charset="0"/>
              </a:rPr>
              <a:t>or </a:t>
            </a:r>
            <a:r>
              <a:rPr lang="en-US" altLang="en-US" sz="2800" i="1">
                <a:latin typeface="Arial" panose="020B0604020202020204" pitchFamily="34" charset="0"/>
              </a:rPr>
              <a:t>exit access </a:t>
            </a:r>
            <a:r>
              <a:rPr lang="en-US" altLang="en-US" sz="2800">
                <a:latin typeface="Arial" panose="020B0604020202020204" pitchFamily="34" charset="0"/>
              </a:rPr>
              <a:t>travel distance, and provides for a protected path of egress travel to the </a:t>
            </a:r>
            <a:r>
              <a:rPr lang="en-US" altLang="en-US" sz="2800" i="1">
                <a:latin typeface="Arial" panose="020B0604020202020204" pitchFamily="34" charset="0"/>
              </a:rPr>
              <a:t>exit discharge </a:t>
            </a:r>
            <a:r>
              <a:rPr lang="en-US" altLang="en-US" sz="2800">
                <a:latin typeface="Arial" panose="020B0604020202020204" pitchFamily="34" charset="0"/>
              </a:rPr>
              <a:t>or </a:t>
            </a:r>
            <a:r>
              <a:rPr lang="en-US" altLang="en-US" sz="2800" i="1">
                <a:latin typeface="Arial" panose="020B0604020202020204" pitchFamily="34" charset="0"/>
              </a:rPr>
              <a:t>public way.</a:t>
            </a:r>
            <a:endParaRPr lang="en-US" altLang="en-US" sz="28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to="" calcmode="lin" valueType="num">
                                      <p:cBhvr>
                                        <p:cTn id="7" dur="1" fill="hold"/>
                                        <p:tgtEl>
                                          <p:spTgt spid="1024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to="" calcmode="lin" valueType="num">
                                      <p:cBhvr>
                                        <p:cTn id="12" dur="1" fill="hold"/>
                                        <p:tgtEl>
                                          <p:spTgt spid="102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83CEC31E-8559-F3C5-096F-EE4A25280941}"/>
              </a:ext>
            </a:extLst>
          </p:cNvPr>
          <p:cNvSpPr>
            <a:spLocks noGrp="1"/>
          </p:cNvSpPr>
          <p:nvPr>
            <p:ph type="title"/>
          </p:nvPr>
        </p:nvSpPr>
        <p:spPr>
          <a:xfrm>
            <a:off x="457200" y="685800"/>
            <a:ext cx="8229600" cy="628650"/>
          </a:xfrm>
        </p:spPr>
        <p:txBody>
          <a:bodyPr/>
          <a:lstStyle/>
          <a:p>
            <a:pPr eaLnBrk="1" hangingPunct="1"/>
            <a:r>
              <a:rPr lang="en-US" altLang="en-US" dirty="0"/>
              <a:t>1030.1</a:t>
            </a:r>
          </a:p>
        </p:txBody>
      </p:sp>
      <p:sp>
        <p:nvSpPr>
          <p:cNvPr id="3" name="Content Placeholder 2">
            <a:extLst>
              <a:ext uri="{FF2B5EF4-FFF2-40B4-BE49-F238E27FC236}">
                <a16:creationId xmlns:a16="http://schemas.microsoft.com/office/drawing/2014/main" id="{EA2ABC8A-0D52-6C6A-5BF3-B86E982818ED}"/>
              </a:ext>
            </a:extLst>
          </p:cNvPr>
          <p:cNvSpPr>
            <a:spLocks noGrp="1"/>
          </p:cNvSpPr>
          <p:nvPr>
            <p:ph idx="1"/>
          </p:nvPr>
        </p:nvSpPr>
        <p:spPr>
          <a:xfrm>
            <a:off x="457200" y="1371600"/>
            <a:ext cx="8229600" cy="2667000"/>
          </a:xfrm>
        </p:spPr>
        <p:txBody>
          <a:bodyPr>
            <a:normAutofit/>
          </a:bodyPr>
          <a:lstStyle/>
          <a:p>
            <a:pPr marL="274320" indent="-274320" eaLnBrk="1" fontAlgn="auto" hangingPunct="1">
              <a:spcAft>
                <a:spcPts val="0"/>
              </a:spcAft>
              <a:buClr>
                <a:schemeClr val="accent3"/>
              </a:buClr>
              <a:buFont typeface="Arial" charset="0"/>
              <a:buNone/>
              <a:defRPr/>
            </a:pPr>
            <a:r>
              <a:rPr lang="en-US" sz="2800" dirty="0">
                <a:latin typeface="Arial" pitchFamily="34" charset="0"/>
                <a:cs typeface="Arial" pitchFamily="34" charset="0"/>
              </a:rPr>
              <a:t>Exceptions:</a:t>
            </a:r>
          </a:p>
          <a:p>
            <a:pPr marL="0" indent="0" eaLnBrk="1" fontAlgn="auto" hangingPunct="1">
              <a:spcAft>
                <a:spcPts val="0"/>
              </a:spcAft>
              <a:buClr>
                <a:schemeClr val="accent3"/>
              </a:buClr>
              <a:buFont typeface="Arial" charset="0"/>
              <a:buNone/>
              <a:defRPr/>
            </a:pPr>
            <a:r>
              <a:rPr lang="en-US" sz="2800" dirty="0">
                <a:latin typeface="Arial" pitchFamily="34" charset="0"/>
                <a:cs typeface="Arial" pitchFamily="34" charset="0"/>
              </a:rPr>
              <a:t>1. In other than group R-3 occupancies as applicable in section 101.2, buildings equipped throughout with an approved automatic sprinkler system in accordance with 903.3.1.1 or 903.1.2</a:t>
            </a:r>
          </a:p>
        </p:txBody>
      </p:sp>
      <p:sp>
        <p:nvSpPr>
          <p:cNvPr id="80900" name="TextBox 3">
            <a:extLst>
              <a:ext uri="{FF2B5EF4-FFF2-40B4-BE49-F238E27FC236}">
                <a16:creationId xmlns:a16="http://schemas.microsoft.com/office/drawing/2014/main" id="{1EF4D0BC-9F9A-6877-40D9-58A5FE7F70F9}"/>
              </a:ext>
            </a:extLst>
          </p:cNvPr>
          <p:cNvSpPr txBox="1">
            <a:spLocks noChangeArrowheads="1"/>
          </p:cNvSpPr>
          <p:nvPr/>
        </p:nvSpPr>
        <p:spPr bwMode="auto">
          <a:xfrm>
            <a:off x="457200" y="39624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2. In other than group R-3 occupancies as </a:t>
            </a:r>
          </a:p>
          <a:p>
            <a:pPr eaLnBrk="1" hangingPunct="1">
              <a:spcBef>
                <a:spcPct val="0"/>
              </a:spcBef>
              <a:buClrTx/>
              <a:buSzTx/>
              <a:buFontTx/>
              <a:buNone/>
            </a:pPr>
            <a:r>
              <a:rPr lang="en-US" altLang="en-US" sz="2800" dirty="0">
                <a:latin typeface="Arial" panose="020B0604020202020204" pitchFamily="34" charset="0"/>
              </a:rPr>
              <a:t>applicable in section 101.2, sleeping rooms </a:t>
            </a:r>
          </a:p>
          <a:p>
            <a:pPr eaLnBrk="1" hangingPunct="1">
              <a:spcBef>
                <a:spcPct val="0"/>
              </a:spcBef>
              <a:buClrTx/>
              <a:buSzTx/>
              <a:buFontTx/>
              <a:buNone/>
            </a:pPr>
            <a:r>
              <a:rPr lang="en-US" altLang="en-US" sz="2800" dirty="0">
                <a:latin typeface="Arial" panose="020B0604020202020204" pitchFamily="34" charset="0"/>
              </a:rPr>
              <a:t>provided with a door to a fire-resistance rated </a:t>
            </a:r>
          </a:p>
          <a:p>
            <a:pPr eaLnBrk="1" hangingPunct="1">
              <a:spcBef>
                <a:spcPct val="0"/>
              </a:spcBef>
              <a:buClrTx/>
              <a:buSzTx/>
              <a:buFontTx/>
              <a:buNone/>
            </a:pPr>
            <a:r>
              <a:rPr lang="en-US" altLang="en-US" sz="2800" dirty="0">
                <a:latin typeface="Arial" panose="020B0604020202020204" pitchFamily="34" charset="0"/>
              </a:rPr>
              <a:t>corridor having access to 2 remote exits in </a:t>
            </a:r>
          </a:p>
          <a:p>
            <a:pPr eaLnBrk="1" hangingPunct="1">
              <a:spcBef>
                <a:spcPct val="0"/>
              </a:spcBef>
              <a:buClrTx/>
              <a:buSzTx/>
              <a:buFontTx/>
              <a:buNone/>
            </a:pPr>
            <a:r>
              <a:rPr lang="en-US" altLang="en-US" sz="2800" dirty="0">
                <a:latin typeface="Arial" panose="020B0604020202020204" pitchFamily="34" charset="0"/>
              </a:rPr>
              <a:t>opposite directions</a:t>
            </a:r>
          </a:p>
        </p:txBody>
      </p:sp>
      <p:cxnSp>
        <p:nvCxnSpPr>
          <p:cNvPr id="6" name="Straight Connector 5">
            <a:extLst>
              <a:ext uri="{FF2B5EF4-FFF2-40B4-BE49-F238E27FC236}">
                <a16:creationId xmlns:a16="http://schemas.microsoft.com/office/drawing/2014/main" id="{7399DBFB-7791-B364-809D-0D823C264CEF}"/>
              </a:ext>
            </a:extLst>
          </p:cNvPr>
          <p:cNvCxnSpPr/>
          <p:nvPr/>
        </p:nvCxnSpPr>
        <p:spPr>
          <a:xfrm rot="5400000">
            <a:off x="-2171700" y="3848100"/>
            <a:ext cx="4648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F2C356-4678-EE56-67A7-1371DD39B29F}"/>
              </a:ext>
            </a:extLst>
          </p:cNvPr>
          <p:cNvCxnSpPr/>
          <p:nvPr/>
        </p:nvCxnSpPr>
        <p:spPr>
          <a:xfrm rot="5400000">
            <a:off x="-2019300" y="3848100"/>
            <a:ext cx="46482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80900"/>
                                        </p:tgtEl>
                                        <p:attrNameLst>
                                          <p:attrName>style.visibility</p:attrName>
                                        </p:attrNameLst>
                                      </p:cBhvr>
                                      <p:to>
                                        <p:strVal val="visible"/>
                                      </p:to>
                                    </p:set>
                                    <p:anim to="" calcmode="lin" valueType="num">
                                      <p:cBhvr>
                                        <p:cTn id="15" dur="1" fill="hold"/>
                                        <p:tgtEl>
                                          <p:spTgt spid="809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95F65-BE5B-2580-69BD-E41019FF0AD8}"/>
              </a:ext>
            </a:extLst>
          </p:cNvPr>
          <p:cNvSpPr>
            <a:spLocks noGrp="1"/>
          </p:cNvSpPr>
          <p:nvPr>
            <p:ph idx="1"/>
          </p:nvPr>
        </p:nvSpPr>
        <p:spPr>
          <a:xfrm>
            <a:off x="457200" y="1143000"/>
            <a:ext cx="8229600" cy="1524000"/>
          </a:xfrm>
        </p:spPr>
        <p:txBody>
          <a:bodyPr>
            <a:noAutofit/>
          </a:bodyPr>
          <a:lstStyle/>
          <a:p>
            <a:pPr marL="0" indent="0" eaLnBrk="1" fontAlgn="auto" hangingPunct="1">
              <a:spcAft>
                <a:spcPts val="0"/>
              </a:spcAft>
              <a:buClr>
                <a:schemeClr val="accent3"/>
              </a:buClr>
              <a:buFont typeface="Arial" charset="0"/>
              <a:buNone/>
              <a:defRPr/>
            </a:pPr>
            <a:r>
              <a:rPr lang="en-US" sz="2400" dirty="0">
                <a:latin typeface="Arial" pitchFamily="34" charset="0"/>
                <a:cs typeface="Arial" pitchFamily="34" charset="0"/>
              </a:rPr>
              <a:t>4. Basements with a ceiling height of less than 80 inches (2 032 mm) shall not be required to have emergency escape and rescue openings.</a:t>
            </a:r>
          </a:p>
          <a:p>
            <a:pPr marL="0" indent="0" eaLnBrk="1" fontAlgn="auto" hangingPunct="1">
              <a:spcAft>
                <a:spcPts val="0"/>
              </a:spcAft>
              <a:buClr>
                <a:schemeClr val="accent3"/>
              </a:buClr>
              <a:buFont typeface="Arial" charset="0"/>
              <a:buNone/>
              <a:defRPr/>
            </a:pPr>
            <a:r>
              <a:rPr lang="en-US" sz="2400" dirty="0">
                <a:latin typeface="Arial" pitchFamily="34" charset="0"/>
                <a:cs typeface="Arial" pitchFamily="34" charset="0"/>
              </a:rPr>
              <a:t>5. High-rise buildings in accordance with Section 403.</a:t>
            </a:r>
          </a:p>
          <a:p>
            <a:pPr marL="0" indent="0" eaLnBrk="1" fontAlgn="auto" hangingPunct="1">
              <a:spcAft>
                <a:spcPts val="0"/>
              </a:spcAft>
              <a:buClr>
                <a:schemeClr val="accent3"/>
              </a:buClr>
              <a:buFont typeface="Arial" charset="0"/>
              <a:buNone/>
              <a:defRPr/>
            </a:pPr>
            <a:r>
              <a:rPr lang="en-US" sz="2400" dirty="0">
                <a:latin typeface="Arial" pitchFamily="34" charset="0"/>
                <a:cs typeface="Arial" pitchFamily="34" charset="0"/>
              </a:rPr>
              <a:t>6. Emergency escape and rescue openings are not required from basements, or sleeping rooms which have an exit door or exit access door that opens directly into a public street, public alley, yard, egress court, or to an exterior exit balcony that opens to a public street, public alley, yard, or egress court.</a:t>
            </a:r>
            <a:endParaRPr lang="en-US" sz="2400" dirty="0"/>
          </a:p>
        </p:txBody>
      </p:sp>
      <p:sp>
        <p:nvSpPr>
          <p:cNvPr id="81924" name="TextBox 3">
            <a:extLst>
              <a:ext uri="{FF2B5EF4-FFF2-40B4-BE49-F238E27FC236}">
                <a16:creationId xmlns:a16="http://schemas.microsoft.com/office/drawing/2014/main" id="{620CF9D6-67C6-866B-4125-7AC03C270648}"/>
              </a:ext>
            </a:extLst>
          </p:cNvPr>
          <p:cNvSpPr txBox="1">
            <a:spLocks noChangeArrowheads="1"/>
          </p:cNvSpPr>
          <p:nvPr/>
        </p:nvSpPr>
        <p:spPr bwMode="auto">
          <a:xfrm>
            <a:off x="430161" y="4930170"/>
            <a:ext cx="85169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dirty="0">
                <a:latin typeface="Arial" panose="020B0604020202020204" pitchFamily="34" charset="0"/>
              </a:rPr>
              <a:t>7. Basements without habitable spaces and having not more than 200 square feet (18.6 square meters) in floor area shall not be required to have emergency escape and rescue openings.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 to="" calcmode="lin" valueType="num">
                                      <p:cBhvr>
                                        <p:cTn id="7" dur="1" fill="hold"/>
                                        <p:tgtEl>
                                          <p:spTgt spid="819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E48EAA-1CDD-7D4F-B51F-0FB8E67E9A6C}"/>
              </a:ext>
            </a:extLst>
          </p:cNvPr>
          <p:cNvSpPr txBox="1"/>
          <p:nvPr/>
        </p:nvSpPr>
        <p:spPr>
          <a:xfrm>
            <a:off x="1762538" y="2209800"/>
            <a:ext cx="5171661" cy="2215991"/>
          </a:xfrm>
          <a:prstGeom prst="rect">
            <a:avLst/>
          </a:prstGeom>
          <a:noFill/>
        </p:spPr>
        <p:txBody>
          <a:bodyPr wrap="square" rtlCol="0">
            <a:spAutoFit/>
          </a:bodyPr>
          <a:lstStyle/>
          <a:p>
            <a:r>
              <a:rPr lang="en-US" sz="13800" dirty="0"/>
              <a:t>TEST</a:t>
            </a:r>
          </a:p>
        </p:txBody>
      </p:sp>
    </p:spTree>
    <p:extLst>
      <p:ext uri="{BB962C8B-B14F-4D97-AF65-F5344CB8AC3E}">
        <p14:creationId xmlns:p14="http://schemas.microsoft.com/office/powerpoint/2010/main" val="5491905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23429511-C634-A826-DA53-8FBB111D20B1}"/>
              </a:ext>
            </a:extLst>
          </p:cNvPr>
          <p:cNvSpPr>
            <a:spLocks noGrp="1"/>
          </p:cNvSpPr>
          <p:nvPr>
            <p:ph type="title"/>
          </p:nvPr>
        </p:nvSpPr>
        <p:spPr/>
        <p:txBody>
          <a:bodyPr/>
          <a:lstStyle/>
          <a:p>
            <a:pPr eaLnBrk="1" hangingPunct="1"/>
            <a:r>
              <a:rPr lang="en-US" altLang="en-US"/>
              <a:t>Questions</a:t>
            </a:r>
          </a:p>
        </p:txBody>
      </p:sp>
      <p:sp>
        <p:nvSpPr>
          <p:cNvPr id="3" name="Content Placeholder 2">
            <a:extLst>
              <a:ext uri="{FF2B5EF4-FFF2-40B4-BE49-F238E27FC236}">
                <a16:creationId xmlns:a16="http://schemas.microsoft.com/office/drawing/2014/main" id="{66B44638-8630-C3A3-F964-97987DF2CE1A}"/>
              </a:ext>
            </a:extLst>
          </p:cNvPr>
          <p:cNvSpPr>
            <a:spLocks noGrp="1"/>
          </p:cNvSpPr>
          <p:nvPr>
            <p:ph idx="1"/>
          </p:nvPr>
        </p:nvSpPr>
        <p:spPr>
          <a:xfrm>
            <a:off x="533400" y="2819400"/>
            <a:ext cx="8229600" cy="1676400"/>
          </a:xfrm>
        </p:spPr>
        <p:txBody>
          <a:bodyPr/>
          <a:lstStyle/>
          <a:p>
            <a:pPr algn="ctr" eaLnBrk="1" hangingPunct="1">
              <a:buFont typeface="Arial" panose="020B0604020202020204" pitchFamily="34" charset="0"/>
              <a:buNone/>
            </a:pPr>
            <a:r>
              <a:rPr lang="en-US" altLang="en-US" sz="9600" b="1">
                <a:latin typeface="Edwardian Script ITC" panose="030303020407070D0804" pitchFamily="66" charset="0"/>
              </a:rPr>
              <a:t>Thank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6AB02E6-C0C0-5DB2-0A2C-1CC3D60DFDBB}"/>
              </a:ext>
            </a:extLst>
          </p:cNvPr>
          <p:cNvSpPr>
            <a:spLocks noGrp="1"/>
          </p:cNvSpPr>
          <p:nvPr>
            <p:ph type="title"/>
          </p:nvPr>
        </p:nvSpPr>
        <p:spPr/>
        <p:txBody>
          <a:bodyPr/>
          <a:lstStyle/>
          <a:p>
            <a:pPr eaLnBrk="1" hangingPunct="1"/>
            <a:r>
              <a:rPr lang="en-US" altLang="en-US"/>
              <a:t>Applicability. 1003.1</a:t>
            </a:r>
          </a:p>
        </p:txBody>
      </p:sp>
      <p:sp>
        <p:nvSpPr>
          <p:cNvPr id="26627" name="Content Placeholder 2">
            <a:extLst>
              <a:ext uri="{FF2B5EF4-FFF2-40B4-BE49-F238E27FC236}">
                <a16:creationId xmlns:a16="http://schemas.microsoft.com/office/drawing/2014/main" id="{23C7075F-832B-8539-D3E7-A2BC1993122F}"/>
              </a:ext>
            </a:extLst>
          </p:cNvPr>
          <p:cNvSpPr>
            <a:spLocks noGrp="1"/>
          </p:cNvSpPr>
          <p:nvPr>
            <p:ph idx="1"/>
          </p:nvPr>
        </p:nvSpPr>
        <p:spPr>
          <a:xfrm>
            <a:off x="533400" y="2362200"/>
            <a:ext cx="8229600" cy="1371600"/>
          </a:xfrm>
        </p:spPr>
        <p:txBody>
          <a:bodyPr/>
          <a:lstStyle/>
          <a:p>
            <a:pPr marL="0" indent="0">
              <a:buFont typeface="Wingdings 2" panose="05020102010507070707" pitchFamily="18" charset="2"/>
              <a:buNone/>
            </a:pPr>
            <a:r>
              <a:rPr lang="en-US" altLang="en-US"/>
              <a:t>The general requirements specified in Sections 1003 through 1015 shall apply to all three elements of the </a:t>
            </a:r>
            <a:r>
              <a:rPr lang="en-US" altLang="en-US" i="1"/>
              <a:t>means of egress </a:t>
            </a:r>
            <a:r>
              <a:rPr lang="en-US" altLang="en-US"/>
              <a:t>system,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F8EC6EF-8997-EA2D-9183-4844CE33F300}"/>
              </a:ext>
            </a:extLst>
          </p:cNvPr>
          <p:cNvSpPr>
            <a:spLocks noGrp="1"/>
          </p:cNvSpPr>
          <p:nvPr>
            <p:ph type="title"/>
          </p:nvPr>
        </p:nvSpPr>
        <p:spPr/>
        <p:txBody>
          <a:bodyPr>
            <a:normAutofit fontScale="90000"/>
          </a:bodyPr>
          <a:lstStyle/>
          <a:p>
            <a:pPr eaLnBrk="1" fontAlgn="auto" hangingPunct="1">
              <a:spcAft>
                <a:spcPts val="0"/>
              </a:spcAft>
              <a:defRPr/>
            </a:pPr>
            <a:r>
              <a:rPr lang="en-US" dirty="0"/>
              <a:t>What are all three elements ?</a:t>
            </a:r>
            <a:br>
              <a:rPr lang="en-US" dirty="0"/>
            </a:br>
            <a:endParaRPr lang="en-US" dirty="0"/>
          </a:p>
        </p:txBody>
      </p:sp>
      <p:sp>
        <p:nvSpPr>
          <p:cNvPr id="12291" name="Content Placeholder 2">
            <a:extLst>
              <a:ext uri="{FF2B5EF4-FFF2-40B4-BE49-F238E27FC236}">
                <a16:creationId xmlns:a16="http://schemas.microsoft.com/office/drawing/2014/main" id="{0A457D36-FFCF-263A-DA34-7086CCE3498A}"/>
              </a:ext>
            </a:extLst>
          </p:cNvPr>
          <p:cNvSpPr>
            <a:spLocks noGrp="1"/>
          </p:cNvSpPr>
          <p:nvPr>
            <p:ph idx="1"/>
          </p:nvPr>
        </p:nvSpPr>
        <p:spPr>
          <a:xfrm>
            <a:off x="457200" y="1935163"/>
            <a:ext cx="8229600" cy="1570037"/>
          </a:xfrm>
        </p:spPr>
        <p:txBody>
          <a:bodyPr/>
          <a:lstStyle/>
          <a:p>
            <a:pPr eaLnBrk="1" hangingPunct="1">
              <a:buFont typeface="Arial" panose="020B0604020202020204" pitchFamily="34" charset="0"/>
              <a:buNone/>
            </a:pPr>
            <a:r>
              <a:rPr lang="en-US" altLang="en-US"/>
              <a:t>EXIT ACCESS, </a:t>
            </a:r>
          </a:p>
          <a:p>
            <a:pPr eaLnBrk="1" hangingPunct="1">
              <a:buFont typeface="Arial" panose="020B0604020202020204" pitchFamily="34" charset="0"/>
              <a:buNone/>
            </a:pPr>
            <a:r>
              <a:rPr lang="en-US" altLang="en-US"/>
              <a:t>THE EXIT AND </a:t>
            </a:r>
          </a:p>
          <a:p>
            <a:pPr eaLnBrk="1" hangingPunct="1">
              <a:buFont typeface="Arial" panose="020B0604020202020204" pitchFamily="34" charset="0"/>
              <a:buNone/>
            </a:pPr>
            <a:r>
              <a:rPr lang="en-US" altLang="en-US"/>
              <a:t>THE EXIT DISCHARGE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to="" calcmode="lin" valueType="num">
                                      <p:cBhvr>
                                        <p:cTn id="7" dur="1" fill="hold"/>
                                        <p:tgtEl>
                                          <p:spTgt spid="122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 to="" calcmode="lin" valueType="num">
                                      <p:cBhvr>
                                        <p:cTn id="12" dur="1" fill="hold"/>
                                        <p:tgtEl>
                                          <p:spTgt spid="1229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to="" calcmode="lin" valueType="num">
                                      <p:cBhvr>
                                        <p:cTn id="17" dur="1" fill="hold"/>
                                        <p:tgtEl>
                                          <p:spTgt spid="1229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FE8012A-3B84-6A45-A73C-443DADACAEFB}"/>
              </a:ext>
            </a:extLst>
          </p:cNvPr>
          <p:cNvSpPr>
            <a:spLocks noGrp="1"/>
          </p:cNvSpPr>
          <p:nvPr>
            <p:ph type="title"/>
          </p:nvPr>
        </p:nvSpPr>
        <p:spPr>
          <a:xfrm>
            <a:off x="457200" y="457200"/>
            <a:ext cx="8229600" cy="1447800"/>
          </a:xfrm>
        </p:spPr>
        <p:txBody>
          <a:bodyPr/>
          <a:lstStyle/>
          <a:p>
            <a:pPr algn="ctr"/>
            <a:r>
              <a:rPr lang="en-US" altLang="en-US" sz="5400">
                <a:latin typeface="Arial" panose="020B0604020202020204" pitchFamily="34" charset="0"/>
                <a:cs typeface="Arial" panose="020B0604020202020204" pitchFamily="34" charset="0"/>
              </a:rPr>
              <a:t>Minimum ceiling heights </a:t>
            </a:r>
            <a:r>
              <a:rPr lang="en-US" altLang="en-US" sz="4800">
                <a:latin typeface="Arial" panose="020B0604020202020204" pitchFamily="34" charset="0"/>
                <a:cs typeface="Arial" panose="020B0604020202020204" pitchFamily="34" charset="0"/>
              </a:rPr>
              <a:t>1208.2</a:t>
            </a:r>
            <a:endParaRPr lang="en-US" altLang="en-US"/>
          </a:p>
        </p:txBody>
      </p:sp>
      <p:sp>
        <p:nvSpPr>
          <p:cNvPr id="3" name="Content Placeholder 2">
            <a:extLst>
              <a:ext uri="{FF2B5EF4-FFF2-40B4-BE49-F238E27FC236}">
                <a16:creationId xmlns:a16="http://schemas.microsoft.com/office/drawing/2014/main" id="{25D36408-73D8-F2FC-4164-0A8F0D117E08}"/>
              </a:ext>
            </a:extLst>
          </p:cNvPr>
          <p:cNvSpPr>
            <a:spLocks noGrp="1"/>
          </p:cNvSpPr>
          <p:nvPr>
            <p:ph idx="1"/>
          </p:nvPr>
        </p:nvSpPr>
        <p:spPr>
          <a:xfrm>
            <a:off x="228600" y="1905000"/>
            <a:ext cx="8763000" cy="2286000"/>
          </a:xfrm>
        </p:spPr>
        <p:txBody>
          <a:bodyPr/>
          <a:lstStyle/>
          <a:p>
            <a:pPr marL="0" indent="0">
              <a:buFont typeface="Wingdings 2" panose="05020102010507070707" pitchFamily="18" charset="2"/>
              <a:buNone/>
              <a:defRPr/>
            </a:pPr>
            <a:r>
              <a:rPr lang="en-US" sz="2800" dirty="0" err="1">
                <a:latin typeface="Arial" pitchFamily="34" charset="0"/>
                <a:cs typeface="Arial" pitchFamily="34" charset="0"/>
              </a:rPr>
              <a:t>Occupiable</a:t>
            </a:r>
            <a:r>
              <a:rPr lang="en-US" sz="2800" dirty="0">
                <a:latin typeface="Arial" pitchFamily="34" charset="0"/>
                <a:cs typeface="Arial" pitchFamily="34" charset="0"/>
              </a:rPr>
              <a:t> spaces, habitable spaces and corridors shall have a ceiling height of not less than 7 feet 6 inches. Bathrooms, toilet rooms, kitchens, storage rooms and laundry rooms shall be permitted to have a ceiling height of not less than 7 feet.</a:t>
            </a:r>
          </a:p>
          <a:p>
            <a:pPr>
              <a:buFont typeface="Wingdings 2" panose="05020102010507070707" pitchFamily="18" charset="2"/>
              <a:buNone/>
              <a:defRPr/>
            </a:pPr>
            <a:endParaRPr lang="en-US" dirty="0"/>
          </a:p>
        </p:txBody>
      </p:sp>
      <p:sp>
        <p:nvSpPr>
          <p:cNvPr id="4" name="TextBox 3">
            <a:extLst>
              <a:ext uri="{FF2B5EF4-FFF2-40B4-BE49-F238E27FC236}">
                <a16:creationId xmlns:a16="http://schemas.microsoft.com/office/drawing/2014/main" id="{9F91F129-09C4-ED74-26FE-5F7830F75EAA}"/>
              </a:ext>
            </a:extLst>
          </p:cNvPr>
          <p:cNvSpPr txBox="1">
            <a:spLocks noChangeArrowheads="1"/>
          </p:cNvSpPr>
          <p:nvPr/>
        </p:nvSpPr>
        <p:spPr bwMode="auto">
          <a:xfrm>
            <a:off x="304800" y="4267200"/>
            <a:ext cx="8702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Exceptions:</a:t>
            </a:r>
          </a:p>
          <a:p>
            <a:pPr eaLnBrk="1" hangingPunct="1">
              <a:spcBef>
                <a:spcPct val="0"/>
              </a:spcBef>
              <a:buClrTx/>
              <a:buSzTx/>
              <a:buFontTx/>
              <a:buNone/>
            </a:pPr>
            <a:r>
              <a:rPr lang="en-US" altLang="en-US" sz="2800">
                <a:latin typeface="Arial" panose="020B0604020202020204" pitchFamily="34" charset="0"/>
              </a:rPr>
              <a:t>1  In one- and two-family dwellings, beams or girders </a:t>
            </a:r>
          </a:p>
        </p:txBody>
      </p:sp>
      <p:sp>
        <p:nvSpPr>
          <p:cNvPr id="5" name="TextBox 4">
            <a:extLst>
              <a:ext uri="{FF2B5EF4-FFF2-40B4-BE49-F238E27FC236}">
                <a16:creationId xmlns:a16="http://schemas.microsoft.com/office/drawing/2014/main" id="{9328B4CB-CB70-3CAE-70C3-05661E1A3D33}"/>
              </a:ext>
            </a:extLst>
          </p:cNvPr>
          <p:cNvSpPr txBox="1">
            <a:spLocks noChangeArrowheads="1"/>
          </p:cNvSpPr>
          <p:nvPr/>
        </p:nvSpPr>
        <p:spPr bwMode="auto">
          <a:xfrm>
            <a:off x="304800" y="5334000"/>
            <a:ext cx="7762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2  If any room in a building has a sloped ceiling</a:t>
            </a:r>
          </a:p>
        </p:txBody>
      </p:sp>
      <p:sp>
        <p:nvSpPr>
          <p:cNvPr id="6" name="TextBox 5">
            <a:extLst>
              <a:ext uri="{FF2B5EF4-FFF2-40B4-BE49-F238E27FC236}">
                <a16:creationId xmlns:a16="http://schemas.microsoft.com/office/drawing/2014/main" id="{25143D51-E6B3-0A8A-911B-D0335016A892}"/>
              </a:ext>
            </a:extLst>
          </p:cNvPr>
          <p:cNvSpPr txBox="1">
            <a:spLocks noChangeArrowheads="1"/>
          </p:cNvSpPr>
          <p:nvPr/>
        </p:nvSpPr>
        <p:spPr bwMode="auto">
          <a:xfrm>
            <a:off x="304800" y="5867400"/>
            <a:ext cx="2503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3  Mezzanines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FE8012A-3B84-6A45-A73C-443DADACAEFB}"/>
              </a:ext>
            </a:extLst>
          </p:cNvPr>
          <p:cNvSpPr>
            <a:spLocks noGrp="1"/>
          </p:cNvSpPr>
          <p:nvPr>
            <p:ph type="title"/>
          </p:nvPr>
        </p:nvSpPr>
        <p:spPr>
          <a:xfrm>
            <a:off x="457200" y="457200"/>
            <a:ext cx="8229600" cy="1447800"/>
          </a:xfrm>
        </p:spPr>
        <p:txBody>
          <a:bodyPr/>
          <a:lstStyle/>
          <a:p>
            <a:pPr algn="ctr"/>
            <a:r>
              <a:rPr lang="en-US" altLang="en-US" sz="5400">
                <a:latin typeface="Arial" panose="020B0604020202020204" pitchFamily="34" charset="0"/>
                <a:cs typeface="Arial" panose="020B0604020202020204" pitchFamily="34" charset="0"/>
              </a:rPr>
              <a:t>Minimum ceiling heights </a:t>
            </a:r>
            <a:r>
              <a:rPr lang="en-US" altLang="en-US" sz="4800">
                <a:latin typeface="Arial" panose="020B0604020202020204" pitchFamily="34" charset="0"/>
                <a:cs typeface="Arial" panose="020B0604020202020204" pitchFamily="34" charset="0"/>
              </a:rPr>
              <a:t>1208.2</a:t>
            </a:r>
            <a:endParaRPr lang="en-US" altLang="en-US"/>
          </a:p>
        </p:txBody>
      </p:sp>
      <p:sp>
        <p:nvSpPr>
          <p:cNvPr id="4" name="TextBox 3">
            <a:extLst>
              <a:ext uri="{FF2B5EF4-FFF2-40B4-BE49-F238E27FC236}">
                <a16:creationId xmlns:a16="http://schemas.microsoft.com/office/drawing/2014/main" id="{9F91F129-09C4-ED74-26FE-5F7830F75EAA}"/>
              </a:ext>
            </a:extLst>
          </p:cNvPr>
          <p:cNvSpPr txBox="1">
            <a:spLocks noChangeArrowheads="1"/>
          </p:cNvSpPr>
          <p:nvPr/>
        </p:nvSpPr>
        <p:spPr bwMode="auto">
          <a:xfrm>
            <a:off x="220662" y="2057400"/>
            <a:ext cx="8702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Exceptions:</a:t>
            </a:r>
          </a:p>
          <a:p>
            <a:pPr eaLnBrk="1" hangingPunct="1">
              <a:spcBef>
                <a:spcPct val="0"/>
              </a:spcBef>
              <a:buClrTx/>
              <a:buSzTx/>
              <a:buFontTx/>
              <a:buNone/>
            </a:pPr>
            <a:r>
              <a:rPr lang="en-US" altLang="en-US" sz="2800" dirty="0">
                <a:latin typeface="Arial" panose="020B0604020202020204" pitchFamily="34" charset="0"/>
              </a:rPr>
              <a:t>1  In one- and two-family dwellings, beams or girders </a:t>
            </a:r>
          </a:p>
        </p:txBody>
      </p:sp>
      <p:sp>
        <p:nvSpPr>
          <p:cNvPr id="5" name="TextBox 4">
            <a:extLst>
              <a:ext uri="{FF2B5EF4-FFF2-40B4-BE49-F238E27FC236}">
                <a16:creationId xmlns:a16="http://schemas.microsoft.com/office/drawing/2014/main" id="{9328B4CB-CB70-3CAE-70C3-05661E1A3D33}"/>
              </a:ext>
            </a:extLst>
          </p:cNvPr>
          <p:cNvSpPr txBox="1">
            <a:spLocks noChangeArrowheads="1"/>
          </p:cNvSpPr>
          <p:nvPr/>
        </p:nvSpPr>
        <p:spPr bwMode="auto">
          <a:xfrm>
            <a:off x="220662" y="3455504"/>
            <a:ext cx="7762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2  If any room in a building has a sloped ceiling</a:t>
            </a:r>
          </a:p>
        </p:txBody>
      </p:sp>
      <p:sp>
        <p:nvSpPr>
          <p:cNvPr id="6" name="TextBox 5">
            <a:extLst>
              <a:ext uri="{FF2B5EF4-FFF2-40B4-BE49-F238E27FC236}">
                <a16:creationId xmlns:a16="http://schemas.microsoft.com/office/drawing/2014/main" id="{25143D51-E6B3-0A8A-911B-D0335016A892}"/>
              </a:ext>
            </a:extLst>
          </p:cNvPr>
          <p:cNvSpPr txBox="1">
            <a:spLocks noChangeArrowheads="1"/>
          </p:cNvSpPr>
          <p:nvPr/>
        </p:nvSpPr>
        <p:spPr bwMode="auto">
          <a:xfrm>
            <a:off x="233914" y="4267200"/>
            <a:ext cx="2503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3  Mezzanines</a:t>
            </a:r>
          </a:p>
        </p:txBody>
      </p:sp>
      <p:sp>
        <p:nvSpPr>
          <p:cNvPr id="7" name="TextBox 6">
            <a:extLst>
              <a:ext uri="{FF2B5EF4-FFF2-40B4-BE49-F238E27FC236}">
                <a16:creationId xmlns:a16="http://schemas.microsoft.com/office/drawing/2014/main" id="{F306BAE4-1E10-DBF9-22A9-BC110341D140}"/>
              </a:ext>
            </a:extLst>
          </p:cNvPr>
          <p:cNvSpPr txBox="1"/>
          <p:nvPr/>
        </p:nvSpPr>
        <p:spPr>
          <a:xfrm>
            <a:off x="286449" y="5015805"/>
            <a:ext cx="8400352" cy="1384995"/>
          </a:xfrm>
          <a:prstGeom prst="rect">
            <a:avLst/>
          </a:prstGeom>
          <a:noFill/>
        </p:spPr>
        <p:txBody>
          <a:bodyPr wrap="square" rtlCol="0">
            <a:spAutoFit/>
          </a:bodyPr>
          <a:lstStyle/>
          <a:p>
            <a:r>
              <a:rPr lang="en-US" sz="2800" dirty="0"/>
              <a:t>4 Corridors contained within a dwelling unit or sleeping unit in a Group R occupancy shall have a ceiling height of not less than 7 feet (2134 mm).</a:t>
            </a:r>
          </a:p>
        </p:txBody>
      </p:sp>
    </p:spTree>
    <p:extLst>
      <p:ext uri="{BB962C8B-B14F-4D97-AF65-F5344CB8AC3E}">
        <p14:creationId xmlns:p14="http://schemas.microsoft.com/office/powerpoint/2010/main" val="2433744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4C39370-D0BB-5A16-E858-E0EDFCE7A2F2}"/>
              </a:ext>
            </a:extLst>
          </p:cNvPr>
          <p:cNvSpPr>
            <a:spLocks noGrp="1"/>
          </p:cNvSpPr>
          <p:nvPr>
            <p:ph type="title"/>
          </p:nvPr>
        </p:nvSpPr>
        <p:spPr/>
        <p:txBody>
          <a:bodyPr/>
          <a:lstStyle/>
          <a:p>
            <a:pPr eaLnBrk="1" hangingPunct="1"/>
            <a:r>
              <a:rPr lang="en-US" altLang="en-US"/>
              <a:t>Ceiling height</a:t>
            </a:r>
          </a:p>
        </p:txBody>
      </p:sp>
      <p:sp>
        <p:nvSpPr>
          <p:cNvPr id="13315" name="Content Placeholder 2">
            <a:extLst>
              <a:ext uri="{FF2B5EF4-FFF2-40B4-BE49-F238E27FC236}">
                <a16:creationId xmlns:a16="http://schemas.microsoft.com/office/drawing/2014/main" id="{A25EC9CC-5204-3CA9-EE58-41A506546EF3}"/>
              </a:ext>
            </a:extLst>
          </p:cNvPr>
          <p:cNvSpPr>
            <a:spLocks noGrp="1"/>
          </p:cNvSpPr>
          <p:nvPr>
            <p:ph idx="1"/>
          </p:nvPr>
        </p:nvSpPr>
        <p:spPr>
          <a:xfrm>
            <a:off x="381000" y="1981200"/>
            <a:ext cx="8229600" cy="609600"/>
          </a:xfrm>
        </p:spPr>
        <p:txBody>
          <a:bodyPr/>
          <a:lstStyle/>
          <a:p>
            <a:pPr eaLnBrk="1" hangingPunct="1">
              <a:buFont typeface="Arial" panose="020B0604020202020204" pitchFamily="34" charset="0"/>
              <a:buNone/>
            </a:pPr>
            <a:r>
              <a:rPr lang="en-US" altLang="en-US"/>
              <a:t>not less than 7 feet 6 inches</a:t>
            </a:r>
          </a:p>
        </p:txBody>
      </p:sp>
      <p:sp>
        <p:nvSpPr>
          <p:cNvPr id="13316" name="TextBox 3">
            <a:extLst>
              <a:ext uri="{FF2B5EF4-FFF2-40B4-BE49-F238E27FC236}">
                <a16:creationId xmlns:a16="http://schemas.microsoft.com/office/drawing/2014/main" id="{F17B3B0D-4089-290D-9DA3-0E35D2FDE00B}"/>
              </a:ext>
            </a:extLst>
          </p:cNvPr>
          <p:cNvSpPr txBox="1">
            <a:spLocks noChangeArrowheads="1"/>
          </p:cNvSpPr>
          <p:nvPr/>
        </p:nvSpPr>
        <p:spPr bwMode="auto">
          <a:xfrm>
            <a:off x="457200" y="3048000"/>
            <a:ext cx="8247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Exceptions:</a:t>
            </a:r>
          </a:p>
          <a:p>
            <a:pPr eaLnBrk="1" hangingPunct="1">
              <a:spcBef>
                <a:spcPct val="0"/>
              </a:spcBef>
              <a:buClrTx/>
              <a:buSzTx/>
              <a:buFontTx/>
              <a:buNone/>
            </a:pPr>
            <a:r>
              <a:rPr lang="en-US" altLang="en-US" sz="2800">
                <a:latin typeface="Arial" panose="020B0604020202020204" pitchFamily="34" charset="0"/>
              </a:rPr>
              <a:t>Sloped ceilings in accordance with Section 1208.2</a:t>
            </a:r>
            <a:r>
              <a:rPr lang="en-US" altLang="en-US" sz="1800">
                <a:latin typeface="Arial" panose="020B0604020202020204" pitchFamily="34" charset="0"/>
              </a:rPr>
              <a:t>.</a:t>
            </a:r>
          </a:p>
        </p:txBody>
      </p:sp>
      <p:sp>
        <p:nvSpPr>
          <p:cNvPr id="13317" name="TextBox 4">
            <a:extLst>
              <a:ext uri="{FF2B5EF4-FFF2-40B4-BE49-F238E27FC236}">
                <a16:creationId xmlns:a16="http://schemas.microsoft.com/office/drawing/2014/main" id="{BBD7398A-BD73-086D-CDD2-A51BD9733188}"/>
              </a:ext>
            </a:extLst>
          </p:cNvPr>
          <p:cNvSpPr txBox="1">
            <a:spLocks noChangeArrowheads="1"/>
          </p:cNvSpPr>
          <p:nvPr/>
        </p:nvSpPr>
        <p:spPr bwMode="auto">
          <a:xfrm>
            <a:off x="533400" y="4648200"/>
            <a:ext cx="82438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Ceilings of dwelling units and sleeping units within </a:t>
            </a:r>
          </a:p>
          <a:p>
            <a:pPr eaLnBrk="1" hangingPunct="1">
              <a:spcBef>
                <a:spcPct val="0"/>
              </a:spcBef>
              <a:buClrTx/>
              <a:buSzTx/>
              <a:buFontTx/>
              <a:buNone/>
            </a:pPr>
            <a:r>
              <a:rPr lang="en-US" altLang="en-US" sz="2800">
                <a:latin typeface="Arial" panose="020B0604020202020204" pitchFamily="34" charset="0"/>
              </a:rPr>
              <a:t>residential occupancies in accordance with </a:t>
            </a:r>
          </a:p>
          <a:p>
            <a:pPr eaLnBrk="1" hangingPunct="1">
              <a:spcBef>
                <a:spcPct val="0"/>
              </a:spcBef>
              <a:buClrTx/>
              <a:buSzTx/>
              <a:buFontTx/>
              <a:buNone/>
            </a:pPr>
            <a:r>
              <a:rPr lang="en-US" altLang="en-US" sz="2800">
                <a:latin typeface="Arial" panose="020B0604020202020204" pitchFamily="34" charset="0"/>
              </a:rPr>
              <a:t>Section 1208.2</a:t>
            </a:r>
            <a:r>
              <a:rPr lang="en-US" altLang="en-US" sz="180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to="" calcmode="lin" valueType="num">
                                      <p:cBhvr>
                                        <p:cTn id="7" dur="1" fill="hold"/>
                                        <p:tgtEl>
                                          <p:spTgt spid="1331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 to="" calcmode="lin" valueType="num">
                                      <p:cBhvr>
                                        <p:cTn id="12" dur="1" fill="hold"/>
                                        <p:tgtEl>
                                          <p:spTgt spid="13316"/>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3317"/>
                                        </p:tgtEl>
                                        <p:attrNameLst>
                                          <p:attrName>style.visibility</p:attrName>
                                        </p:attrNameLst>
                                      </p:cBhvr>
                                      <p:to>
                                        <p:strVal val="visible"/>
                                      </p:to>
                                    </p:set>
                                    <p:anim to="" calcmode="lin" valueType="num">
                                      <p:cBhvr>
                                        <p:cTn id="17" dur="1" fill="hold"/>
                                        <p:tgtEl>
                                          <p:spTgt spid="133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p:bldP spid="133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A2FA1D1-714B-3904-88B6-0865B40AB83D}"/>
              </a:ext>
            </a:extLst>
          </p:cNvPr>
          <p:cNvSpPr>
            <a:spLocks noGrp="1"/>
          </p:cNvSpPr>
          <p:nvPr>
            <p:ph type="title"/>
          </p:nvPr>
        </p:nvSpPr>
        <p:spPr>
          <a:xfrm>
            <a:off x="533400" y="762000"/>
            <a:ext cx="8229600" cy="781050"/>
          </a:xfrm>
        </p:spPr>
        <p:txBody>
          <a:bodyPr/>
          <a:lstStyle/>
          <a:p>
            <a:pPr eaLnBrk="1" hangingPunct="1"/>
            <a:r>
              <a:rPr lang="en-US" altLang="en-US"/>
              <a:t>Ceiling height</a:t>
            </a:r>
          </a:p>
        </p:txBody>
      </p:sp>
      <p:sp>
        <p:nvSpPr>
          <p:cNvPr id="30723" name="Content Placeholder 2">
            <a:extLst>
              <a:ext uri="{FF2B5EF4-FFF2-40B4-BE49-F238E27FC236}">
                <a16:creationId xmlns:a16="http://schemas.microsoft.com/office/drawing/2014/main" id="{C92A0A0F-D501-71F3-4F31-A8E975672772}"/>
              </a:ext>
            </a:extLst>
          </p:cNvPr>
          <p:cNvSpPr>
            <a:spLocks noGrp="1"/>
          </p:cNvSpPr>
          <p:nvPr>
            <p:ph idx="1"/>
          </p:nvPr>
        </p:nvSpPr>
        <p:spPr>
          <a:xfrm>
            <a:off x="457200" y="1676400"/>
            <a:ext cx="8229600" cy="609600"/>
          </a:xfrm>
        </p:spPr>
        <p:txBody>
          <a:bodyPr/>
          <a:lstStyle/>
          <a:p>
            <a:pPr eaLnBrk="1" hangingPunct="1">
              <a:buFont typeface="Arial" panose="020B0604020202020204" pitchFamily="34" charset="0"/>
              <a:buNone/>
            </a:pPr>
            <a:r>
              <a:rPr lang="en-US" altLang="en-US"/>
              <a:t>Exceptions</a:t>
            </a:r>
          </a:p>
        </p:txBody>
      </p:sp>
      <p:sp>
        <p:nvSpPr>
          <p:cNvPr id="14340" name="TextBox 3">
            <a:extLst>
              <a:ext uri="{FF2B5EF4-FFF2-40B4-BE49-F238E27FC236}">
                <a16:creationId xmlns:a16="http://schemas.microsoft.com/office/drawing/2014/main" id="{4AF8C826-19BF-3B15-B3C1-189EB0D48237}"/>
              </a:ext>
            </a:extLst>
          </p:cNvPr>
          <p:cNvSpPr txBox="1">
            <a:spLocks noChangeArrowheads="1"/>
          </p:cNvSpPr>
          <p:nvPr/>
        </p:nvSpPr>
        <p:spPr bwMode="auto">
          <a:xfrm>
            <a:off x="708025" y="3505200"/>
            <a:ext cx="7673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800">
                <a:latin typeface="Arial" panose="020B0604020202020204" pitchFamily="34" charset="0"/>
              </a:rPr>
              <a:t>Corridors contained within a </a:t>
            </a:r>
            <a:r>
              <a:rPr lang="en-US" altLang="en-US" sz="2800" i="1">
                <a:latin typeface="Arial" panose="020B0604020202020204" pitchFamily="34" charset="0"/>
              </a:rPr>
              <a:t>dwelling unit </a:t>
            </a:r>
            <a:r>
              <a:rPr lang="en-US" altLang="en-US" sz="2800">
                <a:latin typeface="Arial" panose="020B0604020202020204" pitchFamily="34" charset="0"/>
              </a:rPr>
              <a:t>or </a:t>
            </a:r>
            <a:r>
              <a:rPr lang="en-US" altLang="en-US" sz="2800" i="1">
                <a:latin typeface="Arial" panose="020B0604020202020204" pitchFamily="34" charset="0"/>
              </a:rPr>
              <a:t>sleeping unit </a:t>
            </a:r>
            <a:r>
              <a:rPr lang="en-US" altLang="en-US" sz="2800">
                <a:latin typeface="Arial" panose="020B0604020202020204" pitchFamily="34" charset="0"/>
              </a:rPr>
              <a:t>in a Group R occupancy shall have a ceiling height of not less than 7 feet (2134 mm)..</a:t>
            </a:r>
          </a:p>
        </p:txBody>
      </p:sp>
      <p:sp>
        <p:nvSpPr>
          <p:cNvPr id="6" name="TextBox 5">
            <a:extLst>
              <a:ext uri="{FF2B5EF4-FFF2-40B4-BE49-F238E27FC236}">
                <a16:creationId xmlns:a16="http://schemas.microsoft.com/office/drawing/2014/main" id="{D6FC77B6-0808-05A6-A946-FA2D1FE94314}"/>
              </a:ext>
            </a:extLst>
          </p:cNvPr>
          <p:cNvSpPr txBox="1">
            <a:spLocks noChangeArrowheads="1"/>
          </p:cNvSpPr>
          <p:nvPr/>
        </p:nvSpPr>
        <p:spPr bwMode="auto">
          <a:xfrm>
            <a:off x="685800" y="2286000"/>
            <a:ext cx="6005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Allowable projections in accordance </a:t>
            </a:r>
          </a:p>
          <a:p>
            <a:pPr eaLnBrk="1" hangingPunct="1">
              <a:spcBef>
                <a:spcPct val="0"/>
              </a:spcBef>
              <a:buClrTx/>
              <a:buSzTx/>
              <a:buFontTx/>
              <a:buNone/>
            </a:pPr>
            <a:r>
              <a:rPr lang="en-US" altLang="en-US" sz="2800">
                <a:latin typeface="Arial" panose="020B0604020202020204" pitchFamily="34" charset="0"/>
              </a:rPr>
              <a:t>with Section 1003.3</a:t>
            </a:r>
            <a:r>
              <a:rPr lang="en-US" altLang="en-US" sz="180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 to="" calcmode="lin" valueType="num">
                                      <p:cBhvr>
                                        <p:cTn id="12" dur="1" fill="hold"/>
                                        <p:tgtEl>
                                          <p:spTgt spid="143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two cell phones&#10;&#10;Description automatically generated">
            <a:extLst>
              <a:ext uri="{FF2B5EF4-FFF2-40B4-BE49-F238E27FC236}">
                <a16:creationId xmlns:a16="http://schemas.microsoft.com/office/drawing/2014/main" id="{1FF95A45-1275-8E17-1592-1A883A7050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9144000" cy="5142155"/>
          </a:xfrm>
        </p:spPr>
      </p:pic>
    </p:spTree>
    <p:extLst>
      <p:ext uri="{BB962C8B-B14F-4D97-AF65-F5344CB8AC3E}">
        <p14:creationId xmlns:p14="http://schemas.microsoft.com/office/powerpoint/2010/main" val="1205375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A450E25-7D78-6540-4B9F-7C22A7719033}"/>
              </a:ext>
            </a:extLst>
          </p:cNvPr>
          <p:cNvSpPr>
            <a:spLocks noGrp="1"/>
          </p:cNvSpPr>
          <p:nvPr>
            <p:ph type="title"/>
          </p:nvPr>
        </p:nvSpPr>
        <p:spPr>
          <a:xfrm>
            <a:off x="457200" y="304800"/>
            <a:ext cx="8229600" cy="1143000"/>
          </a:xfrm>
        </p:spPr>
        <p:txBody>
          <a:bodyPr/>
          <a:lstStyle/>
          <a:p>
            <a:pPr eaLnBrk="1" hangingPunct="1"/>
            <a:r>
              <a:rPr lang="en-US" altLang="en-US"/>
              <a:t>OCCUPANT LOAD</a:t>
            </a:r>
          </a:p>
        </p:txBody>
      </p:sp>
      <p:sp>
        <p:nvSpPr>
          <p:cNvPr id="15363" name="Content Placeholder 2">
            <a:extLst>
              <a:ext uri="{FF2B5EF4-FFF2-40B4-BE49-F238E27FC236}">
                <a16:creationId xmlns:a16="http://schemas.microsoft.com/office/drawing/2014/main" id="{A20D3506-B5F6-6D37-1F2A-1428DC536CB2}"/>
              </a:ext>
            </a:extLst>
          </p:cNvPr>
          <p:cNvSpPr>
            <a:spLocks noGrp="1"/>
          </p:cNvSpPr>
          <p:nvPr>
            <p:ph idx="1"/>
          </p:nvPr>
        </p:nvSpPr>
        <p:spPr>
          <a:xfrm>
            <a:off x="457200" y="1600200"/>
            <a:ext cx="8229600" cy="1600200"/>
          </a:xfrm>
        </p:spPr>
        <p:txBody>
          <a:bodyPr/>
          <a:lstStyle/>
          <a:p>
            <a:pPr eaLnBrk="1" hangingPunct="1">
              <a:buFont typeface="Arial" panose="020B0604020202020204" pitchFamily="34" charset="0"/>
              <a:buNone/>
            </a:pPr>
            <a:r>
              <a:rPr lang="en-US" altLang="en-US"/>
              <a:t>TABLE 1004.1.2</a:t>
            </a:r>
          </a:p>
          <a:p>
            <a:pPr eaLnBrk="1" hangingPunct="1">
              <a:buFont typeface="Arial" panose="020B0604020202020204" pitchFamily="34" charset="0"/>
              <a:buNone/>
            </a:pPr>
            <a:r>
              <a:rPr lang="en-US" altLang="en-US"/>
              <a:t>MAXIMUM FLOOR AREA ALLOWANCES PER OCCUPANT</a:t>
            </a:r>
          </a:p>
        </p:txBody>
      </p:sp>
      <p:sp>
        <p:nvSpPr>
          <p:cNvPr id="4" name="TextBox 3">
            <a:extLst>
              <a:ext uri="{FF2B5EF4-FFF2-40B4-BE49-F238E27FC236}">
                <a16:creationId xmlns:a16="http://schemas.microsoft.com/office/drawing/2014/main" id="{BD85D1F6-977B-942C-928B-8F72E6AAFBD9}"/>
              </a:ext>
            </a:extLst>
          </p:cNvPr>
          <p:cNvSpPr txBox="1"/>
          <p:nvPr/>
        </p:nvSpPr>
        <p:spPr>
          <a:xfrm>
            <a:off x="381000" y="3352800"/>
            <a:ext cx="8077200" cy="1384995"/>
          </a:xfrm>
          <a:prstGeom prst="rect">
            <a:avLst/>
          </a:prstGeom>
          <a:noFill/>
        </p:spPr>
        <p:txBody>
          <a:bodyPr>
            <a:spAutoFit/>
          </a:bodyPr>
          <a:lstStyle/>
          <a:p>
            <a:pPr eaLnBrk="1" hangingPunct="1">
              <a:defRPr/>
            </a:pPr>
            <a:r>
              <a:rPr lang="en-US" sz="2800" dirty="0">
                <a:latin typeface="Arial" charset="0"/>
                <a:cs typeface="Arial" charset="0"/>
              </a:rPr>
              <a:t>Mercantile</a:t>
            </a:r>
          </a:p>
          <a:p>
            <a:pPr marL="0" lvl="8" fontAlgn="base">
              <a:spcBef>
                <a:spcPct val="0"/>
              </a:spcBef>
              <a:spcAft>
                <a:spcPct val="0"/>
              </a:spcAft>
              <a:defRPr/>
            </a:pPr>
            <a:r>
              <a:rPr lang="en-US" sz="2800" dirty="0">
                <a:latin typeface="Arial" charset="0"/>
                <a:cs typeface="Arial" charset="0"/>
              </a:rPr>
              <a:t> Areas on other floors			60 gross</a:t>
            </a:r>
          </a:p>
          <a:p>
            <a:pPr marL="0" lvl="8" fontAlgn="base">
              <a:spcBef>
                <a:spcPct val="0"/>
              </a:spcBef>
              <a:spcAft>
                <a:spcPct val="0"/>
              </a:spcAft>
              <a:defRPr/>
            </a:pPr>
            <a:r>
              <a:rPr lang="en-US" sz="2800" dirty="0">
                <a:latin typeface="Arial" charset="0"/>
                <a:cs typeface="Arial" charset="0"/>
              </a:rPr>
              <a:t>Storage, stock, shipping areas	300 gross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to="" calcmode="lin" valueType="num">
                                      <p:cBhvr>
                                        <p:cTn id="7" dur="1" fill="hold"/>
                                        <p:tgtEl>
                                          <p:spTgt spid="1536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 to="" calcmode="lin" valueType="num">
                                      <p:cBhvr>
                                        <p:cTn id="10" dur="1" fill="hold"/>
                                        <p:tgtEl>
                                          <p:spTgt spid="15363">
                                            <p:txEl>
                                              <p:pRg st="1" end="1"/>
                                            </p:txEl>
                                          </p:spTgt>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9D9B2F0-D6A3-A0F4-85C9-1E72062ED37B}"/>
              </a:ext>
            </a:extLst>
          </p:cNvPr>
          <p:cNvSpPr>
            <a:spLocks noGrp="1"/>
          </p:cNvSpPr>
          <p:nvPr>
            <p:ph type="title"/>
          </p:nvPr>
        </p:nvSpPr>
        <p:spPr>
          <a:xfrm>
            <a:off x="457200" y="304800"/>
            <a:ext cx="8229600" cy="1143000"/>
          </a:xfrm>
        </p:spPr>
        <p:txBody>
          <a:bodyPr/>
          <a:lstStyle/>
          <a:p>
            <a:pPr eaLnBrk="1" hangingPunct="1"/>
            <a:r>
              <a:rPr lang="en-US" altLang="en-US"/>
              <a:t>OCCUPANT LOAD</a:t>
            </a:r>
          </a:p>
        </p:txBody>
      </p:sp>
      <p:sp>
        <p:nvSpPr>
          <p:cNvPr id="16387" name="Content Placeholder 2">
            <a:extLst>
              <a:ext uri="{FF2B5EF4-FFF2-40B4-BE49-F238E27FC236}">
                <a16:creationId xmlns:a16="http://schemas.microsoft.com/office/drawing/2014/main" id="{E30C3481-E5AD-5123-F370-865DA6C4296C}"/>
              </a:ext>
            </a:extLst>
          </p:cNvPr>
          <p:cNvSpPr>
            <a:spLocks noGrp="1"/>
          </p:cNvSpPr>
          <p:nvPr>
            <p:ph idx="1"/>
          </p:nvPr>
        </p:nvSpPr>
        <p:spPr>
          <a:xfrm>
            <a:off x="457200" y="1600200"/>
            <a:ext cx="8229600" cy="685800"/>
          </a:xfrm>
        </p:spPr>
        <p:txBody>
          <a:bodyPr/>
          <a:lstStyle/>
          <a:p>
            <a:pPr eaLnBrk="1" hangingPunct="1">
              <a:buFont typeface="Arial" panose="020B0604020202020204" pitchFamily="34" charset="0"/>
              <a:buNone/>
            </a:pPr>
            <a:r>
              <a:rPr lang="en-US" altLang="en-US" sz="2800"/>
              <a:t>Business</a:t>
            </a:r>
            <a:r>
              <a:rPr lang="en-US" altLang="en-US"/>
              <a:t> areas</a:t>
            </a:r>
          </a:p>
          <a:p>
            <a:pPr eaLnBrk="1" hangingPunct="1">
              <a:buFont typeface="Arial" panose="020B0604020202020204" pitchFamily="34" charset="0"/>
              <a:buNone/>
            </a:pPr>
            <a:endParaRPr lang="en-US" altLang="en-US"/>
          </a:p>
        </p:txBody>
      </p:sp>
      <p:sp>
        <p:nvSpPr>
          <p:cNvPr id="16388" name="TextBox 3">
            <a:extLst>
              <a:ext uri="{FF2B5EF4-FFF2-40B4-BE49-F238E27FC236}">
                <a16:creationId xmlns:a16="http://schemas.microsoft.com/office/drawing/2014/main" id="{9BB0421C-455D-D457-0CC0-62490E826B23}"/>
              </a:ext>
            </a:extLst>
          </p:cNvPr>
          <p:cNvSpPr txBox="1">
            <a:spLocks noChangeArrowheads="1"/>
          </p:cNvSpPr>
          <p:nvPr/>
        </p:nvSpPr>
        <p:spPr bwMode="auto">
          <a:xfrm>
            <a:off x="381000" y="3352800"/>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Assembly without fixed seats</a:t>
            </a:r>
            <a:r>
              <a:rPr lang="en-US" altLang="en-US" sz="1800">
                <a:latin typeface="Arial" panose="020B0604020202020204" pitchFamily="34" charset="0"/>
              </a:rPr>
              <a:t> 	</a:t>
            </a:r>
            <a:endParaRPr lang="en-US" altLang="en-US" sz="2400">
              <a:latin typeface="Arial" panose="020B0604020202020204" pitchFamily="34" charset="0"/>
            </a:endParaRPr>
          </a:p>
        </p:txBody>
      </p:sp>
      <p:sp>
        <p:nvSpPr>
          <p:cNvPr id="16389" name="TextBox 4">
            <a:extLst>
              <a:ext uri="{FF2B5EF4-FFF2-40B4-BE49-F238E27FC236}">
                <a16:creationId xmlns:a16="http://schemas.microsoft.com/office/drawing/2014/main" id="{8F9C592E-4467-6D96-493F-DA0115C787CB}"/>
              </a:ext>
            </a:extLst>
          </p:cNvPr>
          <p:cNvSpPr txBox="1">
            <a:spLocks noChangeArrowheads="1"/>
          </p:cNvSpPr>
          <p:nvPr/>
        </p:nvSpPr>
        <p:spPr bwMode="auto">
          <a:xfrm>
            <a:off x="1828800" y="2286000"/>
            <a:ext cx="1765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100 gross</a:t>
            </a:r>
          </a:p>
          <a:p>
            <a:pPr eaLnBrk="1" hangingPunct="1">
              <a:spcBef>
                <a:spcPct val="0"/>
              </a:spcBef>
              <a:buClrTx/>
              <a:buSzTx/>
              <a:buFontTx/>
              <a:buNone/>
            </a:pPr>
            <a:endParaRPr lang="en-US" altLang="en-US" sz="1800">
              <a:latin typeface="Arial" panose="020B0604020202020204" pitchFamily="34" charset="0"/>
            </a:endParaRPr>
          </a:p>
        </p:txBody>
      </p:sp>
      <p:sp>
        <p:nvSpPr>
          <p:cNvPr id="16390" name="TextBox 5">
            <a:extLst>
              <a:ext uri="{FF2B5EF4-FFF2-40B4-BE49-F238E27FC236}">
                <a16:creationId xmlns:a16="http://schemas.microsoft.com/office/drawing/2014/main" id="{000BBFF9-5CAA-78E9-A3D8-1A24B48CE6CB}"/>
              </a:ext>
            </a:extLst>
          </p:cNvPr>
          <p:cNvSpPr txBox="1">
            <a:spLocks noChangeArrowheads="1"/>
          </p:cNvSpPr>
          <p:nvPr/>
        </p:nvSpPr>
        <p:spPr bwMode="auto">
          <a:xfrm>
            <a:off x="1066800" y="4038600"/>
            <a:ext cx="7772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Concentrated (chairs only—not fixed)  	7 net</a:t>
            </a:r>
          </a:p>
          <a:p>
            <a:pPr eaLnBrk="1" hangingPunct="1">
              <a:spcBef>
                <a:spcPct val="0"/>
              </a:spcBef>
              <a:buClrTx/>
              <a:buSzTx/>
              <a:buFontTx/>
              <a:buNone/>
            </a:pPr>
            <a:r>
              <a:rPr lang="en-US" altLang="en-US" sz="2800">
                <a:latin typeface="Arial" panose="020B0604020202020204" pitchFamily="34" charset="0"/>
              </a:rPr>
              <a:t>Standing space					5 net</a:t>
            </a:r>
          </a:p>
          <a:p>
            <a:pPr eaLnBrk="1" hangingPunct="1">
              <a:spcBef>
                <a:spcPct val="0"/>
              </a:spcBef>
              <a:buClrTx/>
              <a:buSzTx/>
              <a:buFontTx/>
              <a:buNone/>
            </a:pPr>
            <a:r>
              <a:rPr lang="en-US" altLang="en-US" sz="2800">
                <a:latin typeface="Arial" panose="020B0604020202020204" pitchFamily="34" charset="0"/>
              </a:rPr>
              <a:t>Unconcentrated (tables and chairs)	15 net</a:t>
            </a:r>
          </a:p>
          <a:p>
            <a:pP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 to="" calcmode="lin" valueType="num">
                                      <p:cBhvr>
                                        <p:cTn id="10" dur="1" fill="hold"/>
                                        <p:tgtEl>
                                          <p:spTgt spid="16389"/>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anim to="" calcmode="lin" valueType="num">
                                      <p:cBhvr>
                                        <p:cTn id="15" dur="1" fill="hold"/>
                                        <p:tgtEl>
                                          <p:spTgt spid="16388"/>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6390"/>
                                        </p:tgtEl>
                                        <p:attrNameLst>
                                          <p:attrName>style.visibility</p:attrName>
                                        </p:attrNameLst>
                                      </p:cBhvr>
                                      <p:to>
                                        <p:strVal val="visible"/>
                                      </p:to>
                                    </p:set>
                                    <p:anim to="" calcmode="lin" valueType="num">
                                      <p:cBhvr>
                                        <p:cTn id="18" dur="1" fill="hold"/>
                                        <p:tgtEl>
                                          <p:spTgt spid="163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p:bldP spid="16389" grpId="0"/>
      <p:bldP spid="163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3502332-0A04-7BF1-1264-4FA1D6093DCA}"/>
              </a:ext>
            </a:extLst>
          </p:cNvPr>
          <p:cNvSpPr>
            <a:spLocks noGrp="1"/>
          </p:cNvSpPr>
          <p:nvPr>
            <p:ph type="title"/>
          </p:nvPr>
        </p:nvSpPr>
        <p:spPr>
          <a:xfrm>
            <a:off x="457200" y="685800"/>
            <a:ext cx="8229600" cy="762000"/>
          </a:xfrm>
        </p:spPr>
        <p:txBody>
          <a:bodyPr/>
          <a:lstStyle/>
          <a:p>
            <a:pPr eaLnBrk="1" hangingPunct="1"/>
            <a:r>
              <a:rPr lang="en-US" altLang="en-US"/>
              <a:t>SECTION 1005 EGRESS WIDTH</a:t>
            </a:r>
          </a:p>
        </p:txBody>
      </p:sp>
      <p:sp>
        <p:nvSpPr>
          <p:cNvPr id="5" name="TextBox 4">
            <a:extLst>
              <a:ext uri="{FF2B5EF4-FFF2-40B4-BE49-F238E27FC236}">
                <a16:creationId xmlns:a16="http://schemas.microsoft.com/office/drawing/2014/main" id="{E771425D-CBAB-5E90-0AAF-89AB1263F951}"/>
              </a:ext>
            </a:extLst>
          </p:cNvPr>
          <p:cNvSpPr txBox="1">
            <a:spLocks noChangeArrowheads="1"/>
          </p:cNvSpPr>
          <p:nvPr/>
        </p:nvSpPr>
        <p:spPr bwMode="auto">
          <a:xfrm>
            <a:off x="569913" y="1600200"/>
            <a:ext cx="78882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1800" b="1">
                <a:latin typeface="Arial" panose="020B0604020202020204" pitchFamily="34" charset="0"/>
              </a:rPr>
              <a:t>1005.1 General. </a:t>
            </a:r>
            <a:r>
              <a:rPr lang="en-US" altLang="en-US" sz="1800">
                <a:latin typeface="Arial" panose="020B0604020202020204" pitchFamily="34" charset="0"/>
              </a:rPr>
              <a:t>All portions of the </a:t>
            </a:r>
            <a:r>
              <a:rPr lang="en-US" altLang="en-US" sz="1800" i="1">
                <a:latin typeface="Arial" panose="020B0604020202020204" pitchFamily="34" charset="0"/>
              </a:rPr>
              <a:t>means of egress </a:t>
            </a:r>
            <a:r>
              <a:rPr lang="en-US" altLang="en-US" sz="1800">
                <a:latin typeface="Arial" panose="020B0604020202020204" pitchFamily="34" charset="0"/>
              </a:rPr>
              <a:t>system shall be sized in accordance with this section. </a:t>
            </a:r>
          </a:p>
          <a:p>
            <a:pPr>
              <a:spcBef>
                <a:spcPct val="0"/>
              </a:spcBef>
              <a:buClrTx/>
              <a:buSzTx/>
              <a:buFontTx/>
              <a:buNone/>
            </a:pPr>
            <a:endParaRPr lang="en-US" altLang="en-US" sz="1800">
              <a:latin typeface="Arial" panose="020B0604020202020204" pitchFamily="34" charset="0"/>
            </a:endParaRPr>
          </a:p>
          <a:p>
            <a:pPr>
              <a:spcBef>
                <a:spcPct val="0"/>
              </a:spcBef>
              <a:buClrTx/>
              <a:buSzTx/>
              <a:buFontTx/>
              <a:buNone/>
            </a:pPr>
            <a:r>
              <a:rPr lang="en-US" altLang="en-US" sz="1800" b="1">
                <a:latin typeface="Arial" panose="020B0604020202020204" pitchFamily="34" charset="0"/>
              </a:rPr>
              <a:t>Exception: </a:t>
            </a:r>
            <a:r>
              <a:rPr lang="en-US" altLang="en-US" sz="1800" i="1">
                <a:latin typeface="Arial" panose="020B0604020202020204" pitchFamily="34" charset="0"/>
              </a:rPr>
              <a:t>Aisles </a:t>
            </a:r>
            <a:r>
              <a:rPr lang="en-US" altLang="en-US" sz="1800">
                <a:latin typeface="Arial" panose="020B0604020202020204" pitchFamily="34" charset="0"/>
              </a:rPr>
              <a:t>and </a:t>
            </a:r>
            <a:r>
              <a:rPr lang="en-US" altLang="en-US" sz="1800" i="1">
                <a:latin typeface="Arial" panose="020B0604020202020204" pitchFamily="34" charset="0"/>
              </a:rPr>
              <a:t>aisle accessways </a:t>
            </a:r>
            <a:r>
              <a:rPr lang="en-US" altLang="en-US" sz="1800">
                <a:latin typeface="Arial" panose="020B0604020202020204" pitchFamily="34" charset="0"/>
              </a:rPr>
              <a:t>in rooms or spaces used for assembly purposes complying with Section 1029.</a:t>
            </a:r>
          </a:p>
        </p:txBody>
      </p:sp>
      <p:cxnSp>
        <p:nvCxnSpPr>
          <p:cNvPr id="8" name="Straight Connector 7">
            <a:extLst>
              <a:ext uri="{FF2B5EF4-FFF2-40B4-BE49-F238E27FC236}">
                <a16:creationId xmlns:a16="http://schemas.microsoft.com/office/drawing/2014/main" id="{8915BBC1-2FBA-DF4C-EC55-D4F028C6D50A}"/>
              </a:ext>
            </a:extLst>
          </p:cNvPr>
          <p:cNvCxnSpPr/>
          <p:nvPr/>
        </p:nvCxnSpPr>
        <p:spPr>
          <a:xfrm rot="5400000">
            <a:off x="8001000" y="1066800"/>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2D934B3-661E-1E00-B254-C26CB199294E}"/>
              </a:ext>
            </a:extLst>
          </p:cNvPr>
          <p:cNvSpPr>
            <a:spLocks noGrp="1"/>
          </p:cNvSpPr>
          <p:nvPr>
            <p:ph type="title"/>
          </p:nvPr>
        </p:nvSpPr>
        <p:spPr>
          <a:xfrm>
            <a:off x="457200" y="685800"/>
            <a:ext cx="8229600" cy="762000"/>
          </a:xfrm>
        </p:spPr>
        <p:txBody>
          <a:bodyPr/>
          <a:lstStyle/>
          <a:p>
            <a:pPr eaLnBrk="1" hangingPunct="1"/>
            <a:r>
              <a:rPr lang="en-US" altLang="en-US"/>
              <a:t>SECTION 1005 EGRESS WIDTH</a:t>
            </a:r>
          </a:p>
        </p:txBody>
      </p:sp>
      <p:sp>
        <p:nvSpPr>
          <p:cNvPr id="35843" name="Content Placeholder 2">
            <a:extLst>
              <a:ext uri="{FF2B5EF4-FFF2-40B4-BE49-F238E27FC236}">
                <a16:creationId xmlns:a16="http://schemas.microsoft.com/office/drawing/2014/main" id="{43565555-75F8-419C-EEE0-45911555B055}"/>
              </a:ext>
            </a:extLst>
          </p:cNvPr>
          <p:cNvSpPr>
            <a:spLocks noGrp="1"/>
          </p:cNvSpPr>
          <p:nvPr>
            <p:ph idx="1"/>
          </p:nvPr>
        </p:nvSpPr>
        <p:spPr>
          <a:xfrm>
            <a:off x="457200" y="1600200"/>
            <a:ext cx="8229600" cy="4876800"/>
          </a:xfrm>
        </p:spPr>
        <p:txBody>
          <a:bodyPr/>
          <a:lstStyle/>
          <a:p>
            <a:pPr eaLnBrk="1" hangingPunct="1">
              <a:buFont typeface="Arial" panose="020B0604020202020204" pitchFamily="34" charset="0"/>
              <a:buNone/>
            </a:pPr>
            <a:r>
              <a:rPr lang="en-US" altLang="en-US" sz="2400"/>
              <a:t>	</a:t>
            </a:r>
            <a:endParaRPr lang="en-US" altLang="en-US"/>
          </a:p>
        </p:txBody>
      </p:sp>
      <p:sp>
        <p:nvSpPr>
          <p:cNvPr id="5" name="TextBox 4">
            <a:extLst>
              <a:ext uri="{FF2B5EF4-FFF2-40B4-BE49-F238E27FC236}">
                <a16:creationId xmlns:a16="http://schemas.microsoft.com/office/drawing/2014/main" id="{50CFF047-4A30-8715-6448-C35836990046}"/>
              </a:ext>
            </a:extLst>
          </p:cNvPr>
          <p:cNvSpPr txBox="1">
            <a:spLocks noChangeArrowheads="1"/>
          </p:cNvSpPr>
          <p:nvPr/>
        </p:nvSpPr>
        <p:spPr bwMode="auto">
          <a:xfrm>
            <a:off x="533400" y="1600200"/>
            <a:ext cx="845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1800" b="1">
                <a:latin typeface="Arial" panose="020B0604020202020204" pitchFamily="34" charset="0"/>
              </a:rPr>
              <a:t>1005.2 Minimum width based on component. </a:t>
            </a:r>
            <a:r>
              <a:rPr lang="en-US" altLang="en-US" sz="1800">
                <a:latin typeface="Arial" panose="020B0604020202020204" pitchFamily="34" charset="0"/>
              </a:rPr>
              <a:t>The minimum width, in inches (mm), of any </a:t>
            </a:r>
            <a:r>
              <a:rPr lang="en-US" altLang="en-US" sz="1800" i="1">
                <a:latin typeface="Arial" panose="020B0604020202020204" pitchFamily="34" charset="0"/>
              </a:rPr>
              <a:t>means of egress </a:t>
            </a:r>
            <a:r>
              <a:rPr lang="en-US" altLang="en-US" sz="1800">
                <a:latin typeface="Arial" panose="020B0604020202020204" pitchFamily="34" charset="0"/>
              </a:rPr>
              <a:t>components shall be not less than that specified for such component, elsewhere in this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432CFB3-8318-21D6-3EB2-5F5477DB1C81}"/>
              </a:ext>
            </a:extLst>
          </p:cNvPr>
          <p:cNvSpPr>
            <a:spLocks noGrp="1"/>
          </p:cNvSpPr>
          <p:nvPr>
            <p:ph type="title"/>
          </p:nvPr>
        </p:nvSpPr>
        <p:spPr>
          <a:xfrm>
            <a:off x="457200" y="685800"/>
            <a:ext cx="8229600" cy="762000"/>
          </a:xfrm>
        </p:spPr>
        <p:txBody>
          <a:bodyPr/>
          <a:lstStyle/>
          <a:p>
            <a:pPr eaLnBrk="1" hangingPunct="1"/>
            <a:r>
              <a:rPr lang="en-US" altLang="en-US"/>
              <a:t>SECTION 1005 EGRESS WIDTH</a:t>
            </a:r>
          </a:p>
        </p:txBody>
      </p:sp>
      <p:sp>
        <p:nvSpPr>
          <p:cNvPr id="5" name="TextBox 4">
            <a:extLst>
              <a:ext uri="{FF2B5EF4-FFF2-40B4-BE49-F238E27FC236}">
                <a16:creationId xmlns:a16="http://schemas.microsoft.com/office/drawing/2014/main" id="{2B528E08-7A8B-D914-8DBF-FA3EE62A15EF}"/>
              </a:ext>
            </a:extLst>
          </p:cNvPr>
          <p:cNvSpPr txBox="1">
            <a:spLocks noChangeArrowheads="1"/>
          </p:cNvSpPr>
          <p:nvPr/>
        </p:nvSpPr>
        <p:spPr bwMode="auto">
          <a:xfrm>
            <a:off x="685800" y="205740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1800" b="1">
                <a:latin typeface="Arial" panose="020B0604020202020204" pitchFamily="34" charset="0"/>
              </a:rPr>
              <a:t>1005.3 Required capacity based on occupant load. </a:t>
            </a:r>
            <a:r>
              <a:rPr lang="en-US" altLang="en-US" sz="1800">
                <a:latin typeface="Arial" panose="020B0604020202020204" pitchFamily="34" charset="0"/>
              </a:rPr>
              <a:t>The required capacity, in inches (mm), of the </a:t>
            </a:r>
            <a:r>
              <a:rPr lang="en-US" altLang="en-US" sz="1800" i="1">
                <a:latin typeface="Arial" panose="020B0604020202020204" pitchFamily="34" charset="0"/>
              </a:rPr>
              <a:t>means of egress </a:t>
            </a:r>
            <a:r>
              <a:rPr lang="en-US" altLang="en-US" sz="1800">
                <a:latin typeface="Arial" panose="020B0604020202020204" pitchFamily="34" charset="0"/>
              </a:rPr>
              <a:t>for any room, area, space or story shall be not less than that determined in accordance with Sections 1005.3.1 and 1005.3.2:</a:t>
            </a:r>
          </a:p>
        </p:txBody>
      </p:sp>
      <p:sp>
        <p:nvSpPr>
          <p:cNvPr id="36868" name="TextBox 6">
            <a:extLst>
              <a:ext uri="{FF2B5EF4-FFF2-40B4-BE49-F238E27FC236}">
                <a16:creationId xmlns:a16="http://schemas.microsoft.com/office/drawing/2014/main" id="{7DD89CD8-429E-9AEB-CA9A-EDF52FC587B3}"/>
              </a:ext>
            </a:extLst>
          </p:cNvPr>
          <p:cNvSpPr txBox="1">
            <a:spLocks noChangeArrowheads="1"/>
          </p:cNvSpPr>
          <p:nvPr/>
        </p:nvSpPr>
        <p:spPr bwMode="auto">
          <a:xfrm>
            <a:off x="304800" y="655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D61899C-AB43-C477-76AA-1B89FD6AE22F}"/>
              </a:ext>
            </a:extLst>
          </p:cNvPr>
          <p:cNvSpPr>
            <a:spLocks noGrp="1"/>
          </p:cNvSpPr>
          <p:nvPr>
            <p:ph type="title"/>
          </p:nvPr>
        </p:nvSpPr>
        <p:spPr>
          <a:xfrm>
            <a:off x="457200" y="685800"/>
            <a:ext cx="8229600" cy="762000"/>
          </a:xfrm>
        </p:spPr>
        <p:txBody>
          <a:bodyPr/>
          <a:lstStyle/>
          <a:p>
            <a:pPr eaLnBrk="1" hangingPunct="1"/>
            <a:r>
              <a:rPr lang="en-US" altLang="en-US"/>
              <a:t>SECTION 1005 EGRESS WIDTH</a:t>
            </a:r>
          </a:p>
        </p:txBody>
      </p:sp>
      <p:sp>
        <p:nvSpPr>
          <p:cNvPr id="38915" name="TextBox 6">
            <a:extLst>
              <a:ext uri="{FF2B5EF4-FFF2-40B4-BE49-F238E27FC236}">
                <a16:creationId xmlns:a16="http://schemas.microsoft.com/office/drawing/2014/main" id="{B5AB7DD2-B243-55B7-25D0-9980EB090D44}"/>
              </a:ext>
            </a:extLst>
          </p:cNvPr>
          <p:cNvSpPr txBox="1">
            <a:spLocks noChangeArrowheads="1"/>
          </p:cNvSpPr>
          <p:nvPr/>
        </p:nvSpPr>
        <p:spPr bwMode="auto">
          <a:xfrm>
            <a:off x="304800" y="655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8916" name="Rectangle 1">
            <a:extLst>
              <a:ext uri="{FF2B5EF4-FFF2-40B4-BE49-F238E27FC236}">
                <a16:creationId xmlns:a16="http://schemas.microsoft.com/office/drawing/2014/main" id="{48FDA893-8A83-756A-2AC1-9059C5E2D976}"/>
              </a:ext>
            </a:extLst>
          </p:cNvPr>
          <p:cNvSpPr>
            <a:spLocks noChangeArrowheads="1"/>
          </p:cNvSpPr>
          <p:nvPr/>
        </p:nvSpPr>
        <p:spPr bwMode="auto">
          <a:xfrm>
            <a:off x="500063" y="1981200"/>
            <a:ext cx="8045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TimesNewRoman,Bold"/>
              </a:rPr>
              <a:t>1005.3.1 Stairways. </a:t>
            </a:r>
            <a:r>
              <a:rPr lang="en-US" altLang="en-US">
                <a:latin typeface="TimesNewRoman"/>
              </a:rPr>
              <a:t>The capacity, in inches, of </a:t>
            </a:r>
            <a:r>
              <a:rPr lang="en-US" altLang="en-US" i="1">
                <a:latin typeface="TimesNewRoman,Italic"/>
              </a:rPr>
              <a:t>means of egress stairways </a:t>
            </a:r>
            <a:r>
              <a:rPr lang="en-US" altLang="en-US">
                <a:latin typeface="TimesNewRoman"/>
              </a:rPr>
              <a:t>shall be calculated by multiplying the </a:t>
            </a:r>
            <a:r>
              <a:rPr lang="en-US" altLang="en-US" i="1">
                <a:latin typeface="TimesNewRoman,Italic"/>
              </a:rPr>
              <a:t>occupant load </a:t>
            </a:r>
            <a:r>
              <a:rPr lang="en-US" altLang="en-US">
                <a:latin typeface="TimesNewRoman"/>
              </a:rPr>
              <a:t>served by such </a:t>
            </a:r>
            <a:r>
              <a:rPr lang="en-US" altLang="en-US" i="1">
                <a:latin typeface="TimesNewRoman,Italic"/>
              </a:rPr>
              <a:t>stairways </a:t>
            </a:r>
            <a:r>
              <a:rPr lang="en-US" altLang="en-US">
                <a:latin typeface="TimesNewRoman"/>
              </a:rPr>
              <a:t>by a means of egress capacity factor of 0.3 inch (7.6 mm) per occupant.</a:t>
            </a:r>
          </a:p>
          <a:p>
            <a:pPr eaLnBrk="1" hangingPunct="1"/>
            <a:endParaRPr lang="en-US" altLang="en-US">
              <a:latin typeface="TimesNewRoman"/>
            </a:endParaRPr>
          </a:p>
          <a:p>
            <a:pPr eaLnBrk="1" hangingPunct="1"/>
            <a:r>
              <a:rPr lang="en-US" altLang="en-US">
                <a:latin typeface="TimesNewRoman"/>
              </a:rPr>
              <a:t>Where </a:t>
            </a:r>
            <a:r>
              <a:rPr lang="en-US" altLang="en-US" i="1">
                <a:latin typeface="TimesNewRoman,Italic"/>
              </a:rPr>
              <a:t>stairways </a:t>
            </a:r>
            <a:r>
              <a:rPr lang="en-US" altLang="en-US">
                <a:latin typeface="TimesNewRoman"/>
              </a:rPr>
              <a:t>serve more than one story, only the occupant load of each story considered individually shall be used in calculating the required capacity of the </a:t>
            </a:r>
            <a:r>
              <a:rPr lang="en-US" altLang="en-US" i="1">
                <a:latin typeface="TimesNewRoman,Italic"/>
              </a:rPr>
              <a:t>stairways </a:t>
            </a:r>
            <a:r>
              <a:rPr lang="en-US" altLang="en-US">
                <a:latin typeface="TimesNewRoman"/>
              </a:rPr>
              <a:t>serving that story</a:t>
            </a:r>
            <a:endParaRPr lang="en-US" altLang="en-US"/>
          </a:p>
        </p:txBody>
      </p:sp>
      <p:sp>
        <p:nvSpPr>
          <p:cNvPr id="38917" name="Rectangle 2">
            <a:extLst>
              <a:ext uri="{FF2B5EF4-FFF2-40B4-BE49-F238E27FC236}">
                <a16:creationId xmlns:a16="http://schemas.microsoft.com/office/drawing/2014/main" id="{234DD230-095B-7024-BADD-A65E073EB8ED}"/>
              </a:ext>
            </a:extLst>
          </p:cNvPr>
          <p:cNvSpPr>
            <a:spLocks noChangeArrowheads="1"/>
          </p:cNvSpPr>
          <p:nvPr/>
        </p:nvSpPr>
        <p:spPr bwMode="auto">
          <a:xfrm>
            <a:off x="990600" y="4576763"/>
            <a:ext cx="149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TimesNewRoman,Bold"/>
              </a:rPr>
              <a:t>Exceptions:</a:t>
            </a: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58F292E-562E-38B4-FF1C-BB559C31B52E}"/>
              </a:ext>
            </a:extLst>
          </p:cNvPr>
          <p:cNvSpPr>
            <a:spLocks noGrp="1"/>
          </p:cNvSpPr>
          <p:nvPr>
            <p:ph type="title"/>
          </p:nvPr>
        </p:nvSpPr>
        <p:spPr>
          <a:xfrm>
            <a:off x="457200" y="685800"/>
            <a:ext cx="8229600" cy="762000"/>
          </a:xfrm>
        </p:spPr>
        <p:txBody>
          <a:bodyPr/>
          <a:lstStyle/>
          <a:p>
            <a:pPr eaLnBrk="1" hangingPunct="1"/>
            <a:r>
              <a:rPr lang="en-US" altLang="en-US"/>
              <a:t>SECTION 1005 EGRESS WIDTH</a:t>
            </a:r>
          </a:p>
        </p:txBody>
      </p:sp>
      <p:sp>
        <p:nvSpPr>
          <p:cNvPr id="39939" name="TextBox 6">
            <a:extLst>
              <a:ext uri="{FF2B5EF4-FFF2-40B4-BE49-F238E27FC236}">
                <a16:creationId xmlns:a16="http://schemas.microsoft.com/office/drawing/2014/main" id="{CC3620F0-669C-F248-A3B0-168625E4D1FE}"/>
              </a:ext>
            </a:extLst>
          </p:cNvPr>
          <p:cNvSpPr txBox="1">
            <a:spLocks noChangeArrowheads="1"/>
          </p:cNvSpPr>
          <p:nvPr/>
        </p:nvSpPr>
        <p:spPr bwMode="auto">
          <a:xfrm>
            <a:off x="304800" y="655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9940" name="Rectangle 1">
            <a:extLst>
              <a:ext uri="{FF2B5EF4-FFF2-40B4-BE49-F238E27FC236}">
                <a16:creationId xmlns:a16="http://schemas.microsoft.com/office/drawing/2014/main" id="{5863A28F-D9CD-A995-F127-6C1C10CA83EA}"/>
              </a:ext>
            </a:extLst>
          </p:cNvPr>
          <p:cNvSpPr>
            <a:spLocks noChangeArrowheads="1"/>
          </p:cNvSpPr>
          <p:nvPr/>
        </p:nvSpPr>
        <p:spPr bwMode="auto">
          <a:xfrm>
            <a:off x="457200" y="146685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TimesNewRoman,Bold"/>
              </a:rPr>
              <a:t>Exceptions:</a:t>
            </a:r>
            <a:endParaRPr lang="en-US" altLang="en-US"/>
          </a:p>
        </p:txBody>
      </p:sp>
      <p:sp>
        <p:nvSpPr>
          <p:cNvPr id="39941" name="Rectangle 2">
            <a:extLst>
              <a:ext uri="{FF2B5EF4-FFF2-40B4-BE49-F238E27FC236}">
                <a16:creationId xmlns:a16="http://schemas.microsoft.com/office/drawing/2014/main" id="{6ED83EEB-1425-7473-A5C7-85B3205EEFE2}"/>
              </a:ext>
            </a:extLst>
          </p:cNvPr>
          <p:cNvSpPr>
            <a:spLocks noChangeArrowheads="1"/>
          </p:cNvSpPr>
          <p:nvPr/>
        </p:nvSpPr>
        <p:spPr bwMode="auto">
          <a:xfrm>
            <a:off x="468313" y="2133600"/>
            <a:ext cx="85232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imesNewRoman"/>
              </a:rPr>
              <a:t>1. For other than Group H and I-2 occupancies, the capacity, in inches, of </a:t>
            </a:r>
            <a:r>
              <a:rPr lang="en-US" altLang="en-US" i="1">
                <a:latin typeface="TimesNewRoman,Italic"/>
              </a:rPr>
              <a:t>means of egress stairways </a:t>
            </a:r>
            <a:r>
              <a:rPr lang="en-US" altLang="en-US">
                <a:latin typeface="TimesNewRoman"/>
              </a:rPr>
              <a:t>shall be calculated by multiplying the </a:t>
            </a:r>
            <a:r>
              <a:rPr lang="en-US" altLang="en-US" i="1">
                <a:latin typeface="TimesNewRoman,Italic"/>
              </a:rPr>
              <a:t>occupant load </a:t>
            </a:r>
            <a:r>
              <a:rPr lang="en-US" altLang="en-US">
                <a:latin typeface="TimesNewRoman"/>
              </a:rPr>
              <a:t>served by such </a:t>
            </a:r>
            <a:r>
              <a:rPr lang="en-US" altLang="en-US" i="1">
                <a:latin typeface="TimesNewRoman,Italic"/>
              </a:rPr>
              <a:t>stairways </a:t>
            </a:r>
            <a:r>
              <a:rPr lang="en-US" altLang="en-US">
                <a:latin typeface="TimesNewRoman"/>
              </a:rPr>
              <a:t>by a means of egress capacity factor of 0.2 inch (5.1 mm) per</a:t>
            </a:r>
          </a:p>
          <a:p>
            <a:pPr eaLnBrk="1" hangingPunct="1"/>
            <a:r>
              <a:rPr lang="en-US" altLang="en-US">
                <a:latin typeface="TimesNewRoman"/>
              </a:rPr>
              <a:t>occupant in buildings equipped throughout with an automatic sprinkler system installed in accordance with Section 903.3.1.1 or 903.3.1.2 and an </a:t>
            </a:r>
            <a:r>
              <a:rPr lang="en-US" altLang="en-US" i="1">
                <a:latin typeface="TimesNewRoman,Italic"/>
              </a:rPr>
              <a:t>emergency voice/alarm communication </a:t>
            </a:r>
            <a:r>
              <a:rPr lang="en-US" altLang="en-US">
                <a:latin typeface="TimesNewRoman"/>
              </a:rPr>
              <a:t>system in accordance with Section 907.5.2.2.</a:t>
            </a:r>
            <a:endParaRPr lang="en-US" altLang="en-US"/>
          </a:p>
        </p:txBody>
      </p:sp>
      <p:sp>
        <p:nvSpPr>
          <p:cNvPr id="39942" name="Rectangle 3">
            <a:extLst>
              <a:ext uri="{FF2B5EF4-FFF2-40B4-BE49-F238E27FC236}">
                <a16:creationId xmlns:a16="http://schemas.microsoft.com/office/drawing/2014/main" id="{0B5ACCB0-EAD2-3DF8-FE81-2C6908F63162}"/>
              </a:ext>
            </a:extLst>
          </p:cNvPr>
          <p:cNvSpPr>
            <a:spLocks noChangeArrowheads="1"/>
          </p:cNvSpPr>
          <p:nvPr/>
        </p:nvSpPr>
        <p:spPr bwMode="auto">
          <a:xfrm>
            <a:off x="381000" y="4267200"/>
            <a:ext cx="8305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imesNewRoman"/>
              </a:rPr>
              <a:t>2. Facilities with </a:t>
            </a:r>
            <a:r>
              <a:rPr lang="en-US" altLang="en-US" i="1">
                <a:latin typeface="TimesNewRoman,Italic"/>
              </a:rPr>
              <a:t>smoke-protected assembly seating </a:t>
            </a:r>
            <a:r>
              <a:rPr lang="en-US" altLang="en-US">
                <a:latin typeface="TimesNewRoman"/>
              </a:rPr>
              <a:t>shall be permitted to use the capacity factors in Table 1029.6.2 indicated for stepped aisles for </a:t>
            </a:r>
            <a:r>
              <a:rPr lang="en-US" altLang="en-US" i="1">
                <a:latin typeface="TimesNewRoman,Italic"/>
              </a:rPr>
              <a:t>exit access </a:t>
            </a:r>
            <a:r>
              <a:rPr lang="en-US" altLang="en-US">
                <a:latin typeface="TimesNewRoman"/>
              </a:rPr>
              <a:t>or </a:t>
            </a:r>
            <a:r>
              <a:rPr lang="en-US" altLang="en-US" i="1">
                <a:latin typeface="TimesNewRoman,Italic"/>
              </a:rPr>
              <a:t>exit stairways </a:t>
            </a:r>
            <a:r>
              <a:rPr lang="en-US" altLang="en-US">
                <a:latin typeface="TimesNewRoman"/>
              </a:rPr>
              <a:t>where the entire path for </a:t>
            </a:r>
            <a:r>
              <a:rPr lang="en-US" altLang="en-US" i="1">
                <a:latin typeface="TimesNewRoman,Italic"/>
              </a:rPr>
              <a:t>means of egress </a:t>
            </a:r>
            <a:r>
              <a:rPr lang="en-US" altLang="en-US">
                <a:latin typeface="TimesNewRoman"/>
              </a:rPr>
              <a:t>from the seating to the </a:t>
            </a:r>
            <a:r>
              <a:rPr lang="en-US" altLang="en-US" i="1">
                <a:latin typeface="TimesNewRoman,Italic"/>
              </a:rPr>
              <a:t>exit discharge </a:t>
            </a:r>
            <a:r>
              <a:rPr lang="en-US" altLang="en-US">
                <a:latin typeface="TimesNewRoman"/>
              </a:rPr>
              <a:t>is provided with a smoke control system</a:t>
            </a:r>
          </a:p>
          <a:p>
            <a:pPr eaLnBrk="1" hangingPunct="1"/>
            <a:r>
              <a:rPr lang="en-US" altLang="en-US">
                <a:latin typeface="TimesNewRoman"/>
              </a:rPr>
              <a:t>complying with Section 909</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106A15C-3727-92E8-79C5-B1FEA3C5E9E9}"/>
              </a:ext>
            </a:extLst>
          </p:cNvPr>
          <p:cNvSpPr>
            <a:spLocks noGrp="1"/>
          </p:cNvSpPr>
          <p:nvPr>
            <p:ph type="title"/>
          </p:nvPr>
        </p:nvSpPr>
        <p:spPr>
          <a:xfrm>
            <a:off x="457200" y="685800"/>
            <a:ext cx="8229600" cy="762000"/>
          </a:xfrm>
        </p:spPr>
        <p:txBody>
          <a:bodyPr/>
          <a:lstStyle/>
          <a:p>
            <a:pPr eaLnBrk="1" hangingPunct="1"/>
            <a:r>
              <a:rPr lang="en-US" altLang="en-US"/>
              <a:t>SECTION 1005 EGRESS WIDTH</a:t>
            </a:r>
          </a:p>
        </p:txBody>
      </p:sp>
      <p:sp>
        <p:nvSpPr>
          <p:cNvPr id="40963" name="TextBox 6">
            <a:extLst>
              <a:ext uri="{FF2B5EF4-FFF2-40B4-BE49-F238E27FC236}">
                <a16:creationId xmlns:a16="http://schemas.microsoft.com/office/drawing/2014/main" id="{2C700F4F-EF73-0C8A-44C3-2A561B3854C9}"/>
              </a:ext>
            </a:extLst>
          </p:cNvPr>
          <p:cNvSpPr txBox="1">
            <a:spLocks noChangeArrowheads="1"/>
          </p:cNvSpPr>
          <p:nvPr/>
        </p:nvSpPr>
        <p:spPr bwMode="auto">
          <a:xfrm>
            <a:off x="304800" y="655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0964" name="Rectangle 1">
            <a:extLst>
              <a:ext uri="{FF2B5EF4-FFF2-40B4-BE49-F238E27FC236}">
                <a16:creationId xmlns:a16="http://schemas.microsoft.com/office/drawing/2014/main" id="{6FAAD864-56C7-934F-F085-45C8AF6315F2}"/>
              </a:ext>
            </a:extLst>
          </p:cNvPr>
          <p:cNvSpPr>
            <a:spLocks noChangeArrowheads="1"/>
          </p:cNvSpPr>
          <p:nvPr/>
        </p:nvSpPr>
        <p:spPr bwMode="auto">
          <a:xfrm>
            <a:off x="457200" y="146685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TimesNewRoman,Bold"/>
              </a:rPr>
              <a:t>Exceptions:</a:t>
            </a:r>
            <a:endParaRPr lang="en-US" altLang="en-US"/>
          </a:p>
        </p:txBody>
      </p:sp>
      <p:sp>
        <p:nvSpPr>
          <p:cNvPr id="40965" name="Rectangle 4">
            <a:extLst>
              <a:ext uri="{FF2B5EF4-FFF2-40B4-BE49-F238E27FC236}">
                <a16:creationId xmlns:a16="http://schemas.microsoft.com/office/drawing/2014/main" id="{07814670-E1D6-7207-5189-272FA99550D2}"/>
              </a:ext>
            </a:extLst>
          </p:cNvPr>
          <p:cNvSpPr>
            <a:spLocks noChangeArrowheads="1"/>
          </p:cNvSpPr>
          <p:nvPr/>
        </p:nvSpPr>
        <p:spPr bwMode="auto">
          <a:xfrm>
            <a:off x="685800" y="25908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imesNewRoman"/>
              </a:rPr>
              <a:t>3. Facilities with outdoor </a:t>
            </a:r>
            <a:r>
              <a:rPr lang="en-US" altLang="en-US" i="1">
                <a:latin typeface="TimesNewRoman,Italic"/>
              </a:rPr>
              <a:t>smoke-protected assembly seating </a:t>
            </a:r>
            <a:r>
              <a:rPr lang="en-US" altLang="en-US">
                <a:latin typeface="TimesNewRoman"/>
              </a:rPr>
              <a:t>shall be permitted to the capacity factors in Section 1029.6.3 indicated for stepped aisles for </a:t>
            </a:r>
            <a:r>
              <a:rPr lang="en-US" altLang="en-US" i="1">
                <a:latin typeface="TimesNewRoman,Italic"/>
              </a:rPr>
              <a:t>exit access </a:t>
            </a:r>
            <a:r>
              <a:rPr lang="en-US" altLang="en-US">
                <a:latin typeface="TimesNewRoman"/>
              </a:rPr>
              <a:t>or </a:t>
            </a:r>
            <a:r>
              <a:rPr lang="en-US" altLang="en-US" i="1">
                <a:latin typeface="TimesNewRoman,Italic"/>
              </a:rPr>
              <a:t>exit stairways </a:t>
            </a:r>
            <a:r>
              <a:rPr lang="en-US" altLang="en-US">
                <a:latin typeface="TimesNewRoman"/>
              </a:rPr>
              <a:t>where the entire path for </a:t>
            </a:r>
            <a:r>
              <a:rPr lang="en-US" altLang="en-US" i="1">
                <a:latin typeface="TimesNewRoman,Italic"/>
              </a:rPr>
              <a:t>means of egress </a:t>
            </a:r>
            <a:r>
              <a:rPr lang="en-US" altLang="en-US">
                <a:latin typeface="TimesNewRoman"/>
              </a:rPr>
              <a:t>from the seating to the </a:t>
            </a:r>
            <a:r>
              <a:rPr lang="en-US" altLang="en-US" i="1">
                <a:latin typeface="TimesNewRoman,Italic"/>
              </a:rPr>
              <a:t>exit discharge </a:t>
            </a:r>
            <a:r>
              <a:rPr lang="en-US" altLang="en-US">
                <a:latin typeface="TimesNewRoman"/>
              </a:rPr>
              <a:t>is open to the outdoors.</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B9F9542-9C8A-E28B-79C7-2B1DE21A2E6F}"/>
              </a:ext>
            </a:extLst>
          </p:cNvPr>
          <p:cNvSpPr>
            <a:spLocks noGrp="1"/>
          </p:cNvSpPr>
          <p:nvPr>
            <p:ph type="title"/>
          </p:nvPr>
        </p:nvSpPr>
        <p:spPr>
          <a:xfrm>
            <a:off x="457200" y="685800"/>
            <a:ext cx="8229600" cy="762000"/>
          </a:xfrm>
        </p:spPr>
        <p:txBody>
          <a:bodyPr/>
          <a:lstStyle/>
          <a:p>
            <a:pPr eaLnBrk="1" hangingPunct="1"/>
            <a:r>
              <a:rPr lang="en-US" altLang="en-US"/>
              <a:t>SECTION 1005 EGRESS WIDTH</a:t>
            </a:r>
          </a:p>
        </p:txBody>
      </p:sp>
      <p:sp>
        <p:nvSpPr>
          <p:cNvPr id="41987" name="TextBox 6">
            <a:extLst>
              <a:ext uri="{FF2B5EF4-FFF2-40B4-BE49-F238E27FC236}">
                <a16:creationId xmlns:a16="http://schemas.microsoft.com/office/drawing/2014/main" id="{944B85E4-34F5-A86A-48C9-A31A5BE4A7B4}"/>
              </a:ext>
            </a:extLst>
          </p:cNvPr>
          <p:cNvSpPr txBox="1">
            <a:spLocks noChangeArrowheads="1"/>
          </p:cNvSpPr>
          <p:nvPr/>
        </p:nvSpPr>
        <p:spPr bwMode="auto">
          <a:xfrm>
            <a:off x="304800" y="655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1988" name="Rectangle 4">
            <a:extLst>
              <a:ext uri="{FF2B5EF4-FFF2-40B4-BE49-F238E27FC236}">
                <a16:creationId xmlns:a16="http://schemas.microsoft.com/office/drawing/2014/main" id="{3C28F986-E8E5-BC26-1D3F-6F01414A638E}"/>
              </a:ext>
            </a:extLst>
          </p:cNvPr>
          <p:cNvSpPr>
            <a:spLocks noChangeArrowheads="1"/>
          </p:cNvSpPr>
          <p:nvPr/>
        </p:nvSpPr>
        <p:spPr bwMode="auto">
          <a:xfrm>
            <a:off x="423863" y="16002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1005.3.2 Other egress components. </a:t>
            </a:r>
            <a:r>
              <a:rPr lang="en-US" altLang="en-US"/>
              <a:t>The capacity, in inches, of </a:t>
            </a:r>
            <a:r>
              <a:rPr lang="en-US" altLang="en-US" i="1"/>
              <a:t>means of egress </a:t>
            </a:r>
            <a:r>
              <a:rPr lang="en-US" altLang="en-US"/>
              <a:t>components other than </a:t>
            </a:r>
            <a:r>
              <a:rPr lang="en-US" altLang="en-US" i="1"/>
              <a:t>stairways </a:t>
            </a:r>
            <a:r>
              <a:rPr lang="en-US" altLang="en-US"/>
              <a:t>shall be calculated by multiplying the </a:t>
            </a:r>
            <a:r>
              <a:rPr lang="en-US" altLang="en-US" i="1"/>
              <a:t>occupant load </a:t>
            </a:r>
            <a:r>
              <a:rPr lang="en-US" altLang="en-US"/>
              <a:t>served by such component by a means of egress  capacity factor of 0.2 inch (5.1 mm) per occupant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FBE924F-BDC9-91AC-69D2-E12218EA265C}"/>
              </a:ext>
            </a:extLst>
          </p:cNvPr>
          <p:cNvSpPr>
            <a:spLocks noGrp="1"/>
          </p:cNvSpPr>
          <p:nvPr>
            <p:ph type="title"/>
          </p:nvPr>
        </p:nvSpPr>
        <p:spPr>
          <a:xfrm>
            <a:off x="381000" y="609600"/>
            <a:ext cx="8229600" cy="857250"/>
          </a:xfrm>
        </p:spPr>
        <p:txBody>
          <a:bodyPr/>
          <a:lstStyle/>
          <a:p>
            <a:pPr eaLnBrk="1" hangingPunct="1"/>
            <a:r>
              <a:rPr lang="en-US" altLang="en-US" dirty="0"/>
              <a:t>Areas of refuge 1009.6</a:t>
            </a:r>
          </a:p>
        </p:txBody>
      </p:sp>
      <p:sp>
        <p:nvSpPr>
          <p:cNvPr id="25603" name="Content Placeholder 2">
            <a:extLst>
              <a:ext uri="{FF2B5EF4-FFF2-40B4-BE49-F238E27FC236}">
                <a16:creationId xmlns:a16="http://schemas.microsoft.com/office/drawing/2014/main" id="{D2D44F09-8EC2-7B2D-26A7-E5B064300D29}"/>
              </a:ext>
            </a:extLst>
          </p:cNvPr>
          <p:cNvSpPr>
            <a:spLocks noGrp="1"/>
          </p:cNvSpPr>
          <p:nvPr>
            <p:ph idx="1"/>
          </p:nvPr>
        </p:nvSpPr>
        <p:spPr>
          <a:xfrm>
            <a:off x="457200" y="1600200"/>
            <a:ext cx="8229600" cy="838200"/>
          </a:xfrm>
        </p:spPr>
        <p:txBody>
          <a:bodyPr/>
          <a:lstStyle/>
          <a:p>
            <a:pPr marL="0" indent="0" eaLnBrk="1" hangingPunct="1">
              <a:buFont typeface="Arial" panose="020B0604020202020204" pitchFamily="34" charset="0"/>
              <a:buNone/>
            </a:pPr>
            <a:r>
              <a:rPr lang="en-US" altLang="en-US"/>
              <a:t>Every required area of refuge shall be accessible from the space it serves by an accessible means of egress</a:t>
            </a:r>
          </a:p>
        </p:txBody>
      </p:sp>
      <p:sp>
        <p:nvSpPr>
          <p:cNvPr id="5" name="TextBox 4">
            <a:extLst>
              <a:ext uri="{FF2B5EF4-FFF2-40B4-BE49-F238E27FC236}">
                <a16:creationId xmlns:a16="http://schemas.microsoft.com/office/drawing/2014/main" id="{563AB5AA-6448-A0C1-8658-A14C04A25A41}"/>
              </a:ext>
            </a:extLst>
          </p:cNvPr>
          <p:cNvSpPr txBox="1">
            <a:spLocks noChangeArrowheads="1"/>
          </p:cNvSpPr>
          <p:nvPr/>
        </p:nvSpPr>
        <p:spPr bwMode="auto">
          <a:xfrm>
            <a:off x="457200" y="327660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dirty="0">
                <a:latin typeface="Arial" panose="020B0604020202020204" pitchFamily="34" charset="0"/>
              </a:rPr>
              <a:t>1009.6.1 Travel distance. The maximum travel distance from any accessible space to an area of refuge shall not</a:t>
            </a:r>
          </a:p>
          <a:p>
            <a:pPr eaLnBrk="1" hangingPunct="1">
              <a:spcBef>
                <a:spcPct val="0"/>
              </a:spcBef>
              <a:buClrTx/>
              <a:buSzTx/>
              <a:buFontTx/>
              <a:buNone/>
            </a:pPr>
            <a:r>
              <a:rPr lang="en-US" altLang="en-US" sz="2400" dirty="0">
                <a:latin typeface="Arial" panose="020B0604020202020204" pitchFamily="34" charset="0"/>
              </a:rPr>
              <a:t>exceed the exit access travel distance permitted for the occupancy in accordance with Section 1017.1.</a:t>
            </a:r>
          </a:p>
        </p:txBody>
      </p:sp>
      <p:cxnSp>
        <p:nvCxnSpPr>
          <p:cNvPr id="7" name="Straight Connector 6">
            <a:extLst>
              <a:ext uri="{FF2B5EF4-FFF2-40B4-BE49-F238E27FC236}">
                <a16:creationId xmlns:a16="http://schemas.microsoft.com/office/drawing/2014/main" id="{CD5C9906-EC36-5DE9-C758-86E36B67ADB1}"/>
              </a:ext>
            </a:extLst>
          </p:cNvPr>
          <p:cNvCxnSpPr/>
          <p:nvPr/>
        </p:nvCxnSpPr>
        <p:spPr>
          <a:xfrm rot="5400000">
            <a:off x="-1524000" y="4419600"/>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C1B1C19-185B-46BA-F6B7-5B7EA7BBA513}"/>
              </a:ext>
            </a:extLst>
          </p:cNvPr>
          <p:cNvSpPr>
            <a:spLocks noGrp="1"/>
          </p:cNvSpPr>
          <p:nvPr>
            <p:ph type="title"/>
          </p:nvPr>
        </p:nvSpPr>
        <p:spPr/>
        <p:txBody>
          <a:bodyPr/>
          <a:lstStyle/>
          <a:p>
            <a:pPr eaLnBrk="1" hangingPunct="1"/>
            <a:r>
              <a:rPr lang="en-US" altLang="en-US"/>
              <a:t>DEFINITIONS</a:t>
            </a:r>
          </a:p>
        </p:txBody>
      </p:sp>
      <p:sp>
        <p:nvSpPr>
          <p:cNvPr id="8195" name="Content Placeholder 2">
            <a:extLst>
              <a:ext uri="{FF2B5EF4-FFF2-40B4-BE49-F238E27FC236}">
                <a16:creationId xmlns:a16="http://schemas.microsoft.com/office/drawing/2014/main" id="{DBA9F5E5-E10D-6FC9-3828-F801CACB290B}"/>
              </a:ext>
            </a:extLst>
          </p:cNvPr>
          <p:cNvSpPr>
            <a:spLocks noGrp="1"/>
          </p:cNvSpPr>
          <p:nvPr>
            <p:ph idx="1"/>
          </p:nvPr>
        </p:nvSpPr>
        <p:spPr>
          <a:xfrm>
            <a:off x="457200" y="1600200"/>
            <a:ext cx="8229600" cy="609600"/>
          </a:xfrm>
        </p:spPr>
        <p:txBody>
          <a:bodyPr/>
          <a:lstStyle/>
          <a:p>
            <a:pPr eaLnBrk="1" hangingPunct="1">
              <a:buFont typeface="Wingdings 2" panose="05020102010507070707" pitchFamily="18" charset="2"/>
              <a:buNone/>
            </a:pPr>
            <a:r>
              <a:rPr lang="en-US" altLang="en-US">
                <a:solidFill>
                  <a:srgbClr val="FF0000"/>
                </a:solidFill>
              </a:rPr>
              <a:t>MEANS OF EGRESS</a:t>
            </a:r>
          </a:p>
        </p:txBody>
      </p:sp>
      <p:sp>
        <p:nvSpPr>
          <p:cNvPr id="3076" name="Rectangle 1">
            <a:extLst>
              <a:ext uri="{FF2B5EF4-FFF2-40B4-BE49-F238E27FC236}">
                <a16:creationId xmlns:a16="http://schemas.microsoft.com/office/drawing/2014/main" id="{87055932-A76B-BD39-6303-CA66D64378EC}"/>
              </a:ext>
            </a:extLst>
          </p:cNvPr>
          <p:cNvSpPr>
            <a:spLocks noChangeArrowheads="1"/>
          </p:cNvSpPr>
          <p:nvPr/>
        </p:nvSpPr>
        <p:spPr bwMode="auto">
          <a:xfrm>
            <a:off x="622300" y="2209800"/>
            <a:ext cx="8140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Calibri" panose="020F0502020204030204" pitchFamily="34" charset="0"/>
              </a:rPr>
              <a:t>A continuous and unobstructed path of vertical and horizontal egress travel from any occupied portion of a building or structure to a </a:t>
            </a:r>
            <a:r>
              <a:rPr lang="en-US" altLang="en-US" sz="2800" i="1">
                <a:latin typeface="Calibri" panose="020F0502020204030204" pitchFamily="34" charset="0"/>
              </a:rPr>
              <a:t>public way</a:t>
            </a:r>
            <a:r>
              <a:rPr lang="en-US" altLang="en-US" sz="2800">
                <a:latin typeface="Calibri" panose="020F0502020204030204" pitchFamily="34" charset="0"/>
              </a:rPr>
              <a:t>. </a:t>
            </a:r>
          </a:p>
        </p:txBody>
      </p:sp>
      <p:sp>
        <p:nvSpPr>
          <p:cNvPr id="3077" name="TextBox 7">
            <a:extLst>
              <a:ext uri="{FF2B5EF4-FFF2-40B4-BE49-F238E27FC236}">
                <a16:creationId xmlns:a16="http://schemas.microsoft.com/office/drawing/2014/main" id="{8A7E4A97-B8E0-724A-69D8-632904622469}"/>
              </a:ext>
            </a:extLst>
          </p:cNvPr>
          <p:cNvSpPr txBox="1">
            <a:spLocks noChangeArrowheads="1"/>
          </p:cNvSpPr>
          <p:nvPr/>
        </p:nvSpPr>
        <p:spPr bwMode="auto">
          <a:xfrm>
            <a:off x="609600" y="4038600"/>
            <a:ext cx="7362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Calibri" panose="020F0502020204030204" pitchFamily="34" charset="0"/>
              </a:rPr>
              <a:t>A means of egress consists of three separate and </a:t>
            </a:r>
          </a:p>
          <a:p>
            <a:pPr eaLnBrk="1" hangingPunct="1">
              <a:spcBef>
                <a:spcPct val="0"/>
              </a:spcBef>
              <a:buClrTx/>
              <a:buSzTx/>
              <a:buFontTx/>
              <a:buNone/>
            </a:pPr>
            <a:r>
              <a:rPr lang="en-US" altLang="en-US" sz="2800">
                <a:latin typeface="Calibri" panose="020F0502020204030204" pitchFamily="34" charset="0"/>
              </a:rPr>
              <a:t>distinct parts:</a:t>
            </a:r>
          </a:p>
        </p:txBody>
      </p:sp>
      <p:sp>
        <p:nvSpPr>
          <p:cNvPr id="6" name="TextBox 5">
            <a:extLst>
              <a:ext uri="{FF2B5EF4-FFF2-40B4-BE49-F238E27FC236}">
                <a16:creationId xmlns:a16="http://schemas.microsoft.com/office/drawing/2014/main" id="{78DFA5DB-263B-1BD2-140F-B962C7A4B49E}"/>
              </a:ext>
            </a:extLst>
          </p:cNvPr>
          <p:cNvSpPr txBox="1">
            <a:spLocks noChangeArrowheads="1"/>
          </p:cNvSpPr>
          <p:nvPr/>
        </p:nvSpPr>
        <p:spPr bwMode="auto">
          <a:xfrm>
            <a:off x="609600" y="4953000"/>
            <a:ext cx="3205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and </a:t>
            </a:r>
            <a:r>
              <a:rPr lang="en-US" altLang="en-US" sz="2800" i="1">
                <a:latin typeface="Arial" panose="020B0604020202020204" pitchFamily="34" charset="0"/>
              </a:rPr>
              <a:t>exit discharge</a:t>
            </a:r>
            <a:r>
              <a:rPr lang="en-US" altLang="en-US" sz="2800">
                <a:latin typeface="Arial" panose="020B0604020202020204" pitchFamily="34" charset="0"/>
              </a:rPr>
              <a:t>.</a:t>
            </a:r>
            <a:endParaRPr lang="en-US" altLang="en-US" sz="1800">
              <a:latin typeface="Arial" panose="020B0604020202020204" pitchFamily="34" charset="0"/>
            </a:endParaRPr>
          </a:p>
        </p:txBody>
      </p:sp>
      <p:sp>
        <p:nvSpPr>
          <p:cNvPr id="7" name="TextBox 6">
            <a:extLst>
              <a:ext uri="{FF2B5EF4-FFF2-40B4-BE49-F238E27FC236}">
                <a16:creationId xmlns:a16="http://schemas.microsoft.com/office/drawing/2014/main" id="{EA0EDC85-2316-7623-A769-D038E4EED645}"/>
              </a:ext>
            </a:extLst>
          </p:cNvPr>
          <p:cNvSpPr txBox="1">
            <a:spLocks noChangeArrowheads="1"/>
          </p:cNvSpPr>
          <p:nvPr/>
        </p:nvSpPr>
        <p:spPr bwMode="auto">
          <a:xfrm>
            <a:off x="2743200" y="4495800"/>
            <a:ext cx="206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i="1">
                <a:latin typeface="Arial" panose="020B0604020202020204" pitchFamily="34" charset="0"/>
              </a:rPr>
              <a:t>exit access</a:t>
            </a:r>
            <a:r>
              <a:rPr lang="en-US" altLang="en-US" sz="2800">
                <a:latin typeface="Arial" panose="020B0604020202020204" pitchFamily="34" charset="0"/>
              </a:rPr>
              <a:t>,</a:t>
            </a:r>
          </a:p>
        </p:txBody>
      </p:sp>
      <p:sp>
        <p:nvSpPr>
          <p:cNvPr id="8" name="TextBox 7">
            <a:extLst>
              <a:ext uri="{FF2B5EF4-FFF2-40B4-BE49-F238E27FC236}">
                <a16:creationId xmlns:a16="http://schemas.microsoft.com/office/drawing/2014/main" id="{73C66B42-AF76-7C6A-3D45-CE66EC3D53ED}"/>
              </a:ext>
            </a:extLst>
          </p:cNvPr>
          <p:cNvSpPr txBox="1">
            <a:spLocks noChangeArrowheads="1"/>
          </p:cNvSpPr>
          <p:nvPr/>
        </p:nvSpPr>
        <p:spPr bwMode="auto">
          <a:xfrm>
            <a:off x="5334000" y="4495800"/>
            <a:ext cx="744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i="1">
                <a:latin typeface="Arial" panose="020B0604020202020204" pitchFamily="34" charset="0"/>
              </a:rPr>
              <a:t>exit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 to="" calcmode="lin" valueType="num">
                                      <p:cBhvr>
                                        <p:cTn id="12" dur="1" fill="hold"/>
                                        <p:tgtEl>
                                          <p:spTgt spid="3077"/>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041334C2-DDC4-59C5-A7D1-C8968CD53D7C}"/>
              </a:ext>
            </a:extLst>
          </p:cNvPr>
          <p:cNvSpPr>
            <a:spLocks noGrp="1"/>
          </p:cNvSpPr>
          <p:nvPr>
            <p:ph type="title"/>
          </p:nvPr>
        </p:nvSpPr>
        <p:spPr>
          <a:xfrm>
            <a:off x="381000" y="609600"/>
            <a:ext cx="8229600" cy="857250"/>
          </a:xfrm>
        </p:spPr>
        <p:txBody>
          <a:bodyPr/>
          <a:lstStyle/>
          <a:p>
            <a:pPr eaLnBrk="1" hangingPunct="1"/>
            <a:r>
              <a:rPr lang="en-US" altLang="en-US" dirty="0"/>
              <a:t>Areas of refuge 1009.6.2</a:t>
            </a:r>
          </a:p>
        </p:txBody>
      </p:sp>
      <p:sp>
        <p:nvSpPr>
          <p:cNvPr id="25603" name="Content Placeholder 2">
            <a:extLst>
              <a:ext uri="{FF2B5EF4-FFF2-40B4-BE49-F238E27FC236}">
                <a16:creationId xmlns:a16="http://schemas.microsoft.com/office/drawing/2014/main" id="{8EC9128D-5BE5-20D5-7808-B287D297EEEC}"/>
              </a:ext>
            </a:extLst>
          </p:cNvPr>
          <p:cNvSpPr>
            <a:spLocks noGrp="1"/>
          </p:cNvSpPr>
          <p:nvPr>
            <p:ph idx="1"/>
          </p:nvPr>
        </p:nvSpPr>
        <p:spPr>
          <a:xfrm>
            <a:off x="457200" y="1447800"/>
            <a:ext cx="8229600" cy="1676400"/>
          </a:xfrm>
        </p:spPr>
        <p:txBody>
          <a:bodyPr/>
          <a:lstStyle/>
          <a:p>
            <a:pPr>
              <a:buNone/>
            </a:pPr>
            <a:r>
              <a:rPr lang="en-US" altLang="en-US" b="1" dirty="0"/>
              <a:t>1009.6.2 Stairway or elevator access. Every required</a:t>
            </a:r>
          </a:p>
          <a:p>
            <a:pPr>
              <a:buNone/>
            </a:pPr>
            <a:r>
              <a:rPr lang="en-US" altLang="en-US" b="1" dirty="0"/>
              <a:t>area of refuge shall have direct access to </a:t>
            </a:r>
            <a:r>
              <a:rPr lang="en-US" altLang="en-US" b="1"/>
              <a:t>a stairway complying with </a:t>
            </a:r>
            <a:r>
              <a:rPr lang="en-US" altLang="en-US" b="1" dirty="0"/>
              <a:t>Sections 1009.3 and 1023 or an </a:t>
            </a:r>
            <a:r>
              <a:rPr lang="en-US" altLang="en-US" b="1"/>
              <a:t>elevator complying with </a:t>
            </a:r>
            <a:r>
              <a:rPr lang="en-US" altLang="en-US" b="1" dirty="0"/>
              <a:t>Section 1009.4.</a:t>
            </a:r>
            <a:endParaRPr lang="en-US" alt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C0558EB-F29A-B683-37BB-BEB5BB8A047B}"/>
              </a:ext>
            </a:extLst>
          </p:cNvPr>
          <p:cNvCxnSpPr/>
          <p:nvPr/>
        </p:nvCxnSpPr>
        <p:spPr>
          <a:xfrm rot="5400000">
            <a:off x="-533400" y="2286000"/>
            <a:ext cx="1676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64D97FF-00D3-0A96-3964-9E75712A94E7}"/>
              </a:ext>
            </a:extLst>
          </p:cNvPr>
          <p:cNvCxnSpPr/>
          <p:nvPr/>
        </p:nvCxnSpPr>
        <p:spPr>
          <a:xfrm rot="5400000">
            <a:off x="-419100" y="3848100"/>
            <a:ext cx="14478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 to="" calcmode="lin" valueType="num">
                                      <p:cBhvr>
                                        <p:cTn id="12" dur="1" fill="hold"/>
                                        <p:tgtEl>
                                          <p:spTgt spid="2560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67EDD9C-1058-0D58-966F-52CE6AB26A19}"/>
              </a:ext>
            </a:extLst>
          </p:cNvPr>
          <p:cNvSpPr>
            <a:spLocks noGrp="1"/>
          </p:cNvSpPr>
          <p:nvPr>
            <p:ph type="title"/>
          </p:nvPr>
        </p:nvSpPr>
        <p:spPr>
          <a:xfrm>
            <a:off x="381000" y="609600"/>
            <a:ext cx="8229600" cy="857250"/>
          </a:xfrm>
        </p:spPr>
        <p:txBody>
          <a:bodyPr/>
          <a:lstStyle/>
          <a:p>
            <a:pPr eaLnBrk="1" hangingPunct="1"/>
            <a:r>
              <a:rPr lang="en-US" altLang="en-US" dirty="0"/>
              <a:t>Areas of refuge 1009.6.5</a:t>
            </a:r>
          </a:p>
        </p:txBody>
      </p:sp>
      <p:sp>
        <p:nvSpPr>
          <p:cNvPr id="25603" name="Content Placeholder 2">
            <a:extLst>
              <a:ext uri="{FF2B5EF4-FFF2-40B4-BE49-F238E27FC236}">
                <a16:creationId xmlns:a16="http://schemas.microsoft.com/office/drawing/2014/main" id="{39D08357-39C8-07EF-9C7E-FF54D5FDE5D0}"/>
              </a:ext>
            </a:extLst>
          </p:cNvPr>
          <p:cNvSpPr>
            <a:spLocks noGrp="1"/>
          </p:cNvSpPr>
          <p:nvPr>
            <p:ph idx="1"/>
          </p:nvPr>
        </p:nvSpPr>
        <p:spPr>
          <a:xfrm>
            <a:off x="457200" y="1447800"/>
            <a:ext cx="8229600" cy="1676400"/>
          </a:xfrm>
        </p:spPr>
        <p:txBody>
          <a:bodyPr/>
          <a:lstStyle/>
          <a:p>
            <a:pPr>
              <a:buFont typeface="Wingdings 2" panose="05020102010507070707" pitchFamily="18" charset="2"/>
              <a:buNone/>
            </a:pPr>
            <a:r>
              <a:rPr lang="en-US" altLang="en-US" b="1" dirty="0">
                <a:latin typeface="Arial" panose="020B0604020202020204" pitchFamily="34" charset="0"/>
                <a:cs typeface="Arial" panose="020B0604020202020204" pitchFamily="34" charset="0"/>
              </a:rPr>
              <a:t>Two-way communication. </a:t>
            </a:r>
            <a:r>
              <a:rPr lang="en-US" altLang="en-US" i="1" dirty="0">
                <a:latin typeface="Arial" panose="020B0604020202020204" pitchFamily="34" charset="0"/>
                <a:cs typeface="Arial" panose="020B0604020202020204" pitchFamily="34" charset="0"/>
              </a:rPr>
              <a:t>Areas of refuge </a:t>
            </a:r>
            <a:r>
              <a:rPr lang="en-US" altLang="en-US" dirty="0">
                <a:latin typeface="Arial" panose="020B0604020202020204" pitchFamily="34" charset="0"/>
                <a:cs typeface="Arial" panose="020B0604020202020204" pitchFamily="34" charset="0"/>
              </a:rPr>
              <a:t>shall be provided with a two-way communication system complying with Sections 1009.8.1 and 1009.8.2.</a:t>
            </a:r>
          </a:p>
        </p:txBody>
      </p:sp>
      <p:cxnSp>
        <p:nvCxnSpPr>
          <p:cNvPr id="7" name="Straight Connector 6">
            <a:extLst>
              <a:ext uri="{FF2B5EF4-FFF2-40B4-BE49-F238E27FC236}">
                <a16:creationId xmlns:a16="http://schemas.microsoft.com/office/drawing/2014/main" id="{624A3458-20C1-1740-D867-D5532D8BC4E4}"/>
              </a:ext>
            </a:extLst>
          </p:cNvPr>
          <p:cNvCxnSpPr/>
          <p:nvPr/>
        </p:nvCxnSpPr>
        <p:spPr>
          <a:xfrm rot="5400000">
            <a:off x="-533400" y="2286000"/>
            <a:ext cx="16764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 to="" calcmode="lin" valueType="num">
                                      <p:cBhvr>
                                        <p:cTn id="12" dur="1" fill="hold"/>
                                        <p:tgtEl>
                                          <p:spTgt spid="2560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83FF8D7-09CE-1E25-3D6A-96396B9F6A46}"/>
              </a:ext>
            </a:extLst>
          </p:cNvPr>
          <p:cNvSpPr>
            <a:spLocks noGrp="1"/>
          </p:cNvSpPr>
          <p:nvPr>
            <p:ph type="title"/>
          </p:nvPr>
        </p:nvSpPr>
        <p:spPr/>
        <p:txBody>
          <a:bodyPr/>
          <a:lstStyle/>
          <a:p>
            <a:pPr eaLnBrk="1" hangingPunct="1"/>
            <a:r>
              <a:rPr lang="en-US" altLang="en-US" dirty="0"/>
              <a:t>Exit stairways 1009.6.2</a:t>
            </a:r>
          </a:p>
        </p:txBody>
      </p:sp>
      <p:sp>
        <p:nvSpPr>
          <p:cNvPr id="50179" name="Content Placeholder 2">
            <a:extLst>
              <a:ext uri="{FF2B5EF4-FFF2-40B4-BE49-F238E27FC236}">
                <a16:creationId xmlns:a16="http://schemas.microsoft.com/office/drawing/2014/main" id="{3146D818-CDD6-83CB-BA28-C6ABC28E4584}"/>
              </a:ext>
            </a:extLst>
          </p:cNvPr>
          <p:cNvSpPr>
            <a:spLocks noGrp="1"/>
          </p:cNvSpPr>
          <p:nvPr>
            <p:ph idx="1"/>
          </p:nvPr>
        </p:nvSpPr>
        <p:spPr>
          <a:xfrm>
            <a:off x="685800" y="1905000"/>
            <a:ext cx="8229600" cy="3398838"/>
          </a:xfrm>
        </p:spPr>
        <p:txBody>
          <a:bodyPr/>
          <a:lstStyle/>
          <a:p>
            <a:pPr marL="0" indent="0" eaLnBrk="1" hangingPunct="1">
              <a:buFont typeface="Arial" panose="020B0604020202020204" pitchFamily="34" charset="0"/>
              <a:buNone/>
            </a:pPr>
            <a:r>
              <a:rPr lang="en-US" altLang="en-US" dirty="0">
                <a:latin typeface="Arial" panose="020B0604020202020204" pitchFamily="34" charset="0"/>
                <a:cs typeface="Arial" panose="020B0604020202020204" pitchFamily="34" charset="0"/>
              </a:rPr>
              <a:t>Every required area of refuge shall have direct access to a stairway complying with Sections 1009.3 and 1023 or an elevator complying with Section 1009.4.</a:t>
            </a:r>
          </a:p>
        </p:txBody>
      </p:sp>
      <p:cxnSp>
        <p:nvCxnSpPr>
          <p:cNvPr id="5" name="Straight Connector 4">
            <a:extLst>
              <a:ext uri="{FF2B5EF4-FFF2-40B4-BE49-F238E27FC236}">
                <a16:creationId xmlns:a16="http://schemas.microsoft.com/office/drawing/2014/main" id="{46FED535-88C6-D75C-4F8D-EA9D11E04A64}"/>
              </a:ext>
            </a:extLst>
          </p:cNvPr>
          <p:cNvCxnSpPr/>
          <p:nvPr/>
        </p:nvCxnSpPr>
        <p:spPr>
          <a:xfrm rot="5400000">
            <a:off x="-1295400" y="3505200"/>
            <a:ext cx="32004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D59C5AD-9C19-8667-9C53-49099B33E313}"/>
              </a:ext>
            </a:extLst>
          </p:cNvPr>
          <p:cNvSpPr>
            <a:spLocks noGrp="1"/>
          </p:cNvSpPr>
          <p:nvPr>
            <p:ph type="title"/>
          </p:nvPr>
        </p:nvSpPr>
        <p:spPr/>
        <p:txBody>
          <a:bodyPr/>
          <a:lstStyle/>
          <a:p>
            <a:pPr eaLnBrk="1" hangingPunct="1"/>
            <a:r>
              <a:rPr lang="en-US" altLang="en-US" dirty="0"/>
              <a:t>Enclosures 1023.1</a:t>
            </a:r>
          </a:p>
        </p:txBody>
      </p:sp>
      <p:sp>
        <p:nvSpPr>
          <p:cNvPr id="51203" name="Content Placeholder 2">
            <a:extLst>
              <a:ext uri="{FF2B5EF4-FFF2-40B4-BE49-F238E27FC236}">
                <a16:creationId xmlns:a16="http://schemas.microsoft.com/office/drawing/2014/main" id="{8D25587E-516E-5202-5397-31096EE88C51}"/>
              </a:ext>
            </a:extLst>
          </p:cNvPr>
          <p:cNvSpPr>
            <a:spLocks noGrp="1"/>
          </p:cNvSpPr>
          <p:nvPr>
            <p:ph idx="1"/>
          </p:nvPr>
        </p:nvSpPr>
        <p:spPr/>
        <p:txBody>
          <a:bodyPr/>
          <a:lstStyle/>
          <a:p>
            <a:pPr marL="0" indent="0" eaLnBrk="1" hangingPunct="1">
              <a:buFont typeface="Arial" panose="020B0604020202020204" pitchFamily="34" charset="0"/>
              <a:buNone/>
            </a:pPr>
            <a:r>
              <a:rPr lang="en-US" altLang="en-US" dirty="0"/>
              <a:t>Interior exit stairways and ramps serving as an exit component in a means of egress system shall comply with the requirements of this section. Interior exit stairways and ramps shall be enclosed and lead directly to the exterior of the building or shall be extended to the exterior of the building with an exit passageway conforming to the requirements of Section 1024, except as permitted in Section 1028.1. An interior exit stairway or ramp shall not be used for any purpose other than as a means of egress and a circulation path.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2FBDA54-796A-51AA-5EA0-B5628C0F185C}"/>
              </a:ext>
            </a:extLst>
          </p:cNvPr>
          <p:cNvSpPr>
            <a:spLocks noGrp="1"/>
          </p:cNvSpPr>
          <p:nvPr>
            <p:ph type="title"/>
          </p:nvPr>
        </p:nvSpPr>
        <p:spPr>
          <a:xfrm>
            <a:off x="457200" y="685800"/>
            <a:ext cx="8229600" cy="704850"/>
          </a:xfrm>
        </p:spPr>
        <p:txBody>
          <a:bodyPr>
            <a:normAutofit fontScale="90000"/>
          </a:bodyPr>
          <a:lstStyle/>
          <a:p>
            <a:pPr eaLnBrk="1" fontAlgn="auto" hangingPunct="1">
              <a:spcAft>
                <a:spcPts val="0"/>
              </a:spcAft>
              <a:defRPr/>
            </a:pPr>
            <a:r>
              <a:rPr lang="en-US" dirty="0"/>
              <a:t>Illumination required 1008.1</a:t>
            </a:r>
          </a:p>
        </p:txBody>
      </p:sp>
      <p:sp>
        <p:nvSpPr>
          <p:cNvPr id="20483" name="Content Placeholder 2">
            <a:extLst>
              <a:ext uri="{FF2B5EF4-FFF2-40B4-BE49-F238E27FC236}">
                <a16:creationId xmlns:a16="http://schemas.microsoft.com/office/drawing/2014/main" id="{44DAAFF6-F5E1-C656-7623-3A84A03BE238}"/>
              </a:ext>
            </a:extLst>
          </p:cNvPr>
          <p:cNvSpPr>
            <a:spLocks noGrp="1"/>
          </p:cNvSpPr>
          <p:nvPr>
            <p:ph idx="1"/>
          </p:nvPr>
        </p:nvSpPr>
        <p:spPr>
          <a:xfrm>
            <a:off x="457200" y="1600200"/>
            <a:ext cx="8229600" cy="1828800"/>
          </a:xfrm>
        </p:spPr>
        <p:txBody>
          <a:bodyPr/>
          <a:lstStyle/>
          <a:p>
            <a:pPr marL="0" indent="0" eaLnBrk="1" hangingPunct="1">
              <a:buFont typeface="Arial" panose="020B0604020202020204" pitchFamily="34" charset="0"/>
              <a:buNone/>
            </a:pPr>
            <a:r>
              <a:rPr lang="en-US" altLang="en-US" dirty="0"/>
              <a:t>Means of egress illumination. Illumination shall be</a:t>
            </a:r>
          </a:p>
          <a:p>
            <a:pPr marL="0" indent="0" eaLnBrk="1" hangingPunct="1">
              <a:buFont typeface="Arial" panose="020B0604020202020204" pitchFamily="34" charset="0"/>
              <a:buNone/>
            </a:pPr>
            <a:r>
              <a:rPr lang="en-US" altLang="en-US" dirty="0"/>
              <a:t>provided in the means of egress in accordance with Section 1008.2. Under emergency power, means of egress illumination shall comply with Section 1008.3.</a:t>
            </a:r>
          </a:p>
        </p:txBody>
      </p:sp>
      <p:sp>
        <p:nvSpPr>
          <p:cNvPr id="20484" name="TextBox 3">
            <a:extLst>
              <a:ext uri="{FF2B5EF4-FFF2-40B4-BE49-F238E27FC236}">
                <a16:creationId xmlns:a16="http://schemas.microsoft.com/office/drawing/2014/main" id="{8169854F-0F9C-CACD-3E4E-A4A39654A397}"/>
              </a:ext>
            </a:extLst>
          </p:cNvPr>
          <p:cNvSpPr txBox="1">
            <a:spLocks noChangeArrowheads="1"/>
          </p:cNvSpPr>
          <p:nvPr/>
        </p:nvSpPr>
        <p:spPr bwMode="auto">
          <a:xfrm>
            <a:off x="381000" y="350520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Exceptions:</a:t>
            </a:r>
          </a:p>
          <a:p>
            <a:pPr eaLnBrk="1" hangingPunct="1">
              <a:spcBef>
                <a:spcPct val="0"/>
              </a:spcBef>
              <a:buClrTx/>
              <a:buSzTx/>
              <a:buFontTx/>
              <a:buNone/>
            </a:pPr>
            <a:r>
              <a:rPr lang="en-US" altLang="en-US" sz="2800">
                <a:latin typeface="Arial" panose="020B0604020202020204" pitchFamily="34" charset="0"/>
              </a:rPr>
              <a:t>1	Occupancies in Group U</a:t>
            </a:r>
          </a:p>
        </p:txBody>
      </p:sp>
      <p:sp>
        <p:nvSpPr>
          <p:cNvPr id="5" name="TextBox 4">
            <a:extLst>
              <a:ext uri="{FF2B5EF4-FFF2-40B4-BE49-F238E27FC236}">
                <a16:creationId xmlns:a16="http://schemas.microsoft.com/office/drawing/2014/main" id="{459ED4BE-004F-AF8F-0D8E-3C955367BB54}"/>
              </a:ext>
            </a:extLst>
          </p:cNvPr>
          <p:cNvSpPr txBox="1">
            <a:spLocks noChangeArrowheads="1"/>
          </p:cNvSpPr>
          <p:nvPr/>
        </p:nvSpPr>
        <p:spPr bwMode="auto">
          <a:xfrm>
            <a:off x="381000" y="4419600"/>
            <a:ext cx="588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2	Aisle access ways in Group A</a:t>
            </a:r>
            <a:r>
              <a:rPr lang="en-US" altLang="en-US" sz="1800" dirty="0">
                <a:latin typeface="Arial" panose="020B0604020202020204" pitchFamily="34" charset="0"/>
              </a:rPr>
              <a:t>.</a:t>
            </a:r>
          </a:p>
        </p:txBody>
      </p:sp>
      <p:sp>
        <p:nvSpPr>
          <p:cNvPr id="6" name="TextBox 5">
            <a:extLst>
              <a:ext uri="{FF2B5EF4-FFF2-40B4-BE49-F238E27FC236}">
                <a16:creationId xmlns:a16="http://schemas.microsoft.com/office/drawing/2014/main" id="{ACED9ED8-607F-D1C7-A5F4-BE3463C8794B}"/>
              </a:ext>
            </a:extLst>
          </p:cNvPr>
          <p:cNvSpPr txBox="1">
            <a:spLocks noChangeArrowheads="1"/>
          </p:cNvSpPr>
          <p:nvPr/>
        </p:nvSpPr>
        <p:spPr bwMode="auto">
          <a:xfrm>
            <a:off x="381000" y="4876800"/>
            <a:ext cx="7988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3	Dwelling units and sleeping units in Groups</a:t>
            </a:r>
          </a:p>
          <a:p>
            <a:pPr eaLnBrk="1" hangingPunct="1">
              <a:spcBef>
                <a:spcPct val="0"/>
              </a:spcBef>
              <a:buClrTx/>
              <a:buSzTx/>
              <a:buFontTx/>
              <a:buNone/>
            </a:pPr>
            <a:r>
              <a:rPr lang="en-US" altLang="en-US" sz="2800">
                <a:latin typeface="Arial" panose="020B0604020202020204" pitchFamily="34" charset="0"/>
              </a:rPr>
              <a:t> 	R-1, R-2 and R-3.</a:t>
            </a:r>
          </a:p>
        </p:txBody>
      </p:sp>
      <p:sp>
        <p:nvSpPr>
          <p:cNvPr id="7" name="TextBox 6">
            <a:extLst>
              <a:ext uri="{FF2B5EF4-FFF2-40B4-BE49-F238E27FC236}">
                <a16:creationId xmlns:a16="http://schemas.microsoft.com/office/drawing/2014/main" id="{EB82EA48-D86F-CE7D-635B-1FFA9DB3CF49}"/>
              </a:ext>
            </a:extLst>
          </p:cNvPr>
          <p:cNvSpPr txBox="1">
            <a:spLocks noChangeArrowheads="1"/>
          </p:cNvSpPr>
          <p:nvPr/>
        </p:nvSpPr>
        <p:spPr bwMode="auto">
          <a:xfrm>
            <a:off x="381000" y="5867400"/>
            <a:ext cx="716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4	Sleeping units of Group I occupancies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to="" calcmode="lin" valueType="num">
                                      <p:cBhvr>
                                        <p:cTn id="7" dur="1" fill="hold"/>
                                        <p:tgtEl>
                                          <p:spTgt spid="2048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 to="" calcmode="lin" valueType="num">
                                      <p:cBhvr>
                                        <p:cTn id="12" dur="1" fill="hold"/>
                                        <p:tgtEl>
                                          <p:spTgt spid="2048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 to="" calcmode="lin" valueType="num">
                                      <p:cBhvr>
                                        <p:cTn id="17" dur="1" fill="hold"/>
                                        <p:tgtEl>
                                          <p:spTgt spid="2048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8763116-3F65-892E-5FFC-FF217D4FAE8C}"/>
              </a:ext>
            </a:extLst>
          </p:cNvPr>
          <p:cNvSpPr>
            <a:spLocks noGrp="1"/>
          </p:cNvSpPr>
          <p:nvPr>
            <p:ph type="title"/>
          </p:nvPr>
        </p:nvSpPr>
        <p:spPr>
          <a:xfrm>
            <a:off x="609600" y="762000"/>
            <a:ext cx="8229600" cy="1219200"/>
          </a:xfrm>
        </p:spPr>
        <p:txBody>
          <a:bodyPr>
            <a:normAutofit fontScale="90000"/>
          </a:bodyPr>
          <a:lstStyle/>
          <a:p>
            <a:pPr eaLnBrk="1" fontAlgn="auto" hangingPunct="1">
              <a:spcAft>
                <a:spcPts val="0"/>
              </a:spcAft>
              <a:defRPr/>
            </a:pPr>
            <a:br>
              <a:rPr lang="en-US" dirty="0"/>
            </a:br>
            <a:br>
              <a:rPr lang="en-US" dirty="0"/>
            </a:br>
            <a:br>
              <a:rPr lang="en-US" dirty="0"/>
            </a:br>
            <a:r>
              <a:rPr lang="en-US" dirty="0"/>
              <a:t>DOORS, GATES AND TURNSTILES</a:t>
            </a:r>
            <a:br>
              <a:rPr lang="en-US" dirty="0"/>
            </a:br>
            <a:r>
              <a:rPr lang="en-US" dirty="0"/>
              <a:t>SECTION 1010.1</a:t>
            </a:r>
          </a:p>
        </p:txBody>
      </p:sp>
      <p:sp>
        <p:nvSpPr>
          <p:cNvPr id="28675" name="Content Placeholder 2">
            <a:extLst>
              <a:ext uri="{FF2B5EF4-FFF2-40B4-BE49-F238E27FC236}">
                <a16:creationId xmlns:a16="http://schemas.microsoft.com/office/drawing/2014/main" id="{AF2B1C89-9DBC-44E9-0267-E1F14382CCDD}"/>
              </a:ext>
            </a:extLst>
          </p:cNvPr>
          <p:cNvSpPr>
            <a:spLocks noGrp="1"/>
          </p:cNvSpPr>
          <p:nvPr>
            <p:ph idx="1"/>
          </p:nvPr>
        </p:nvSpPr>
        <p:spPr>
          <a:xfrm>
            <a:off x="457200" y="1981200"/>
            <a:ext cx="8534400" cy="1295400"/>
          </a:xfrm>
        </p:spPr>
        <p:txBody>
          <a:bodyPr/>
          <a:lstStyle/>
          <a:p>
            <a:pPr marL="0" indent="0" eaLnBrk="1" hangingPunct="1">
              <a:buFont typeface="Arial" panose="020B0604020202020204" pitchFamily="34" charset="0"/>
              <a:buNone/>
            </a:pPr>
            <a:r>
              <a:rPr lang="en-US" altLang="en-US" sz="2800" dirty="0">
                <a:latin typeface="Arial" panose="020B0604020202020204" pitchFamily="34" charset="0"/>
                <a:cs typeface="Arial" panose="020B0604020202020204" pitchFamily="34" charset="0"/>
              </a:rPr>
              <a:t>Doors provided for egress purposes in numbers greater than required by this code shall meet the requirements of this section.</a:t>
            </a:r>
          </a:p>
        </p:txBody>
      </p:sp>
      <p:sp>
        <p:nvSpPr>
          <p:cNvPr id="24580" name="TextBox 3">
            <a:extLst>
              <a:ext uri="{FF2B5EF4-FFF2-40B4-BE49-F238E27FC236}">
                <a16:creationId xmlns:a16="http://schemas.microsoft.com/office/drawing/2014/main" id="{6B88098F-DC29-0673-FFF7-3C65567F4FCE}"/>
              </a:ext>
            </a:extLst>
          </p:cNvPr>
          <p:cNvSpPr txBox="1">
            <a:spLocks noChangeArrowheads="1"/>
          </p:cNvSpPr>
          <p:nvPr/>
        </p:nvSpPr>
        <p:spPr bwMode="auto">
          <a:xfrm>
            <a:off x="381000" y="3429000"/>
            <a:ext cx="8610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Means of egress doors shall be readily distinguishable from the adjacent construction and finishes such that the doors are easily recognizable as doors.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to="" calcmode="lin" valueType="num">
                                      <p:cBhvr>
                                        <p:cTn id="7" dur="1" fill="hold"/>
                                        <p:tgtEl>
                                          <p:spTgt spid="2458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to="" calcmode="lin" valueType="num">
                                      <p:cBhvr>
                                        <p:cTn id="12" dur="1" fill="hold"/>
                                        <p:tgtEl>
                                          <p:spTgt spid="2867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458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CED96E5-02CF-3E7C-8054-3B8D82E10823}"/>
              </a:ext>
            </a:extLst>
          </p:cNvPr>
          <p:cNvSpPr>
            <a:spLocks noGrp="1"/>
          </p:cNvSpPr>
          <p:nvPr>
            <p:ph type="title"/>
          </p:nvPr>
        </p:nvSpPr>
        <p:spPr>
          <a:xfrm>
            <a:off x="762000" y="533400"/>
            <a:ext cx="8229600" cy="857250"/>
          </a:xfrm>
        </p:spPr>
        <p:txBody>
          <a:bodyPr/>
          <a:lstStyle/>
          <a:p>
            <a:pPr eaLnBrk="1" hangingPunct="1"/>
            <a:r>
              <a:rPr lang="en-US" altLang="en-US" dirty="0"/>
              <a:t>Size of doors 1010.1.1</a:t>
            </a:r>
          </a:p>
        </p:txBody>
      </p:sp>
      <p:sp>
        <p:nvSpPr>
          <p:cNvPr id="53251" name="Content Placeholder 2">
            <a:extLst>
              <a:ext uri="{FF2B5EF4-FFF2-40B4-BE49-F238E27FC236}">
                <a16:creationId xmlns:a16="http://schemas.microsoft.com/office/drawing/2014/main" id="{E006C59E-16CC-6595-D225-56518A15BFE3}"/>
              </a:ext>
            </a:extLst>
          </p:cNvPr>
          <p:cNvSpPr>
            <a:spLocks noGrp="1"/>
          </p:cNvSpPr>
          <p:nvPr>
            <p:ph idx="1"/>
          </p:nvPr>
        </p:nvSpPr>
        <p:spPr>
          <a:xfrm>
            <a:off x="457200" y="1600200"/>
            <a:ext cx="8229600" cy="2057400"/>
          </a:xfrm>
        </p:spPr>
        <p:txBody>
          <a:bodyPr/>
          <a:lstStyle/>
          <a:p>
            <a:pPr marL="0" indent="0" eaLnBrk="1" hangingPunct="1">
              <a:buFont typeface="Arial" panose="020B0604020202020204" pitchFamily="34" charset="0"/>
              <a:buNone/>
            </a:pPr>
            <a:r>
              <a:rPr lang="en-US" altLang="en-US" dirty="0"/>
              <a:t>The minimum width of each door opening shall be sufficient for the occupant load thereof and shall provide a clear width of not less than 32 inches</a:t>
            </a:r>
          </a:p>
        </p:txBody>
      </p:sp>
      <p:sp>
        <p:nvSpPr>
          <p:cNvPr id="25604" name="TextBox 3">
            <a:extLst>
              <a:ext uri="{FF2B5EF4-FFF2-40B4-BE49-F238E27FC236}">
                <a16:creationId xmlns:a16="http://schemas.microsoft.com/office/drawing/2014/main" id="{F5939F38-476C-DCEE-9F3D-F4FDC93563E7}"/>
              </a:ext>
            </a:extLst>
          </p:cNvPr>
          <p:cNvSpPr txBox="1">
            <a:spLocks noChangeArrowheads="1"/>
          </p:cNvSpPr>
          <p:nvPr/>
        </p:nvSpPr>
        <p:spPr bwMode="auto">
          <a:xfrm>
            <a:off x="487017" y="3180556"/>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The maximum width of a swinging door leaf shall be 48 inches </a:t>
            </a:r>
          </a:p>
        </p:txBody>
      </p:sp>
      <p:sp>
        <p:nvSpPr>
          <p:cNvPr id="2" name="TextBox 1">
            <a:extLst>
              <a:ext uri="{FF2B5EF4-FFF2-40B4-BE49-F238E27FC236}">
                <a16:creationId xmlns:a16="http://schemas.microsoft.com/office/drawing/2014/main" id="{12442B17-7ED5-1AD3-F15E-35B36AB35EB0}"/>
              </a:ext>
            </a:extLst>
          </p:cNvPr>
          <p:cNvSpPr txBox="1"/>
          <p:nvPr/>
        </p:nvSpPr>
        <p:spPr>
          <a:xfrm>
            <a:off x="609600" y="5257800"/>
            <a:ext cx="7772400" cy="954107"/>
          </a:xfrm>
          <a:prstGeom prst="rect">
            <a:avLst/>
          </a:prstGeom>
          <a:noFill/>
        </p:spPr>
        <p:txBody>
          <a:bodyPr wrap="square" rtlCol="0">
            <a:spAutoFit/>
          </a:bodyPr>
          <a:lstStyle/>
          <a:p>
            <a:r>
              <a:rPr lang="en-US" sz="2800" dirty="0"/>
              <a:t>The required capacity of each door opening shall be sufficient for the occupant load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D28CDA5D-8F31-2635-3B47-B6EE8B56C2A2}"/>
              </a:ext>
            </a:extLst>
          </p:cNvPr>
          <p:cNvSpPr>
            <a:spLocks noGrp="1"/>
          </p:cNvSpPr>
          <p:nvPr>
            <p:ph idx="1"/>
          </p:nvPr>
        </p:nvSpPr>
        <p:spPr>
          <a:xfrm>
            <a:off x="228600" y="0"/>
            <a:ext cx="8229600" cy="6705600"/>
          </a:xfrm>
        </p:spPr>
        <p:txBody>
          <a:bodyPr>
            <a:normAutofit lnSpcReduction="10000"/>
          </a:bodyPr>
          <a:lstStyle/>
          <a:p>
            <a:pPr marL="274320" indent="-274320" eaLnBrk="1" fontAlgn="auto" hangingPunct="1">
              <a:spcAft>
                <a:spcPts val="0"/>
              </a:spcAft>
              <a:buClr>
                <a:schemeClr val="accent3"/>
              </a:buClr>
              <a:buFont typeface="Arial" charset="0"/>
              <a:buNone/>
              <a:defRPr/>
            </a:pPr>
            <a:r>
              <a:rPr lang="en-US" sz="2800" dirty="0"/>
              <a:t>Exceptions:</a:t>
            </a:r>
          </a:p>
          <a:p>
            <a:pPr marL="274320" indent="-274320" eaLnBrk="1" fontAlgn="auto" hangingPunct="1">
              <a:spcAft>
                <a:spcPts val="0"/>
              </a:spcAft>
              <a:buClr>
                <a:schemeClr val="accent3"/>
              </a:buClr>
              <a:buFont typeface="Arial" charset="0"/>
              <a:buNone/>
              <a:defRPr/>
            </a:pPr>
            <a:r>
              <a:rPr lang="en-US" sz="2800" dirty="0"/>
              <a:t>1. The minimum and maximum width shall not apply to door openings that are not part of the required means of egress in Group R-2 and R-3 occupancies.</a:t>
            </a:r>
          </a:p>
          <a:p>
            <a:pPr marL="274320" indent="-274320" eaLnBrk="1" fontAlgn="auto" hangingPunct="1">
              <a:spcAft>
                <a:spcPts val="0"/>
              </a:spcAft>
              <a:buClr>
                <a:schemeClr val="accent3"/>
              </a:buClr>
              <a:buFont typeface="Arial" charset="0"/>
              <a:buNone/>
              <a:defRPr/>
            </a:pPr>
            <a:r>
              <a:rPr lang="en-US" sz="2800" dirty="0"/>
              <a:t>2. Door openings to resident sleeping units in Group I-3 occupancies shall have a clear width of not less than 28 inches (711 mm).</a:t>
            </a:r>
          </a:p>
          <a:p>
            <a:pPr marL="274320" indent="-274320" eaLnBrk="1" fontAlgn="auto" hangingPunct="1">
              <a:spcAft>
                <a:spcPts val="0"/>
              </a:spcAft>
              <a:buClr>
                <a:schemeClr val="accent3"/>
              </a:buClr>
              <a:buFont typeface="Arial" charset="0"/>
              <a:buNone/>
              <a:defRPr/>
            </a:pPr>
            <a:r>
              <a:rPr lang="en-US" sz="2800" dirty="0"/>
              <a:t>3. Door openings to storage closets less than 10 square feet (0.93 m</a:t>
            </a:r>
            <a:r>
              <a:rPr lang="en-US" sz="2800" baseline="30000" dirty="0"/>
              <a:t>2</a:t>
            </a:r>
            <a:r>
              <a:rPr lang="en-US" sz="2800" dirty="0"/>
              <a:t>) in area shall not be limited by the minimum width.</a:t>
            </a:r>
          </a:p>
          <a:p>
            <a:pPr marL="274320" indent="-274320" eaLnBrk="1" fontAlgn="auto" hangingPunct="1">
              <a:spcAft>
                <a:spcPts val="0"/>
              </a:spcAft>
              <a:buClr>
                <a:schemeClr val="accent3"/>
              </a:buClr>
              <a:buFont typeface="Arial" charset="0"/>
              <a:buNone/>
              <a:defRPr/>
            </a:pPr>
            <a:r>
              <a:rPr lang="en-US" sz="2800" dirty="0"/>
              <a:t>4. Width of door leafs in revolving doors that comply with Section 1010.1.4 shall not be limited.</a:t>
            </a:r>
          </a:p>
          <a:p>
            <a:pPr marL="274320" indent="-274320" eaLnBrk="1" fontAlgn="auto" hangingPunct="1">
              <a:spcAft>
                <a:spcPts val="0"/>
              </a:spcAft>
              <a:buClr>
                <a:schemeClr val="accent3"/>
              </a:buClr>
              <a:buFont typeface="Arial" charset="0"/>
              <a:buNone/>
              <a:defRPr/>
            </a:pPr>
            <a:r>
              <a:rPr lang="en-US" sz="2800" dirty="0"/>
              <a:t>5. Door openings within a dwelling unit or sleeping unit shall not be less than 78 inches (1981 mm) in height.</a:t>
            </a:r>
          </a:p>
          <a:p>
            <a:pPr marL="274320" indent="-274320" eaLnBrk="1" fontAlgn="auto" hangingPunct="1">
              <a:spcAft>
                <a:spcPts val="0"/>
              </a:spcAft>
              <a:buClr>
                <a:schemeClr val="accent3"/>
              </a:buClr>
              <a:buFont typeface="Arial"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6626">
                                            <p:txEl>
                                              <p:pRg st="2" end="2"/>
                                            </p:txEl>
                                          </p:spTgt>
                                        </p:tgtEl>
                                        <p:attrNameLst>
                                          <p:attrName>style.visibility</p:attrName>
                                        </p:attrNameLst>
                                      </p:cBhvr>
                                      <p:to>
                                        <p:strVal val="visible"/>
                                      </p:to>
                                    </p:set>
                                    <p:anim to="" calcmode="lin" valueType="num">
                                      <p:cBhvr>
                                        <p:cTn id="7" dur="1" fill="hold"/>
                                        <p:tgtEl>
                                          <p:spTgt spid="26626">
                                            <p:txEl>
                                              <p:pRg st="2" end="2"/>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6626">
                                            <p:txEl>
                                              <p:pRg st="3" end="3"/>
                                            </p:txEl>
                                          </p:spTgt>
                                        </p:tgtEl>
                                        <p:attrNameLst>
                                          <p:attrName>style.visibility</p:attrName>
                                        </p:attrNameLst>
                                      </p:cBhvr>
                                      <p:to>
                                        <p:strVal val="visible"/>
                                      </p:to>
                                    </p:set>
                                    <p:anim to="" calcmode="lin" valueType="num">
                                      <p:cBhvr>
                                        <p:cTn id="12" dur="1" fill="hold"/>
                                        <p:tgtEl>
                                          <p:spTgt spid="26626">
                                            <p:txEl>
                                              <p:pRg st="3" end="3"/>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6626">
                                            <p:txEl>
                                              <p:pRg st="4" end="4"/>
                                            </p:txEl>
                                          </p:spTgt>
                                        </p:tgtEl>
                                        <p:attrNameLst>
                                          <p:attrName>style.visibility</p:attrName>
                                        </p:attrNameLst>
                                      </p:cBhvr>
                                      <p:to>
                                        <p:strVal val="visible"/>
                                      </p:to>
                                    </p:set>
                                    <p:anim to="" calcmode="lin" valueType="num">
                                      <p:cBhvr>
                                        <p:cTn id="17" dur="1" fill="hold"/>
                                        <p:tgtEl>
                                          <p:spTgt spid="26626">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6626">
                                            <p:txEl>
                                              <p:pRg st="5" end="5"/>
                                            </p:txEl>
                                          </p:spTgt>
                                        </p:tgtEl>
                                        <p:attrNameLst>
                                          <p:attrName>style.visibility</p:attrName>
                                        </p:attrNameLst>
                                      </p:cBhvr>
                                      <p:to>
                                        <p:strVal val="visible"/>
                                      </p:to>
                                    </p:set>
                                    <p:anim to="" calcmode="lin" valueType="num">
                                      <p:cBhvr>
                                        <p:cTn id="22" dur="1" fill="hold"/>
                                        <p:tgtEl>
                                          <p:spTgt spid="26626">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EFB27E8-A79F-3A7B-0159-DB98A49CA329}"/>
              </a:ext>
            </a:extLst>
          </p:cNvPr>
          <p:cNvSpPr>
            <a:spLocks noGrp="1"/>
          </p:cNvSpPr>
          <p:nvPr>
            <p:ph idx="1"/>
          </p:nvPr>
        </p:nvSpPr>
        <p:spPr>
          <a:xfrm>
            <a:off x="228600" y="0"/>
            <a:ext cx="8686800" cy="6705600"/>
          </a:xfrm>
        </p:spPr>
        <p:txBody>
          <a:bodyPr/>
          <a:lstStyle/>
          <a:p>
            <a:pPr eaLnBrk="1" hangingPunct="1">
              <a:buFont typeface="Arial" panose="020B0604020202020204" pitchFamily="34" charset="0"/>
              <a:buNone/>
            </a:pPr>
            <a:r>
              <a:rPr lang="en-US" altLang="en-US" sz="2800" dirty="0"/>
              <a:t>Exceptions:</a:t>
            </a:r>
          </a:p>
          <a:p>
            <a:pPr eaLnBrk="1" hangingPunct="1">
              <a:buFont typeface="Arial" panose="020B0604020202020204" pitchFamily="34" charset="0"/>
              <a:buNone/>
            </a:pPr>
            <a:r>
              <a:rPr lang="en-US" altLang="en-US" sz="2800" dirty="0"/>
              <a:t>6. Exterior door openings in dwelling units and sleeping units, other than the required exit door, shall not be less than 76 inches (1930 mm) in height.</a:t>
            </a:r>
          </a:p>
          <a:p>
            <a:pPr eaLnBrk="1" hangingPunct="1">
              <a:buFont typeface="Arial" panose="020B0604020202020204" pitchFamily="34" charset="0"/>
              <a:buNone/>
            </a:pPr>
            <a:r>
              <a:rPr lang="en-US" altLang="en-US" sz="2800" dirty="0"/>
              <a:t>7. In other than Group R-1 occupancies, the mini­mum widths shall not apply to interior egress doors within a dwelling unit or sleeping unit that is not required to be an Accessible unit, Type A unit or Type B unit.</a:t>
            </a:r>
          </a:p>
          <a:p>
            <a:pPr eaLnBrk="1" hangingPunct="1">
              <a:buFont typeface="Arial" panose="020B0604020202020204" pitchFamily="34" charset="0"/>
              <a:buNone/>
            </a:pPr>
            <a:r>
              <a:rPr lang="en-US" altLang="en-US" sz="2800" dirty="0"/>
              <a:t>8. Door openings required to be accessible within</a:t>
            </a:r>
          </a:p>
          <a:p>
            <a:pPr eaLnBrk="1" hangingPunct="1">
              <a:buFont typeface="Arial" panose="020B0604020202020204" pitchFamily="34" charset="0"/>
              <a:buNone/>
            </a:pPr>
            <a:r>
              <a:rPr lang="en-US" altLang="en-US" sz="2800" dirty="0"/>
              <a:t>Type B units shall have a minimum clear width</a:t>
            </a:r>
          </a:p>
          <a:p>
            <a:pPr eaLnBrk="1" hangingPunct="1">
              <a:buFont typeface="Arial" panose="020B0604020202020204" pitchFamily="34" charset="0"/>
              <a:buNone/>
            </a:pPr>
            <a:r>
              <a:rPr lang="en-US" altLang="en-US" sz="2800" dirty="0"/>
              <a:t>of 31.75 inches (806 mm).</a:t>
            </a:r>
          </a:p>
          <a:p>
            <a:pPr eaLnBrk="1" hangingPunct="1">
              <a:buFont typeface="Arial" panose="020B0604020202020204" pitchFamily="34" charset="0"/>
              <a:buNone/>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anim to="" calcmode="lin" valueType="num">
                                      <p:cBhvr>
                                        <p:cTn id="7" dur="1" fill="hold"/>
                                        <p:tgtEl>
                                          <p:spTgt spid="27650">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7650">
                                            <p:txEl>
                                              <p:pRg st="3" end="3"/>
                                            </p:txEl>
                                          </p:spTgt>
                                        </p:tgtEl>
                                        <p:attrNameLst>
                                          <p:attrName>style.visibility</p:attrName>
                                        </p:attrNameLst>
                                      </p:cBhvr>
                                      <p:to>
                                        <p:strVal val="visible"/>
                                      </p:to>
                                    </p:set>
                                    <p:anim to="" calcmode="lin" valueType="num">
                                      <p:cBhvr>
                                        <p:cTn id="12" dur="1" fill="hold"/>
                                        <p:tgtEl>
                                          <p:spTgt spid="27650">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7650">
                                            <p:txEl>
                                              <p:pRg st="5" end="5"/>
                                            </p:txEl>
                                          </p:spTgt>
                                        </p:tgtEl>
                                        <p:attrNameLst>
                                          <p:attrName>style.visibility</p:attrName>
                                        </p:attrNameLst>
                                      </p:cBhvr>
                                      <p:to>
                                        <p:strVal val="visible"/>
                                      </p:to>
                                    </p:set>
                                    <p:anim to="" calcmode="lin" valueType="num">
                                      <p:cBhvr>
                                        <p:cTn id="17" dur="1" fill="hold"/>
                                        <p:tgtEl>
                                          <p:spTgt spid="27650">
                                            <p:txEl>
                                              <p:pRg st="5" end="5"/>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7650">
                                            <p:txEl>
                                              <p:pRg st="4" end="4"/>
                                            </p:txEl>
                                          </p:spTgt>
                                        </p:tgtEl>
                                        <p:attrNameLst>
                                          <p:attrName>style.visibility</p:attrName>
                                        </p:attrNameLst>
                                      </p:cBhvr>
                                      <p:to>
                                        <p:strVal val="visible"/>
                                      </p:to>
                                    </p:set>
                                    <p:anim to="" calcmode="lin" valueType="num">
                                      <p:cBhvr>
                                        <p:cTn id="22" dur="1" fill="hold"/>
                                        <p:tgtEl>
                                          <p:spTgt spid="27650">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EFB27E8-A79F-3A7B-0159-DB98A49CA329}"/>
              </a:ext>
            </a:extLst>
          </p:cNvPr>
          <p:cNvSpPr>
            <a:spLocks noGrp="1"/>
          </p:cNvSpPr>
          <p:nvPr>
            <p:ph idx="1"/>
          </p:nvPr>
        </p:nvSpPr>
        <p:spPr>
          <a:xfrm>
            <a:off x="228600" y="0"/>
            <a:ext cx="8686800" cy="6705600"/>
          </a:xfrm>
        </p:spPr>
        <p:txBody>
          <a:bodyPr/>
          <a:lstStyle/>
          <a:p>
            <a:pPr eaLnBrk="1" hangingPunct="1">
              <a:buFont typeface="Arial" panose="020B0604020202020204" pitchFamily="34" charset="0"/>
              <a:buNone/>
            </a:pPr>
            <a:r>
              <a:rPr lang="en-US" altLang="en-US" sz="2800" dirty="0"/>
              <a:t>Exceptions:</a:t>
            </a:r>
          </a:p>
          <a:p>
            <a:pPr eaLnBrk="1" hangingPunct="1">
              <a:buFont typeface="Arial" panose="020B0604020202020204" pitchFamily="34" charset="0"/>
              <a:buNone/>
            </a:pPr>
            <a:r>
              <a:rPr lang="en-US" altLang="en-US" sz="2800" dirty="0"/>
              <a:t>9. Doors to walk-in freezers and coolers less than</a:t>
            </a:r>
          </a:p>
          <a:p>
            <a:pPr eaLnBrk="1" hangingPunct="1">
              <a:buFont typeface="Arial" panose="020B0604020202020204" pitchFamily="34" charset="0"/>
              <a:buNone/>
            </a:pPr>
            <a:r>
              <a:rPr lang="en-US" altLang="en-US" sz="2800" dirty="0"/>
              <a:t>1,000 square feet (93 m2) in area shall have a maximum width of 60 inches (1524 mm).</a:t>
            </a:r>
          </a:p>
          <a:p>
            <a:pPr eaLnBrk="1" hangingPunct="1">
              <a:buFont typeface="Arial" panose="020B0604020202020204" pitchFamily="34" charset="0"/>
              <a:buNone/>
            </a:pPr>
            <a:r>
              <a:rPr lang="en-US" altLang="en-US" sz="2800" dirty="0"/>
              <a:t>10. In Group R-1 dwelling units or sleeping units</a:t>
            </a:r>
          </a:p>
          <a:p>
            <a:pPr eaLnBrk="1" hangingPunct="1">
              <a:buFont typeface="Arial" panose="020B0604020202020204" pitchFamily="34" charset="0"/>
              <a:buNone/>
            </a:pPr>
            <a:r>
              <a:rPr lang="en-US" altLang="en-US" sz="2800" dirty="0"/>
              <a:t>not required to be Accessible units, the minimum</a:t>
            </a:r>
          </a:p>
          <a:p>
            <a:pPr eaLnBrk="1" hangingPunct="1">
              <a:buFont typeface="Arial" panose="020B0604020202020204" pitchFamily="34" charset="0"/>
              <a:buNone/>
            </a:pPr>
            <a:r>
              <a:rPr lang="en-US" altLang="en-US" sz="2800" dirty="0"/>
              <a:t>width shall not apply to doors for showers or saunas.</a:t>
            </a:r>
            <a:endParaRPr lang="en-US" altLang="en-US" dirty="0"/>
          </a:p>
        </p:txBody>
      </p:sp>
    </p:spTree>
    <p:extLst>
      <p:ext uri="{BB962C8B-B14F-4D97-AF65-F5344CB8AC3E}">
        <p14:creationId xmlns:p14="http://schemas.microsoft.com/office/powerpoint/2010/main" val="447653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 to="" calcmode="lin" valueType="num">
                                      <p:cBhvr>
                                        <p:cTn id="7" dur="1" fill="hold"/>
                                        <p:tgtEl>
                                          <p:spTgt spid="27650">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7650">
                                            <p:txEl>
                                              <p:pRg st="2" end="2"/>
                                            </p:txEl>
                                          </p:spTgt>
                                        </p:tgtEl>
                                        <p:attrNameLst>
                                          <p:attrName>style.visibility</p:attrName>
                                        </p:attrNameLst>
                                      </p:cBhvr>
                                      <p:to>
                                        <p:strVal val="visible"/>
                                      </p:to>
                                    </p:set>
                                    <p:anim to="" calcmode="lin" valueType="num">
                                      <p:cBhvr>
                                        <p:cTn id="12" dur="1" fill="hold"/>
                                        <p:tgtEl>
                                          <p:spTgt spid="27650">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7650">
                                            <p:txEl>
                                              <p:pRg st="3" end="3"/>
                                            </p:txEl>
                                          </p:spTgt>
                                        </p:tgtEl>
                                        <p:attrNameLst>
                                          <p:attrName>style.visibility</p:attrName>
                                        </p:attrNameLst>
                                      </p:cBhvr>
                                      <p:to>
                                        <p:strVal val="visible"/>
                                      </p:to>
                                    </p:set>
                                    <p:anim to="" calcmode="lin" valueType="num">
                                      <p:cBhvr>
                                        <p:cTn id="17" dur="1" fill="hold"/>
                                        <p:tgtEl>
                                          <p:spTgt spid="27650">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7650">
                                            <p:txEl>
                                              <p:pRg st="4" end="4"/>
                                            </p:txEl>
                                          </p:spTgt>
                                        </p:tgtEl>
                                        <p:attrNameLst>
                                          <p:attrName>style.visibility</p:attrName>
                                        </p:attrNameLst>
                                      </p:cBhvr>
                                      <p:to>
                                        <p:strVal val="visible"/>
                                      </p:to>
                                    </p:set>
                                    <p:anim to="" calcmode="lin" valueType="num">
                                      <p:cBhvr>
                                        <p:cTn id="22" dur="1" fill="hold"/>
                                        <p:tgtEl>
                                          <p:spTgt spid="27650">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7650">
                                            <p:txEl>
                                              <p:pRg st="5" end="5"/>
                                            </p:txEl>
                                          </p:spTgt>
                                        </p:tgtEl>
                                        <p:attrNameLst>
                                          <p:attrName>style.visibility</p:attrName>
                                        </p:attrNameLst>
                                      </p:cBhvr>
                                      <p:to>
                                        <p:strVal val="visible"/>
                                      </p:to>
                                    </p:set>
                                    <p:anim to="" calcmode="lin" valueType="num">
                                      <p:cBhvr>
                                        <p:cTn id="27" dur="1" fill="hold"/>
                                        <p:tgtEl>
                                          <p:spTgt spid="27650">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D34ED00-0ADA-6CD7-634C-1D18E9C22477}"/>
              </a:ext>
            </a:extLst>
          </p:cNvPr>
          <p:cNvSpPr>
            <a:spLocks noGrp="1"/>
          </p:cNvSpPr>
          <p:nvPr>
            <p:ph type="title"/>
          </p:nvPr>
        </p:nvSpPr>
        <p:spPr/>
        <p:txBody>
          <a:bodyPr/>
          <a:lstStyle/>
          <a:p>
            <a:pPr eaLnBrk="1" hangingPunct="1"/>
            <a:r>
              <a:rPr lang="en-US" altLang="en-US"/>
              <a:t>DEFINITIONS</a:t>
            </a:r>
          </a:p>
        </p:txBody>
      </p:sp>
      <p:sp>
        <p:nvSpPr>
          <p:cNvPr id="10243" name="Content Placeholder 2">
            <a:extLst>
              <a:ext uri="{FF2B5EF4-FFF2-40B4-BE49-F238E27FC236}">
                <a16:creationId xmlns:a16="http://schemas.microsoft.com/office/drawing/2014/main" id="{4454092D-03DD-0005-A351-131461C03502}"/>
              </a:ext>
            </a:extLst>
          </p:cNvPr>
          <p:cNvSpPr>
            <a:spLocks noGrp="1"/>
          </p:cNvSpPr>
          <p:nvPr>
            <p:ph idx="1"/>
          </p:nvPr>
        </p:nvSpPr>
        <p:spPr>
          <a:xfrm>
            <a:off x="457200" y="1600200"/>
            <a:ext cx="8229600" cy="609600"/>
          </a:xfrm>
        </p:spPr>
        <p:txBody>
          <a:bodyPr/>
          <a:lstStyle/>
          <a:p>
            <a:pPr eaLnBrk="1" hangingPunct="1">
              <a:buFont typeface="Wingdings 2" panose="05020102010507070707" pitchFamily="18" charset="2"/>
              <a:buNone/>
            </a:pPr>
            <a:r>
              <a:rPr lang="en-US" altLang="en-US">
                <a:solidFill>
                  <a:srgbClr val="FF0000"/>
                </a:solidFill>
              </a:rPr>
              <a:t>EXIT</a:t>
            </a:r>
          </a:p>
        </p:txBody>
      </p:sp>
      <p:sp>
        <p:nvSpPr>
          <p:cNvPr id="8196" name="Rectangle 1">
            <a:extLst>
              <a:ext uri="{FF2B5EF4-FFF2-40B4-BE49-F238E27FC236}">
                <a16:creationId xmlns:a16="http://schemas.microsoft.com/office/drawing/2014/main" id="{03CFC15A-A29A-A96A-726E-89C87F3F948C}"/>
              </a:ext>
            </a:extLst>
          </p:cNvPr>
          <p:cNvSpPr>
            <a:spLocks noChangeArrowheads="1"/>
          </p:cNvSpPr>
          <p:nvPr/>
        </p:nvSpPr>
        <p:spPr bwMode="auto">
          <a:xfrm>
            <a:off x="609600" y="2057400"/>
            <a:ext cx="81407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800">
                <a:latin typeface="Arial" panose="020B0604020202020204" pitchFamily="34" charset="0"/>
              </a:rPr>
              <a:t>That portion of a </a:t>
            </a:r>
            <a:r>
              <a:rPr lang="en-US" altLang="en-US" sz="2800" i="1">
                <a:latin typeface="Arial" panose="020B0604020202020204" pitchFamily="34" charset="0"/>
              </a:rPr>
              <a:t>means of egress </a:t>
            </a:r>
            <a:r>
              <a:rPr lang="en-US" altLang="en-US" sz="2800">
                <a:latin typeface="Arial" panose="020B0604020202020204" pitchFamily="34" charset="0"/>
              </a:rPr>
              <a:t>system between the </a:t>
            </a:r>
            <a:r>
              <a:rPr lang="en-US" altLang="en-US" sz="2800" i="1">
                <a:latin typeface="Arial" panose="020B0604020202020204" pitchFamily="34" charset="0"/>
              </a:rPr>
              <a:t>exit access </a:t>
            </a:r>
            <a:r>
              <a:rPr lang="en-US" altLang="en-US" sz="2800">
                <a:latin typeface="Arial" panose="020B0604020202020204" pitchFamily="34" charset="0"/>
              </a:rPr>
              <a:t>and the </a:t>
            </a:r>
            <a:r>
              <a:rPr lang="en-US" altLang="en-US" sz="2800" i="1">
                <a:latin typeface="Arial" panose="020B0604020202020204" pitchFamily="34" charset="0"/>
              </a:rPr>
              <a:t>exit discharge </a:t>
            </a:r>
            <a:r>
              <a:rPr lang="en-US" altLang="en-US" sz="2800">
                <a:latin typeface="Arial" panose="020B0604020202020204" pitchFamily="34" charset="0"/>
              </a:rPr>
              <a:t>or </a:t>
            </a:r>
            <a:r>
              <a:rPr lang="en-US" altLang="en-US" sz="2800" i="1">
                <a:latin typeface="Arial" panose="020B0604020202020204" pitchFamily="34" charset="0"/>
              </a:rPr>
              <a:t>public way</a:t>
            </a:r>
            <a:r>
              <a:rPr lang="en-US" altLang="en-US" sz="2800">
                <a:latin typeface="Arial" panose="020B0604020202020204" pitchFamily="34" charset="0"/>
              </a:rPr>
              <a:t>. Exit components include exterior exit doors at the </a:t>
            </a:r>
            <a:r>
              <a:rPr lang="en-US" altLang="en-US" sz="2800" i="1">
                <a:latin typeface="Arial" panose="020B0604020202020204" pitchFamily="34" charset="0"/>
              </a:rPr>
              <a:t>level of exit discharge</a:t>
            </a:r>
            <a:r>
              <a:rPr lang="en-US" altLang="en-US" sz="2800">
                <a:latin typeface="Arial" panose="020B0604020202020204" pitchFamily="34" charset="0"/>
              </a:rPr>
              <a:t>, </a:t>
            </a:r>
            <a:r>
              <a:rPr lang="en-US" altLang="en-US" sz="2800" i="1">
                <a:latin typeface="Arial" panose="020B0604020202020204" pitchFamily="34" charset="0"/>
              </a:rPr>
              <a:t>interior exit stairways </a:t>
            </a:r>
            <a:r>
              <a:rPr lang="en-US" altLang="en-US" sz="2800">
                <a:latin typeface="Arial" panose="020B0604020202020204" pitchFamily="34" charset="0"/>
              </a:rPr>
              <a:t>and </a:t>
            </a:r>
            <a:r>
              <a:rPr lang="en-US" altLang="en-US" sz="2800" i="1">
                <a:latin typeface="Arial" panose="020B0604020202020204" pitchFamily="34" charset="0"/>
              </a:rPr>
              <a:t>ramps</a:t>
            </a:r>
            <a:r>
              <a:rPr lang="en-US" altLang="en-US" sz="2800">
                <a:latin typeface="Arial" panose="020B0604020202020204" pitchFamily="34" charset="0"/>
              </a:rPr>
              <a:t>, </a:t>
            </a:r>
            <a:r>
              <a:rPr lang="en-US" altLang="en-US" sz="2800" i="1">
                <a:latin typeface="Arial" panose="020B0604020202020204" pitchFamily="34" charset="0"/>
              </a:rPr>
              <a:t>exit passageways</a:t>
            </a:r>
            <a:r>
              <a:rPr lang="en-US" altLang="en-US" sz="2800">
                <a:latin typeface="Arial" panose="020B0604020202020204" pitchFamily="34" charset="0"/>
              </a:rPr>
              <a:t>, </a:t>
            </a:r>
            <a:r>
              <a:rPr lang="en-US" altLang="en-US" sz="2800" i="1">
                <a:latin typeface="Arial" panose="020B0604020202020204" pitchFamily="34" charset="0"/>
              </a:rPr>
              <a:t>exterior</a:t>
            </a:r>
          </a:p>
          <a:p>
            <a:pPr>
              <a:spcBef>
                <a:spcPct val="0"/>
              </a:spcBef>
              <a:buClrTx/>
              <a:buSzTx/>
              <a:buFontTx/>
              <a:buNone/>
            </a:pPr>
            <a:r>
              <a:rPr lang="en-US" altLang="en-US" sz="2800" i="1">
                <a:latin typeface="Arial" panose="020B0604020202020204" pitchFamily="34" charset="0"/>
              </a:rPr>
              <a:t>exit stairways </a:t>
            </a:r>
            <a:r>
              <a:rPr lang="en-US" altLang="en-US" sz="2800">
                <a:latin typeface="Arial" panose="020B0604020202020204" pitchFamily="34" charset="0"/>
              </a:rPr>
              <a:t>and </a:t>
            </a:r>
            <a:r>
              <a:rPr lang="en-US" altLang="en-US" sz="2800" i="1">
                <a:latin typeface="Arial" panose="020B0604020202020204" pitchFamily="34" charset="0"/>
              </a:rPr>
              <a:t>ramps </a:t>
            </a:r>
            <a:r>
              <a:rPr lang="en-US" altLang="en-US" sz="2800">
                <a:latin typeface="Arial" panose="020B0604020202020204" pitchFamily="34" charset="0"/>
              </a:rPr>
              <a:t>and </a:t>
            </a:r>
            <a:r>
              <a:rPr lang="en-US" altLang="en-US" sz="2800" i="1">
                <a:latin typeface="Arial" panose="020B0604020202020204" pitchFamily="34" charset="0"/>
              </a:rPr>
              <a:t>horizontal exits</a:t>
            </a:r>
            <a:r>
              <a:rPr lang="en-US" altLang="en-US" sz="2800">
                <a:latin typeface="Arial" panose="020B0604020202020204" pitchFamily="34" charset="0"/>
              </a:rPr>
              <a:t>.</a:t>
            </a:r>
            <a:endParaRPr lang="en-US" altLang="en-US" sz="2800">
              <a:latin typeface="Calibri" panose="020F0502020204030204" pitchFamily="34" charset="0"/>
            </a:endParaRPr>
          </a:p>
        </p:txBody>
      </p:sp>
      <p:sp>
        <p:nvSpPr>
          <p:cNvPr id="20482" name="Rectangle 2">
            <a:extLst>
              <a:ext uri="{FF2B5EF4-FFF2-40B4-BE49-F238E27FC236}">
                <a16:creationId xmlns:a16="http://schemas.microsoft.com/office/drawing/2014/main" id="{F47EB90C-1190-90D7-0136-68F1B2AC0A08}"/>
              </a:ext>
            </a:extLst>
          </p:cNvPr>
          <p:cNvSpPr>
            <a:spLocks noChangeArrowheads="1"/>
          </p:cNvSpPr>
          <p:nvPr/>
        </p:nvSpPr>
        <p:spPr bwMode="auto">
          <a:xfrm>
            <a:off x="487017" y="5006848"/>
            <a:ext cx="8229600" cy="1815882"/>
          </a:xfrm>
          <a:prstGeom prst="rect">
            <a:avLst/>
          </a:prstGeom>
          <a:noFill/>
          <a:ln w="9525">
            <a:noFill/>
            <a:miter lim="800000"/>
            <a:headEnd/>
            <a:tailEnd/>
          </a:ln>
          <a:effectLst/>
        </p:spPr>
        <p:txBody>
          <a:bodyPr wrap="square" anchor="ctr">
            <a:spAutoFit/>
          </a:bodyPr>
          <a:lstStyle/>
          <a:p>
            <a:pPr algn="just" eaLnBrk="1" hangingPunct="1">
              <a:defRPr/>
            </a:pPr>
            <a:r>
              <a:rPr lang="en-US" sz="2800" dirty="0">
                <a:latin typeface="+mj-lt"/>
                <a:ea typeface="Times New Roman" pitchFamily="18" charset="0"/>
              </a:rPr>
              <a:t>Exits include exterior exit doors at </a:t>
            </a:r>
            <a:r>
              <a:rPr lang="en-US" sz="2800" b="1" i="1" dirty="0">
                <a:latin typeface="+mj-lt"/>
                <a:ea typeface="Times New Roman" pitchFamily="18" charset="0"/>
              </a:rPr>
              <a:t>level of exit discharge, Vertical</a:t>
            </a:r>
            <a:r>
              <a:rPr lang="en-US" sz="2800" dirty="0">
                <a:latin typeface="+mj-lt"/>
                <a:ea typeface="Times New Roman" pitchFamily="18" charset="0"/>
              </a:rPr>
              <a:t> exit enclosures, exit passageways, exterior exit stairs, exterior exit ramps and horizontal exits.</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to="" calcmode="lin" valueType="num">
                                      <p:cBhvr>
                                        <p:cTn id="7" dur="1" fill="hold"/>
                                        <p:tgtEl>
                                          <p:spTgt spid="819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to="" calcmode="lin" valueType="num">
                                      <p:cBhvr>
                                        <p:cTn id="12" dur="1" fill="hold"/>
                                        <p:tgtEl>
                                          <p:spTgt spid="2048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2048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7B1FFB8-F27C-07FF-D19D-8F3DE261F537}"/>
              </a:ext>
            </a:extLst>
          </p:cNvPr>
          <p:cNvSpPr>
            <a:spLocks noGrp="1"/>
          </p:cNvSpPr>
          <p:nvPr>
            <p:ph type="title"/>
          </p:nvPr>
        </p:nvSpPr>
        <p:spPr/>
        <p:txBody>
          <a:bodyPr/>
          <a:lstStyle/>
          <a:p>
            <a:pPr eaLnBrk="1" hangingPunct="1"/>
            <a:r>
              <a:rPr lang="en-US" altLang="en-US" dirty="0"/>
              <a:t>Door swing 1010.1.2 </a:t>
            </a:r>
          </a:p>
        </p:txBody>
      </p:sp>
      <p:sp>
        <p:nvSpPr>
          <p:cNvPr id="32771" name="Content Placeholder 2">
            <a:extLst>
              <a:ext uri="{FF2B5EF4-FFF2-40B4-BE49-F238E27FC236}">
                <a16:creationId xmlns:a16="http://schemas.microsoft.com/office/drawing/2014/main" id="{8F381C7B-FA01-7235-13D2-39770D0F1831}"/>
              </a:ext>
            </a:extLst>
          </p:cNvPr>
          <p:cNvSpPr>
            <a:spLocks noGrp="1"/>
          </p:cNvSpPr>
          <p:nvPr>
            <p:ph idx="1"/>
          </p:nvPr>
        </p:nvSpPr>
        <p:spPr>
          <a:xfrm>
            <a:off x="381000" y="3505200"/>
            <a:ext cx="8229600" cy="1341438"/>
          </a:xfrm>
        </p:spPr>
        <p:txBody>
          <a:bodyPr/>
          <a:lstStyle/>
          <a:p>
            <a:pPr marL="3175" indent="-3175" eaLnBrk="1" hangingPunct="1">
              <a:buFont typeface="Arial" panose="020B0604020202020204" pitchFamily="34" charset="0"/>
              <a:buNone/>
            </a:pPr>
            <a:r>
              <a:rPr lang="en-US" altLang="en-US"/>
              <a:t>Doors shall swing in the direction of egress travel where serving an occupant load of 50 or more persons or a Group H occupancy.</a:t>
            </a:r>
          </a:p>
        </p:txBody>
      </p:sp>
      <p:sp>
        <p:nvSpPr>
          <p:cNvPr id="4" name="TextBox 3">
            <a:extLst>
              <a:ext uri="{FF2B5EF4-FFF2-40B4-BE49-F238E27FC236}">
                <a16:creationId xmlns:a16="http://schemas.microsoft.com/office/drawing/2014/main" id="{6544F6DF-D150-8C8A-A646-2625CB1E0B33}"/>
              </a:ext>
            </a:extLst>
          </p:cNvPr>
          <p:cNvSpPr txBox="1">
            <a:spLocks noChangeArrowheads="1"/>
          </p:cNvSpPr>
          <p:nvPr/>
        </p:nvSpPr>
        <p:spPr bwMode="auto">
          <a:xfrm>
            <a:off x="254000" y="2057400"/>
            <a:ext cx="8890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a:latin typeface="Arial" panose="020B0604020202020204" pitchFamily="34" charset="0"/>
              </a:rPr>
              <a:t>Egress doors shall be </a:t>
            </a:r>
            <a:r>
              <a:rPr lang="en-US" altLang="en-US" i="1">
                <a:latin typeface="Arial" panose="020B0604020202020204" pitchFamily="34" charset="0"/>
              </a:rPr>
              <a:t>pivoted</a:t>
            </a:r>
            <a:r>
              <a:rPr lang="en-US" altLang="en-US">
                <a:latin typeface="Arial" panose="020B0604020202020204" pitchFamily="34" charset="0"/>
              </a:rPr>
              <a:t> or side-hinged swinging type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 to="" calcmode="lin" valueType="num">
                                      <p:cBhvr>
                                        <p:cTn id="12" dur="1" fill="hold"/>
                                        <p:tgtEl>
                                          <p:spTgt spid="3277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A82F-B0EA-E242-61BC-4409C87211DF}"/>
              </a:ext>
            </a:extLst>
          </p:cNvPr>
          <p:cNvSpPr>
            <a:spLocks noGrp="1"/>
          </p:cNvSpPr>
          <p:nvPr>
            <p:ph type="title"/>
          </p:nvPr>
        </p:nvSpPr>
        <p:spPr/>
        <p:txBody>
          <a:bodyPr/>
          <a:lstStyle/>
          <a:p>
            <a:r>
              <a:rPr lang="en-US" dirty="0"/>
              <a:t>Direction of swing. 1010.1.2.1</a:t>
            </a:r>
          </a:p>
        </p:txBody>
      </p:sp>
      <p:sp>
        <p:nvSpPr>
          <p:cNvPr id="3" name="Content Placeholder 2">
            <a:extLst>
              <a:ext uri="{FF2B5EF4-FFF2-40B4-BE49-F238E27FC236}">
                <a16:creationId xmlns:a16="http://schemas.microsoft.com/office/drawing/2014/main" id="{A6958EA6-DDB3-48CA-E2B8-5E74FBF26B35}"/>
              </a:ext>
            </a:extLst>
          </p:cNvPr>
          <p:cNvSpPr>
            <a:spLocks noGrp="1"/>
          </p:cNvSpPr>
          <p:nvPr>
            <p:ph idx="1"/>
          </p:nvPr>
        </p:nvSpPr>
        <p:spPr/>
        <p:txBody>
          <a:bodyPr/>
          <a:lstStyle/>
          <a:p>
            <a:pPr marL="0" indent="0">
              <a:buNone/>
            </a:pPr>
            <a:r>
              <a:rPr lang="en-US" dirty="0"/>
              <a:t>Pivot or side-hinged swinging doors shall swing in the direction of egress travel where serving a room or area containing an occupant load of 50 or more persons or a Group H occupancy</a:t>
            </a:r>
          </a:p>
        </p:txBody>
      </p:sp>
    </p:spTree>
    <p:extLst>
      <p:ext uri="{BB962C8B-B14F-4D97-AF65-F5344CB8AC3E}">
        <p14:creationId xmlns:p14="http://schemas.microsoft.com/office/powerpoint/2010/main" val="909799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F71E-D1EE-CB48-1624-EF0FB525D43B}"/>
              </a:ext>
            </a:extLst>
          </p:cNvPr>
          <p:cNvSpPr>
            <a:spLocks noGrp="1"/>
          </p:cNvSpPr>
          <p:nvPr>
            <p:ph type="title"/>
          </p:nvPr>
        </p:nvSpPr>
        <p:spPr/>
        <p:txBody>
          <a:bodyPr/>
          <a:lstStyle/>
          <a:p>
            <a:r>
              <a:rPr lang="en-US" dirty="0"/>
              <a:t>Sensor release of electrically locked egress doors. 1010.1.9.8</a:t>
            </a:r>
          </a:p>
        </p:txBody>
      </p:sp>
      <p:sp>
        <p:nvSpPr>
          <p:cNvPr id="3" name="Content Placeholder 2">
            <a:extLst>
              <a:ext uri="{FF2B5EF4-FFF2-40B4-BE49-F238E27FC236}">
                <a16:creationId xmlns:a16="http://schemas.microsoft.com/office/drawing/2014/main" id="{57288D70-20C7-B1D3-8E11-B53854F0EE08}"/>
              </a:ext>
            </a:extLst>
          </p:cNvPr>
          <p:cNvSpPr>
            <a:spLocks noGrp="1"/>
          </p:cNvSpPr>
          <p:nvPr>
            <p:ph idx="1"/>
          </p:nvPr>
        </p:nvSpPr>
        <p:spPr/>
        <p:txBody>
          <a:bodyPr/>
          <a:lstStyle/>
          <a:p>
            <a:pPr marL="0" indent="0">
              <a:buNone/>
            </a:pPr>
            <a:r>
              <a:rPr lang="en-US" dirty="0"/>
              <a:t>The electric locks on sensor released doors located in a means of egress in buildings with an occupancy in Group A, B, E, I-1, I-2, I-4, M, R-1 or R-2 and entrance doors to tenant spaces in occupancies in Group A, B, E, I-1, I-2, I-4, M, R-1 or R-2 are permitted where installed and operated in accordance with all of the following criteria:</a:t>
            </a:r>
          </a:p>
        </p:txBody>
      </p:sp>
    </p:spTree>
    <p:extLst>
      <p:ext uri="{BB962C8B-B14F-4D97-AF65-F5344CB8AC3E}">
        <p14:creationId xmlns:p14="http://schemas.microsoft.com/office/powerpoint/2010/main" val="3699533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379EFEBF-FB87-CD00-9165-CC6C8D6AC159}"/>
              </a:ext>
            </a:extLst>
          </p:cNvPr>
          <p:cNvSpPr>
            <a:spLocks noGrp="1"/>
          </p:cNvSpPr>
          <p:nvPr>
            <p:ph idx="1"/>
          </p:nvPr>
        </p:nvSpPr>
        <p:spPr>
          <a:xfrm>
            <a:off x="332581" y="825500"/>
            <a:ext cx="8229600" cy="1841500"/>
          </a:xfrm>
        </p:spPr>
        <p:txBody>
          <a:bodyPr/>
          <a:lstStyle/>
          <a:p>
            <a:pPr marL="0" indent="0" eaLnBrk="1" hangingPunct="1">
              <a:buFont typeface="Arial" panose="020B0604020202020204" pitchFamily="34" charset="0"/>
              <a:buNone/>
            </a:pPr>
            <a:r>
              <a:rPr lang="en-US" altLang="en-US" sz="2800" dirty="0">
                <a:latin typeface="Arial" panose="020B0604020202020204" pitchFamily="34" charset="0"/>
                <a:cs typeface="Arial" panose="020B0604020202020204" pitchFamily="34" charset="0"/>
              </a:rPr>
              <a:t>1 The sensor shall be installed on the egress side, arranged to detect an occupant approaching the doors. The doors shall be arranged to unlock by a signal from or loss of power to the sensor.</a:t>
            </a:r>
          </a:p>
        </p:txBody>
      </p:sp>
      <p:sp>
        <p:nvSpPr>
          <p:cNvPr id="29700" name="TextBox 3">
            <a:extLst>
              <a:ext uri="{FF2B5EF4-FFF2-40B4-BE49-F238E27FC236}">
                <a16:creationId xmlns:a16="http://schemas.microsoft.com/office/drawing/2014/main" id="{6EC48843-BABC-9565-8249-530882074213}"/>
              </a:ext>
            </a:extLst>
          </p:cNvPr>
          <p:cNvSpPr txBox="1">
            <a:spLocks noChangeArrowheads="1"/>
          </p:cNvSpPr>
          <p:nvPr/>
        </p:nvSpPr>
        <p:spPr bwMode="auto">
          <a:xfrm>
            <a:off x="381001" y="2819400"/>
            <a:ext cx="792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2  Loss of power to that part of the access control system which locks the doors shall automatically unlock the doors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to="" calcmode="lin" valueType="num">
                                      <p:cBhvr>
                                        <p:cTn id="7" dur="1" fill="hold"/>
                                        <p:tgtEl>
                                          <p:spTgt spid="3379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 to="" calcmode="lin" valueType="num">
                                      <p:cBhvr>
                                        <p:cTn id="12" dur="1" fill="hold"/>
                                        <p:tgtEl>
                                          <p:spTgt spid="297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297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Box 4">
            <a:extLst>
              <a:ext uri="{FF2B5EF4-FFF2-40B4-BE49-F238E27FC236}">
                <a16:creationId xmlns:a16="http://schemas.microsoft.com/office/drawing/2014/main" id="{F5CE2470-4F21-46CE-1C74-BC20AA26C94F}"/>
              </a:ext>
            </a:extLst>
          </p:cNvPr>
          <p:cNvSpPr txBox="1">
            <a:spLocks noChangeArrowheads="1"/>
          </p:cNvSpPr>
          <p:nvPr/>
        </p:nvSpPr>
        <p:spPr bwMode="auto">
          <a:xfrm>
            <a:off x="304800" y="838200"/>
            <a:ext cx="8458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3  The doors shall be arranged to unlock from a</a:t>
            </a:r>
          </a:p>
          <a:p>
            <a:pPr eaLnBrk="1" hangingPunct="1">
              <a:spcBef>
                <a:spcPct val="0"/>
              </a:spcBef>
              <a:buClrTx/>
              <a:buSzTx/>
              <a:buFontTx/>
              <a:buNone/>
            </a:pPr>
            <a:r>
              <a:rPr lang="en-US" altLang="en-US" sz="2800" dirty="0">
                <a:latin typeface="Arial" panose="020B0604020202020204" pitchFamily="34" charset="0"/>
              </a:rPr>
              <a:t>manual unlocking device located 40 inches to 48</a:t>
            </a:r>
          </a:p>
          <a:p>
            <a:pPr eaLnBrk="1" hangingPunct="1">
              <a:spcBef>
                <a:spcPct val="0"/>
              </a:spcBef>
              <a:buClrTx/>
              <a:buSzTx/>
              <a:buFontTx/>
              <a:buNone/>
            </a:pPr>
            <a:r>
              <a:rPr lang="en-US" altLang="en-US" sz="2800" dirty="0">
                <a:latin typeface="Arial" panose="020B0604020202020204" pitchFamily="34" charset="0"/>
              </a:rPr>
              <a:t>inches (1016 mm to 1219 mm) vertically above</a:t>
            </a:r>
          </a:p>
          <a:p>
            <a:pPr eaLnBrk="1" hangingPunct="1">
              <a:spcBef>
                <a:spcPct val="0"/>
              </a:spcBef>
              <a:buClrTx/>
              <a:buSzTx/>
              <a:buFontTx/>
              <a:buNone/>
            </a:pPr>
            <a:r>
              <a:rPr lang="en-US" altLang="en-US" sz="2800" dirty="0">
                <a:latin typeface="Arial" panose="020B0604020202020204" pitchFamily="34" charset="0"/>
              </a:rPr>
              <a:t>the floor and within 5 feet (1524 mm) of the secured doors. Ready access shall be provided to the manual unlocking device and the device shall</a:t>
            </a:r>
          </a:p>
          <a:p>
            <a:pPr eaLnBrk="1" hangingPunct="1">
              <a:spcBef>
                <a:spcPct val="0"/>
              </a:spcBef>
              <a:buClrTx/>
              <a:buSzTx/>
              <a:buFontTx/>
              <a:buNone/>
            </a:pPr>
            <a:r>
              <a:rPr lang="en-US" altLang="en-US" sz="2800" dirty="0">
                <a:latin typeface="Arial" panose="020B0604020202020204" pitchFamily="34" charset="0"/>
              </a:rPr>
              <a:t>be clearly identified by a sign that reads “PUSH</a:t>
            </a:r>
          </a:p>
          <a:p>
            <a:pPr eaLnBrk="1" hangingPunct="1">
              <a:spcBef>
                <a:spcPct val="0"/>
              </a:spcBef>
              <a:buClrTx/>
              <a:buSzTx/>
              <a:buFontTx/>
              <a:buNone/>
            </a:pPr>
            <a:r>
              <a:rPr lang="en-US" altLang="en-US" sz="2800" dirty="0">
                <a:latin typeface="Arial" panose="020B0604020202020204" pitchFamily="34" charset="0"/>
              </a:rPr>
              <a:t>TO EXIT.” When operated, the manual unlocking</a:t>
            </a:r>
          </a:p>
          <a:p>
            <a:pPr eaLnBrk="1" hangingPunct="1">
              <a:spcBef>
                <a:spcPct val="0"/>
              </a:spcBef>
              <a:buClrTx/>
              <a:buSzTx/>
              <a:buFontTx/>
              <a:buNone/>
            </a:pPr>
            <a:r>
              <a:rPr lang="en-US" altLang="en-US" sz="2800" dirty="0">
                <a:latin typeface="Arial" panose="020B0604020202020204" pitchFamily="34" charset="0"/>
              </a:rPr>
              <a:t>device shall result in direct interruption of power to the lock—independent of other electronics— and the doors shall remain unlocked for not less than 30 seconds.</a:t>
            </a:r>
          </a:p>
        </p:txBody>
      </p:sp>
    </p:spTree>
    <p:extLst>
      <p:ext uri="{BB962C8B-B14F-4D97-AF65-F5344CB8AC3E}">
        <p14:creationId xmlns:p14="http://schemas.microsoft.com/office/powerpoint/2010/main" val="3939024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 to="" calcmode="lin" valueType="num">
                                      <p:cBhvr>
                                        <p:cTn id="7" dur="1" fill="hold"/>
                                        <p:tgtEl>
                                          <p:spTgt spid="297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a:extLst>
              <a:ext uri="{FF2B5EF4-FFF2-40B4-BE49-F238E27FC236}">
                <a16:creationId xmlns:a16="http://schemas.microsoft.com/office/drawing/2014/main" id="{07C8E4EB-C14A-881B-4C3F-5A5EC2AEA369}"/>
              </a:ext>
            </a:extLst>
          </p:cNvPr>
          <p:cNvSpPr>
            <a:spLocks noGrp="1"/>
          </p:cNvSpPr>
          <p:nvPr>
            <p:ph idx="1"/>
          </p:nvPr>
        </p:nvSpPr>
        <p:spPr>
          <a:xfrm>
            <a:off x="457200" y="1104624"/>
            <a:ext cx="8229600" cy="1714776"/>
          </a:xfrm>
        </p:spPr>
        <p:txBody>
          <a:bodyPr/>
          <a:lstStyle/>
          <a:p>
            <a:pPr marL="0" indent="0" eaLnBrk="1" hangingPunct="1">
              <a:buFont typeface="Arial" panose="020B0604020202020204" pitchFamily="34" charset="0"/>
              <a:buNone/>
            </a:pPr>
            <a:r>
              <a:rPr lang="en-US" altLang="en-US" dirty="0">
                <a:latin typeface="Arial" panose="020B0604020202020204" pitchFamily="34" charset="0"/>
                <a:cs typeface="Arial" panose="020B0604020202020204" pitchFamily="34" charset="0"/>
              </a:rPr>
              <a:t>4  Activation of the building fire alarm system, where provided, shall automatically unlock the doors, and the doors shall remain unlocked until the fire alarm system has been reset.</a:t>
            </a:r>
          </a:p>
        </p:txBody>
      </p:sp>
      <p:sp>
        <p:nvSpPr>
          <p:cNvPr id="30724" name="TextBox 3">
            <a:extLst>
              <a:ext uri="{FF2B5EF4-FFF2-40B4-BE49-F238E27FC236}">
                <a16:creationId xmlns:a16="http://schemas.microsoft.com/office/drawing/2014/main" id="{08AD5199-ACA3-A543-571E-1EDA96D94C4F}"/>
              </a:ext>
            </a:extLst>
          </p:cNvPr>
          <p:cNvSpPr txBox="1">
            <a:spLocks noChangeArrowheads="1"/>
          </p:cNvSpPr>
          <p:nvPr/>
        </p:nvSpPr>
        <p:spPr bwMode="auto">
          <a:xfrm>
            <a:off x="352425" y="2819400"/>
            <a:ext cx="86391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5  Activation of the building automatic sprinkler</a:t>
            </a:r>
          </a:p>
          <a:p>
            <a:pPr eaLnBrk="1" hangingPunct="1">
              <a:spcBef>
                <a:spcPct val="0"/>
              </a:spcBef>
              <a:buClrTx/>
              <a:buSzTx/>
              <a:buFontTx/>
              <a:buNone/>
            </a:pPr>
            <a:r>
              <a:rPr lang="en-US" altLang="en-US" sz="2800" dirty="0">
                <a:latin typeface="Arial" panose="020B0604020202020204" pitchFamily="34" charset="0"/>
              </a:rPr>
              <a:t>system or fire detection system, where provided,</a:t>
            </a:r>
          </a:p>
          <a:p>
            <a:pPr eaLnBrk="1" hangingPunct="1">
              <a:spcBef>
                <a:spcPct val="0"/>
              </a:spcBef>
              <a:buClrTx/>
              <a:buSzTx/>
              <a:buFontTx/>
              <a:buNone/>
            </a:pPr>
            <a:r>
              <a:rPr lang="en-US" altLang="en-US" sz="2800" dirty="0">
                <a:latin typeface="Arial" panose="020B0604020202020204" pitchFamily="34" charset="0"/>
              </a:rPr>
              <a:t>shall automatically unlock the doors. The doors</a:t>
            </a:r>
          </a:p>
          <a:p>
            <a:pPr eaLnBrk="1" hangingPunct="1">
              <a:spcBef>
                <a:spcPct val="0"/>
              </a:spcBef>
              <a:buClrTx/>
              <a:buSzTx/>
              <a:buFontTx/>
              <a:buNone/>
            </a:pPr>
            <a:r>
              <a:rPr lang="en-US" altLang="en-US" sz="2800" dirty="0">
                <a:latin typeface="Arial" panose="020B0604020202020204" pitchFamily="34" charset="0"/>
              </a:rPr>
              <a:t>shall remain unlocked until the fire alarm system</a:t>
            </a:r>
          </a:p>
          <a:p>
            <a:pPr eaLnBrk="1" hangingPunct="1">
              <a:spcBef>
                <a:spcPct val="0"/>
              </a:spcBef>
              <a:buClrTx/>
              <a:buSzTx/>
              <a:buFontTx/>
              <a:buNone/>
            </a:pPr>
            <a:r>
              <a:rPr lang="en-US" altLang="en-US" sz="2800" dirty="0">
                <a:latin typeface="Arial" panose="020B0604020202020204" pitchFamily="34" charset="0"/>
              </a:rPr>
              <a:t>has been reset.</a:t>
            </a:r>
          </a:p>
        </p:txBody>
      </p:sp>
      <p:sp>
        <p:nvSpPr>
          <p:cNvPr id="30725" name="TextBox 4">
            <a:extLst>
              <a:ext uri="{FF2B5EF4-FFF2-40B4-BE49-F238E27FC236}">
                <a16:creationId xmlns:a16="http://schemas.microsoft.com/office/drawing/2014/main" id="{111618D5-5384-4BDF-5967-774987F25FCB}"/>
              </a:ext>
            </a:extLst>
          </p:cNvPr>
          <p:cNvSpPr txBox="1">
            <a:spLocks noChangeArrowheads="1"/>
          </p:cNvSpPr>
          <p:nvPr/>
        </p:nvSpPr>
        <p:spPr bwMode="auto">
          <a:xfrm>
            <a:off x="304800" y="5181600"/>
            <a:ext cx="8382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dirty="0">
                <a:latin typeface="Arial" panose="020B0604020202020204" pitchFamily="34" charset="0"/>
              </a:rPr>
              <a:t>6  The door locking system units shall be listed in</a:t>
            </a:r>
          </a:p>
          <a:p>
            <a:pPr eaLnBrk="1" hangingPunct="1">
              <a:spcBef>
                <a:spcPct val="0"/>
              </a:spcBef>
              <a:buClrTx/>
              <a:buSzTx/>
              <a:buFontTx/>
              <a:buNone/>
            </a:pPr>
            <a:r>
              <a:rPr lang="en-US" altLang="en-US" dirty="0">
                <a:latin typeface="Arial" panose="020B0604020202020204" pitchFamily="34" charset="0"/>
              </a:rPr>
              <a:t>accordance with UL 294.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to="" calcmode="lin" valueType="num">
                                      <p:cBhvr>
                                        <p:cTn id="7" dur="1" fill="hold"/>
                                        <p:tgtEl>
                                          <p:spTgt spid="348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 to="" calcmode="lin" valueType="num">
                                      <p:cBhvr>
                                        <p:cTn id="12" dur="1" fill="hold"/>
                                        <p:tgtEl>
                                          <p:spTgt spid="3072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anim to="" calcmode="lin" valueType="num">
                                      <p:cBhvr>
                                        <p:cTn id="17" dur="1" fill="hold"/>
                                        <p:tgtEl>
                                          <p:spTgt spid="307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0724" grpId="0"/>
      <p:bldP spid="307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B3CC111C-00CA-24DA-A252-87175D325D88}"/>
              </a:ext>
            </a:extLst>
          </p:cNvPr>
          <p:cNvSpPr>
            <a:spLocks noGrp="1"/>
          </p:cNvSpPr>
          <p:nvPr>
            <p:ph type="title"/>
          </p:nvPr>
        </p:nvSpPr>
        <p:spPr>
          <a:xfrm>
            <a:off x="457200" y="685800"/>
            <a:ext cx="8229600" cy="781050"/>
          </a:xfrm>
        </p:spPr>
        <p:txBody>
          <a:bodyPr/>
          <a:lstStyle/>
          <a:p>
            <a:pPr eaLnBrk="1" hangingPunct="1"/>
            <a:r>
              <a:rPr lang="en-US" altLang="en-US" dirty="0"/>
              <a:t>STAIRWAYS SECTION 1011.1 </a:t>
            </a:r>
          </a:p>
        </p:txBody>
      </p:sp>
      <p:sp>
        <p:nvSpPr>
          <p:cNvPr id="35843" name="Content Placeholder 2">
            <a:extLst>
              <a:ext uri="{FF2B5EF4-FFF2-40B4-BE49-F238E27FC236}">
                <a16:creationId xmlns:a16="http://schemas.microsoft.com/office/drawing/2014/main" id="{790D2436-B81C-C0B1-4525-D40AE9C00818}"/>
              </a:ext>
            </a:extLst>
          </p:cNvPr>
          <p:cNvSpPr>
            <a:spLocks noGrp="1"/>
          </p:cNvSpPr>
          <p:nvPr>
            <p:ph idx="1"/>
          </p:nvPr>
        </p:nvSpPr>
        <p:spPr>
          <a:xfrm>
            <a:off x="457200" y="1600200"/>
            <a:ext cx="8229600" cy="1676400"/>
          </a:xfrm>
        </p:spPr>
        <p:txBody>
          <a:bodyPr/>
          <a:lstStyle/>
          <a:p>
            <a:pPr marL="0" indent="0" eaLnBrk="1" hangingPunct="1">
              <a:buFont typeface="Arial" panose="020B0604020202020204" pitchFamily="34" charset="0"/>
              <a:buNone/>
            </a:pPr>
            <a:r>
              <a:rPr lang="en-US" altLang="en-US" sz="2800" dirty="0">
                <a:latin typeface="Arial" panose="020B0604020202020204" pitchFamily="34" charset="0"/>
                <a:cs typeface="Arial" panose="020B0604020202020204" pitchFamily="34" charset="0"/>
              </a:rPr>
              <a:t>Stairways serving occupied portions of a building shall comply with the requirements of Sections</a:t>
            </a:r>
          </a:p>
          <a:p>
            <a:pPr marL="0" indent="0" eaLnBrk="1" hangingPunct="1">
              <a:buFont typeface="Arial" panose="020B0604020202020204" pitchFamily="34" charset="0"/>
              <a:buNone/>
            </a:pPr>
            <a:r>
              <a:rPr lang="en-US" altLang="en-US" sz="2800" dirty="0">
                <a:latin typeface="Arial" panose="020B0604020202020204" pitchFamily="34" charset="0"/>
                <a:cs typeface="Arial" panose="020B0604020202020204" pitchFamily="34" charset="0"/>
              </a:rPr>
              <a:t>1011.2 through 1011.13.</a:t>
            </a:r>
          </a:p>
        </p:txBody>
      </p:sp>
      <p:sp>
        <p:nvSpPr>
          <p:cNvPr id="31748" name="TextBox 3">
            <a:extLst>
              <a:ext uri="{FF2B5EF4-FFF2-40B4-BE49-F238E27FC236}">
                <a16:creationId xmlns:a16="http://schemas.microsoft.com/office/drawing/2014/main" id="{52FC7C55-0E8A-1E22-7F32-241487239C89}"/>
              </a:ext>
            </a:extLst>
          </p:cNvPr>
          <p:cNvSpPr txBox="1">
            <a:spLocks noChangeArrowheads="1"/>
          </p:cNvSpPr>
          <p:nvPr/>
        </p:nvSpPr>
        <p:spPr bwMode="auto">
          <a:xfrm>
            <a:off x="533400" y="3886200"/>
            <a:ext cx="7543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Exception: Within rooms or spaces used for assembly purposes, stepped aisles shall  comply with Section 1029.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to="" calcmode="lin" valueType="num">
                                      <p:cBhvr>
                                        <p:cTn id="7" dur="1" fill="hold"/>
                                        <p:tgtEl>
                                          <p:spTgt spid="3584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 to="" calcmode="lin" valueType="num">
                                      <p:cBhvr>
                                        <p:cTn id="12" dur="1" fill="hold"/>
                                        <p:tgtEl>
                                          <p:spTgt spid="358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 to="" calcmode="lin" valueType="num">
                                      <p:cBhvr>
                                        <p:cTn id="17" dur="1" fill="hold"/>
                                        <p:tgtEl>
                                          <p:spTgt spid="317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174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B3CC111C-00CA-24DA-A252-87175D325D88}"/>
              </a:ext>
            </a:extLst>
          </p:cNvPr>
          <p:cNvSpPr>
            <a:spLocks noGrp="1"/>
          </p:cNvSpPr>
          <p:nvPr>
            <p:ph type="title"/>
          </p:nvPr>
        </p:nvSpPr>
        <p:spPr>
          <a:xfrm>
            <a:off x="457200" y="685800"/>
            <a:ext cx="8229600" cy="781050"/>
          </a:xfrm>
        </p:spPr>
        <p:txBody>
          <a:bodyPr/>
          <a:lstStyle/>
          <a:p>
            <a:pPr eaLnBrk="1" hangingPunct="1"/>
            <a:r>
              <a:rPr lang="en-US" altLang="en-US" dirty="0"/>
              <a:t>STAIRWAYS SECTION 1011.2 </a:t>
            </a:r>
          </a:p>
        </p:txBody>
      </p:sp>
      <p:sp>
        <p:nvSpPr>
          <p:cNvPr id="35843" name="Content Placeholder 2">
            <a:extLst>
              <a:ext uri="{FF2B5EF4-FFF2-40B4-BE49-F238E27FC236}">
                <a16:creationId xmlns:a16="http://schemas.microsoft.com/office/drawing/2014/main" id="{790D2436-B81C-C0B1-4525-D40AE9C00818}"/>
              </a:ext>
            </a:extLst>
          </p:cNvPr>
          <p:cNvSpPr>
            <a:spLocks noGrp="1"/>
          </p:cNvSpPr>
          <p:nvPr>
            <p:ph idx="1"/>
          </p:nvPr>
        </p:nvSpPr>
        <p:spPr>
          <a:xfrm>
            <a:off x="457200" y="1600200"/>
            <a:ext cx="8229600" cy="1676400"/>
          </a:xfrm>
        </p:spPr>
        <p:txBody>
          <a:bodyPr/>
          <a:lstStyle/>
          <a:p>
            <a:pPr marL="0" indent="0" eaLnBrk="1" hangingPunct="1">
              <a:buFont typeface="Arial" panose="020B0604020202020204" pitchFamily="34" charset="0"/>
              <a:buNone/>
            </a:pPr>
            <a:r>
              <a:rPr lang="en-US" altLang="en-US" sz="2800" dirty="0">
                <a:latin typeface="Arial" panose="020B0604020202020204" pitchFamily="34" charset="0"/>
                <a:cs typeface="Arial" panose="020B0604020202020204" pitchFamily="34" charset="0"/>
              </a:rPr>
              <a:t>Width and capacity. The required capacity of stairways shall be determined as specified in Section 1005.1, but the minimum width shall be not less than 44 inches (1118 mm).</a:t>
            </a:r>
          </a:p>
        </p:txBody>
      </p:sp>
      <p:sp>
        <p:nvSpPr>
          <p:cNvPr id="31748" name="TextBox 3">
            <a:extLst>
              <a:ext uri="{FF2B5EF4-FFF2-40B4-BE49-F238E27FC236}">
                <a16:creationId xmlns:a16="http://schemas.microsoft.com/office/drawing/2014/main" id="{52FC7C55-0E8A-1E22-7F32-241487239C89}"/>
              </a:ext>
            </a:extLst>
          </p:cNvPr>
          <p:cNvSpPr txBox="1">
            <a:spLocks noChangeArrowheads="1"/>
          </p:cNvSpPr>
          <p:nvPr/>
        </p:nvSpPr>
        <p:spPr bwMode="auto">
          <a:xfrm>
            <a:off x="533400" y="3886200"/>
            <a:ext cx="7080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Exceptions:</a:t>
            </a:r>
          </a:p>
          <a:p>
            <a:pPr eaLnBrk="1" hangingPunct="1">
              <a:spcBef>
                <a:spcPct val="0"/>
              </a:spcBef>
              <a:buClrTx/>
              <a:buSzTx/>
              <a:buFontTx/>
              <a:buNone/>
            </a:pPr>
            <a:r>
              <a:rPr lang="en-US" altLang="en-US" sz="2800">
                <a:latin typeface="Arial" panose="020B0604020202020204" pitchFamily="34" charset="0"/>
              </a:rPr>
              <a:t>Stairways serving an occupant load of less </a:t>
            </a:r>
          </a:p>
          <a:p>
            <a:pPr eaLnBrk="1" hangingPunct="1">
              <a:spcBef>
                <a:spcPct val="0"/>
              </a:spcBef>
              <a:buClrTx/>
              <a:buSzTx/>
              <a:buFontTx/>
              <a:buNone/>
            </a:pPr>
            <a:r>
              <a:rPr lang="en-US" altLang="en-US" sz="2800">
                <a:latin typeface="Arial" panose="020B0604020202020204" pitchFamily="34" charset="0"/>
              </a:rPr>
              <a:t>than 50 shall have a width of not less than </a:t>
            </a:r>
          </a:p>
          <a:p>
            <a:pPr eaLnBrk="1" hangingPunct="1">
              <a:spcBef>
                <a:spcPct val="0"/>
              </a:spcBef>
              <a:buClrTx/>
              <a:buSzTx/>
              <a:buFontTx/>
              <a:buNone/>
            </a:pPr>
            <a:r>
              <a:rPr lang="en-US" altLang="en-US" sz="2800">
                <a:latin typeface="Arial" panose="020B0604020202020204" pitchFamily="34" charset="0"/>
              </a:rPr>
              <a:t>36 inches </a:t>
            </a:r>
          </a:p>
        </p:txBody>
      </p:sp>
    </p:spTree>
    <p:extLst>
      <p:ext uri="{BB962C8B-B14F-4D97-AF65-F5344CB8AC3E}">
        <p14:creationId xmlns:p14="http://schemas.microsoft.com/office/powerpoint/2010/main" val="843884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to="" calcmode="lin" valueType="num">
                                      <p:cBhvr>
                                        <p:cTn id="7" dur="1" fill="hold"/>
                                        <p:tgtEl>
                                          <p:spTgt spid="358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to="" calcmode="lin" valueType="num">
                                      <p:cBhvr>
                                        <p:cTn id="12" dur="1" fill="hold"/>
                                        <p:tgtEl>
                                          <p:spTgt spid="317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174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90EC5865-2320-001B-10DC-8CE0D935A7AE}"/>
              </a:ext>
            </a:extLst>
          </p:cNvPr>
          <p:cNvSpPr>
            <a:spLocks noGrp="1"/>
          </p:cNvSpPr>
          <p:nvPr>
            <p:ph type="title"/>
          </p:nvPr>
        </p:nvSpPr>
        <p:spPr/>
        <p:txBody>
          <a:bodyPr/>
          <a:lstStyle/>
          <a:p>
            <a:pPr eaLnBrk="1" hangingPunct="1"/>
            <a:r>
              <a:rPr lang="en-US" altLang="en-US" dirty="0"/>
              <a:t>Headroom 1011.3</a:t>
            </a:r>
          </a:p>
        </p:txBody>
      </p:sp>
      <p:sp>
        <p:nvSpPr>
          <p:cNvPr id="36867" name="Content Placeholder 2">
            <a:extLst>
              <a:ext uri="{FF2B5EF4-FFF2-40B4-BE49-F238E27FC236}">
                <a16:creationId xmlns:a16="http://schemas.microsoft.com/office/drawing/2014/main" id="{F1ADBBCD-BBA8-1346-C33A-EFAEE4080FC8}"/>
              </a:ext>
            </a:extLst>
          </p:cNvPr>
          <p:cNvSpPr>
            <a:spLocks noGrp="1"/>
          </p:cNvSpPr>
          <p:nvPr>
            <p:ph idx="1"/>
          </p:nvPr>
        </p:nvSpPr>
        <p:spPr>
          <a:xfrm>
            <a:off x="457200" y="1935163"/>
            <a:ext cx="8229600" cy="884237"/>
          </a:xfrm>
        </p:spPr>
        <p:txBody>
          <a:bodyPr/>
          <a:lstStyle/>
          <a:p>
            <a:pPr marL="0" indent="0" eaLnBrk="1" hangingPunct="1">
              <a:buFont typeface="Arial" panose="020B0604020202020204" pitchFamily="34" charset="0"/>
              <a:buNone/>
            </a:pPr>
            <a:r>
              <a:rPr lang="en-US" altLang="en-US"/>
              <a:t>Stairways shall have a minimum headroom clearance of 80 inches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to="" calcmode="lin" valueType="num">
                                      <p:cBhvr>
                                        <p:cTn id="7" dur="1" fill="hold"/>
                                        <p:tgtEl>
                                          <p:spTgt spid="3686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7F7E9BFD-954C-DF11-D826-7FFF08306EEC}"/>
              </a:ext>
            </a:extLst>
          </p:cNvPr>
          <p:cNvSpPr>
            <a:spLocks noGrp="1"/>
          </p:cNvSpPr>
          <p:nvPr>
            <p:ph type="title"/>
          </p:nvPr>
        </p:nvSpPr>
        <p:spPr>
          <a:xfrm>
            <a:off x="838200" y="704850"/>
            <a:ext cx="7848600" cy="1143000"/>
          </a:xfrm>
        </p:spPr>
        <p:txBody>
          <a:bodyPr/>
          <a:lstStyle/>
          <a:p>
            <a:pPr eaLnBrk="1" hangingPunct="1"/>
            <a:r>
              <a:rPr lang="en-US" altLang="en-US" dirty="0" err="1"/>
              <a:t>Walkline</a:t>
            </a:r>
            <a:r>
              <a:rPr lang="en-US" altLang="en-US" dirty="0"/>
              <a:t> 1011.4</a:t>
            </a:r>
          </a:p>
        </p:txBody>
      </p:sp>
      <p:sp>
        <p:nvSpPr>
          <p:cNvPr id="36867" name="Content Placeholder 2">
            <a:extLst>
              <a:ext uri="{FF2B5EF4-FFF2-40B4-BE49-F238E27FC236}">
                <a16:creationId xmlns:a16="http://schemas.microsoft.com/office/drawing/2014/main" id="{E6ABC0F1-DF45-1B9C-AE50-AEF4FC8F5FBB}"/>
              </a:ext>
            </a:extLst>
          </p:cNvPr>
          <p:cNvSpPr>
            <a:spLocks noGrp="1"/>
          </p:cNvSpPr>
          <p:nvPr>
            <p:ph idx="1"/>
          </p:nvPr>
        </p:nvSpPr>
        <p:spPr>
          <a:xfrm>
            <a:off x="685800" y="2133600"/>
            <a:ext cx="8229600" cy="3322638"/>
          </a:xfrm>
        </p:spPr>
        <p:txBody>
          <a:bodyPr/>
          <a:lstStyle/>
          <a:p>
            <a:pPr marL="0" indent="0" eaLnBrk="1" hangingPunct="1">
              <a:buFont typeface="Arial" panose="020B0604020202020204" pitchFamily="34" charset="0"/>
              <a:buNone/>
            </a:pPr>
            <a:r>
              <a:rPr lang="en-US" altLang="en-US">
                <a:latin typeface="Arial" panose="020B0604020202020204" pitchFamily="34" charset="0"/>
                <a:cs typeface="Arial" panose="020B0604020202020204" pitchFamily="34" charset="0"/>
              </a:rPr>
              <a:t>The walkline across </a:t>
            </a:r>
            <a:r>
              <a:rPr lang="en-US" altLang="en-US" i="1">
                <a:latin typeface="Arial" panose="020B0604020202020204" pitchFamily="34" charset="0"/>
                <a:cs typeface="Arial" panose="020B0604020202020204" pitchFamily="34" charset="0"/>
              </a:rPr>
              <a:t>winder </a:t>
            </a:r>
            <a:r>
              <a:rPr lang="en-US" altLang="en-US">
                <a:latin typeface="Arial" panose="020B0604020202020204" pitchFamily="34" charset="0"/>
                <a:cs typeface="Arial" panose="020B0604020202020204" pitchFamily="34" charset="0"/>
              </a:rPr>
              <a:t>treads shall be concentric to the direction of travel through the turn and located 12 inches (305 mm) from the side where the </a:t>
            </a:r>
            <a:r>
              <a:rPr lang="en-US" altLang="en-US" i="1">
                <a:latin typeface="Arial" panose="020B0604020202020204" pitchFamily="34" charset="0"/>
                <a:cs typeface="Arial" panose="020B0604020202020204" pitchFamily="34" charset="0"/>
              </a:rPr>
              <a:t>winders </a:t>
            </a:r>
            <a:r>
              <a:rPr lang="en-US" altLang="en-US">
                <a:latin typeface="Arial" panose="020B0604020202020204" pitchFamily="34" charset="0"/>
                <a:cs typeface="Arial" panose="020B0604020202020204" pitchFamily="34" charset="0"/>
              </a:rPr>
              <a:t>are narrower. The 12-inch (305 mm) dimension shall be mea­sured from the widest point of the clear </a:t>
            </a:r>
            <a:r>
              <a:rPr lang="en-US" altLang="en-US" i="1">
                <a:latin typeface="Arial" panose="020B0604020202020204" pitchFamily="34" charset="0"/>
                <a:cs typeface="Arial" panose="020B0604020202020204" pitchFamily="34" charset="0"/>
              </a:rPr>
              <a:t>stair </a:t>
            </a:r>
            <a:r>
              <a:rPr lang="en-US" altLang="en-US">
                <a:latin typeface="Arial" panose="020B0604020202020204" pitchFamily="34" charset="0"/>
                <a:cs typeface="Arial" panose="020B0604020202020204" pitchFamily="34" charset="0"/>
              </a:rPr>
              <a:t>width at the walk­ing surface of the </a:t>
            </a:r>
            <a:r>
              <a:rPr lang="en-US" altLang="en-US" i="1">
                <a:latin typeface="Arial" panose="020B0604020202020204" pitchFamily="34" charset="0"/>
                <a:cs typeface="Arial" panose="020B0604020202020204" pitchFamily="34" charset="0"/>
              </a:rPr>
              <a:t>winder. </a:t>
            </a:r>
            <a:r>
              <a:rPr lang="en-US" altLang="en-US">
                <a:latin typeface="Arial" panose="020B0604020202020204" pitchFamily="34" charset="0"/>
                <a:cs typeface="Arial" panose="020B0604020202020204" pitchFamily="34" charset="0"/>
              </a:rPr>
              <a:t>If </a:t>
            </a:r>
            <a:r>
              <a:rPr lang="en-US" altLang="en-US" i="1">
                <a:latin typeface="Arial" panose="020B0604020202020204" pitchFamily="34" charset="0"/>
                <a:cs typeface="Arial" panose="020B0604020202020204" pitchFamily="34" charset="0"/>
              </a:rPr>
              <a:t>winders </a:t>
            </a:r>
            <a:r>
              <a:rPr lang="en-US" altLang="en-US">
                <a:latin typeface="Arial" panose="020B0604020202020204" pitchFamily="34" charset="0"/>
                <a:cs typeface="Arial" panose="020B0604020202020204" pitchFamily="34" charset="0"/>
              </a:rPr>
              <a:t>are adjacent within the </a:t>
            </a:r>
            <a:r>
              <a:rPr lang="en-US" altLang="en-US" i="1">
                <a:latin typeface="Arial" panose="020B0604020202020204" pitchFamily="34" charset="0"/>
                <a:cs typeface="Arial" panose="020B0604020202020204" pitchFamily="34" charset="0"/>
              </a:rPr>
              <a:t>flight, </a:t>
            </a:r>
            <a:r>
              <a:rPr lang="en-US" altLang="en-US">
                <a:latin typeface="Arial" panose="020B0604020202020204" pitchFamily="34" charset="0"/>
                <a:cs typeface="Arial" panose="020B0604020202020204" pitchFamily="34" charset="0"/>
              </a:rPr>
              <a:t>the point of the widest clear </a:t>
            </a:r>
            <a:r>
              <a:rPr lang="en-US" altLang="en-US" i="1">
                <a:latin typeface="Arial" panose="020B0604020202020204" pitchFamily="34" charset="0"/>
                <a:cs typeface="Arial" panose="020B0604020202020204" pitchFamily="34" charset="0"/>
              </a:rPr>
              <a:t>stair </a:t>
            </a:r>
            <a:r>
              <a:rPr lang="en-US" altLang="en-US">
                <a:latin typeface="Arial" panose="020B0604020202020204" pitchFamily="34" charset="0"/>
                <a:cs typeface="Arial" panose="020B0604020202020204" pitchFamily="34" charset="0"/>
              </a:rPr>
              <a:t>width of the adjacent </a:t>
            </a:r>
            <a:r>
              <a:rPr lang="en-US" altLang="en-US" i="1">
                <a:latin typeface="Arial" panose="020B0604020202020204" pitchFamily="34" charset="0"/>
                <a:cs typeface="Arial" panose="020B0604020202020204" pitchFamily="34" charset="0"/>
              </a:rPr>
              <a:t>winders </a:t>
            </a:r>
            <a:r>
              <a:rPr lang="en-US" altLang="en-US">
                <a:latin typeface="Arial" panose="020B0604020202020204" pitchFamily="34" charset="0"/>
                <a:cs typeface="Arial" panose="020B0604020202020204" pitchFamily="34" charset="0"/>
              </a:rPr>
              <a:t>shall be used.</a:t>
            </a:r>
          </a:p>
        </p:txBody>
      </p:sp>
      <p:cxnSp>
        <p:nvCxnSpPr>
          <p:cNvPr id="5" name="Straight Connector 4">
            <a:extLst>
              <a:ext uri="{FF2B5EF4-FFF2-40B4-BE49-F238E27FC236}">
                <a16:creationId xmlns:a16="http://schemas.microsoft.com/office/drawing/2014/main" id="{B0977DC0-154D-94A4-7047-5F660531C88D}"/>
              </a:ext>
            </a:extLst>
          </p:cNvPr>
          <p:cNvCxnSpPr/>
          <p:nvPr/>
        </p:nvCxnSpPr>
        <p:spPr>
          <a:xfrm rot="5400000" flipH="1" flipV="1">
            <a:off x="-190500" y="1257300"/>
            <a:ext cx="1143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8DF9CF-6C0D-35F3-AFBF-3C097B412EE4}"/>
              </a:ext>
            </a:extLst>
          </p:cNvPr>
          <p:cNvCxnSpPr/>
          <p:nvPr/>
        </p:nvCxnSpPr>
        <p:spPr>
          <a:xfrm rot="5400000">
            <a:off x="-1257300" y="3695700"/>
            <a:ext cx="32766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to="" calcmode="lin" valueType="num">
                                      <p:cBhvr>
                                        <p:cTn id="7" dur="1" fill="hold"/>
                                        <p:tgtEl>
                                          <p:spTgt spid="36867">
                                            <p:txEl>
                                              <p:pRg st="0" end="0"/>
                                            </p:txEl>
                                          </p:spTgt>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A202BD2-A572-CA44-FFD8-65CFFCD9B5C9}"/>
              </a:ext>
            </a:extLst>
          </p:cNvPr>
          <p:cNvSpPr>
            <a:spLocks noGrp="1"/>
          </p:cNvSpPr>
          <p:nvPr>
            <p:ph type="title"/>
          </p:nvPr>
        </p:nvSpPr>
        <p:spPr/>
        <p:txBody>
          <a:bodyPr/>
          <a:lstStyle/>
          <a:p>
            <a:pPr eaLnBrk="1" hangingPunct="1"/>
            <a:r>
              <a:rPr lang="en-US" altLang="en-US"/>
              <a:t>DEFINITIONS</a:t>
            </a:r>
          </a:p>
        </p:txBody>
      </p:sp>
      <p:sp>
        <p:nvSpPr>
          <p:cNvPr id="12291" name="Content Placeholder 2">
            <a:extLst>
              <a:ext uri="{FF2B5EF4-FFF2-40B4-BE49-F238E27FC236}">
                <a16:creationId xmlns:a16="http://schemas.microsoft.com/office/drawing/2014/main" id="{039C76D0-D1F3-362E-D8DC-881A56ACA645}"/>
              </a:ext>
            </a:extLst>
          </p:cNvPr>
          <p:cNvSpPr>
            <a:spLocks noGrp="1"/>
          </p:cNvSpPr>
          <p:nvPr>
            <p:ph idx="1"/>
          </p:nvPr>
        </p:nvSpPr>
        <p:spPr>
          <a:xfrm>
            <a:off x="457200" y="1600200"/>
            <a:ext cx="8229600" cy="609600"/>
          </a:xfrm>
        </p:spPr>
        <p:txBody>
          <a:bodyPr/>
          <a:lstStyle/>
          <a:p>
            <a:pPr eaLnBrk="1" hangingPunct="1">
              <a:buFont typeface="Wingdings 2" panose="05020102010507070707" pitchFamily="18" charset="2"/>
              <a:buNone/>
            </a:pPr>
            <a:r>
              <a:rPr lang="en-US" altLang="en-US">
                <a:solidFill>
                  <a:srgbClr val="FF0000"/>
                </a:solidFill>
              </a:rPr>
              <a:t>EXIT ACCESS</a:t>
            </a:r>
          </a:p>
        </p:txBody>
      </p:sp>
      <p:sp>
        <p:nvSpPr>
          <p:cNvPr id="6" name="TextBox 5">
            <a:extLst>
              <a:ext uri="{FF2B5EF4-FFF2-40B4-BE49-F238E27FC236}">
                <a16:creationId xmlns:a16="http://schemas.microsoft.com/office/drawing/2014/main" id="{1D4E9342-8721-784A-F1B5-0A7D82B5E285}"/>
              </a:ext>
            </a:extLst>
          </p:cNvPr>
          <p:cNvSpPr txBox="1">
            <a:spLocks noChangeArrowheads="1"/>
          </p:cNvSpPr>
          <p:nvPr/>
        </p:nvSpPr>
        <p:spPr bwMode="auto">
          <a:xfrm>
            <a:off x="381000" y="2209800"/>
            <a:ext cx="85582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That portion of a means of egress system that leads </a:t>
            </a:r>
          </a:p>
          <a:p>
            <a:pPr eaLnBrk="1" hangingPunct="1">
              <a:spcBef>
                <a:spcPct val="0"/>
              </a:spcBef>
              <a:buClrTx/>
              <a:buSzTx/>
              <a:buFontTx/>
              <a:buNone/>
            </a:pPr>
            <a:r>
              <a:rPr lang="en-US" altLang="en-US" sz="2800">
                <a:latin typeface="Arial" panose="020B0604020202020204" pitchFamily="34" charset="0"/>
              </a:rPr>
              <a:t>from any occupied portion of a building or structure </a:t>
            </a:r>
          </a:p>
          <a:p>
            <a:pPr eaLnBrk="1" hangingPunct="1">
              <a:spcBef>
                <a:spcPct val="0"/>
              </a:spcBef>
              <a:buClrTx/>
              <a:buSzTx/>
              <a:buFontTx/>
              <a:buNone/>
            </a:pPr>
            <a:r>
              <a:rPr lang="en-US" altLang="en-US" sz="2800">
                <a:latin typeface="Arial" panose="020B0604020202020204" pitchFamily="34" charset="0"/>
              </a:rPr>
              <a:t>To an exit.</a:t>
            </a:r>
          </a:p>
          <a:p>
            <a:pPr eaLnBrk="1" hangingPunct="1">
              <a:spcBef>
                <a:spcPct val="0"/>
              </a:spcBef>
              <a:buClrTx/>
              <a:buSzTx/>
              <a:buFontTx/>
              <a:buNone/>
            </a:pPr>
            <a:endParaRPr lang="en-US" altLang="en-US" sz="1800">
              <a:latin typeface="Arial" panose="020B0604020202020204" pitchFamily="34" charset="0"/>
            </a:endParaRPr>
          </a:p>
        </p:txBody>
      </p:sp>
      <p:sp>
        <p:nvSpPr>
          <p:cNvPr id="7" name="TextBox 6">
            <a:extLst>
              <a:ext uri="{FF2B5EF4-FFF2-40B4-BE49-F238E27FC236}">
                <a16:creationId xmlns:a16="http://schemas.microsoft.com/office/drawing/2014/main" id="{4C2DE412-C88B-AE46-190A-202CCFCCFF48}"/>
              </a:ext>
            </a:extLst>
          </p:cNvPr>
          <p:cNvSpPr txBox="1">
            <a:spLocks noChangeArrowheads="1"/>
          </p:cNvSpPr>
          <p:nvPr/>
        </p:nvSpPr>
        <p:spPr bwMode="auto">
          <a:xfrm>
            <a:off x="457200" y="4495800"/>
            <a:ext cx="84359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That portion of a means of egress system </a:t>
            </a:r>
          </a:p>
          <a:p>
            <a:pPr eaLnBrk="1" hangingPunct="1">
              <a:spcBef>
                <a:spcPct val="0"/>
              </a:spcBef>
              <a:buClrTx/>
              <a:buSzTx/>
              <a:buFontTx/>
              <a:buNone/>
            </a:pPr>
            <a:r>
              <a:rPr lang="en-US" altLang="en-US" sz="2800">
                <a:latin typeface="Arial" panose="020B0604020202020204" pitchFamily="34" charset="0"/>
              </a:rPr>
              <a:t>between the termination of an exit and a public way.</a:t>
            </a:r>
          </a:p>
          <a:p>
            <a:pPr eaLnBrk="1" hangingPunct="1">
              <a:spcBef>
                <a:spcPct val="0"/>
              </a:spcBef>
              <a:buClrTx/>
              <a:buSzTx/>
              <a:buFontTx/>
              <a:buNone/>
            </a:pPr>
            <a:endParaRPr lang="en-US" altLang="en-US" sz="1800">
              <a:latin typeface="Arial" panose="020B0604020202020204" pitchFamily="34" charset="0"/>
            </a:endParaRPr>
          </a:p>
        </p:txBody>
      </p:sp>
      <p:sp>
        <p:nvSpPr>
          <p:cNvPr id="8" name="TextBox 7">
            <a:extLst>
              <a:ext uri="{FF2B5EF4-FFF2-40B4-BE49-F238E27FC236}">
                <a16:creationId xmlns:a16="http://schemas.microsoft.com/office/drawing/2014/main" id="{98EAF593-BC7A-95F9-114D-2031E38B02AA}"/>
              </a:ext>
            </a:extLst>
          </p:cNvPr>
          <p:cNvSpPr txBox="1"/>
          <p:nvPr/>
        </p:nvSpPr>
        <p:spPr>
          <a:xfrm>
            <a:off x="457200" y="3810000"/>
            <a:ext cx="3062288" cy="523875"/>
          </a:xfrm>
          <a:prstGeom prst="rect">
            <a:avLst/>
          </a:prstGeom>
          <a:noFill/>
        </p:spPr>
        <p:txBody>
          <a:bodyPr wrap="none">
            <a:spAutoFit/>
          </a:bodyPr>
          <a:lstStyle/>
          <a:p>
            <a:pPr eaLnBrk="1" hangingPunct="1">
              <a:defRPr/>
            </a:pPr>
            <a:r>
              <a:rPr lang="en-US" sz="2800" dirty="0">
                <a:solidFill>
                  <a:srgbClr val="FF0000"/>
                </a:solidFill>
                <a:latin typeface="+mn-lt"/>
                <a:cs typeface="Arial" charset="0"/>
              </a:rPr>
              <a:t>EXIT DISCHARGE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1ACB8465-F833-6B8E-7E94-C74C9FC99605}"/>
              </a:ext>
            </a:extLst>
          </p:cNvPr>
          <p:cNvSpPr>
            <a:spLocks noGrp="1"/>
          </p:cNvSpPr>
          <p:nvPr>
            <p:ph type="title"/>
          </p:nvPr>
        </p:nvSpPr>
        <p:spPr>
          <a:xfrm>
            <a:off x="457200" y="685800"/>
            <a:ext cx="8229600" cy="781050"/>
          </a:xfrm>
        </p:spPr>
        <p:txBody>
          <a:bodyPr/>
          <a:lstStyle/>
          <a:p>
            <a:pPr eaLnBrk="1" hangingPunct="1"/>
            <a:r>
              <a:rPr lang="en-US" altLang="en-US" b="1" dirty="0"/>
              <a:t>Stair treads and risers </a:t>
            </a:r>
            <a:r>
              <a:rPr lang="en-US" altLang="en-US" dirty="0"/>
              <a:t>1011.5</a:t>
            </a:r>
          </a:p>
        </p:txBody>
      </p:sp>
      <p:sp>
        <p:nvSpPr>
          <p:cNvPr id="62467" name="Content Placeholder 2">
            <a:extLst>
              <a:ext uri="{FF2B5EF4-FFF2-40B4-BE49-F238E27FC236}">
                <a16:creationId xmlns:a16="http://schemas.microsoft.com/office/drawing/2014/main" id="{25BAC2F7-2633-4081-E8FE-45F7B4FE5FB6}"/>
              </a:ext>
            </a:extLst>
          </p:cNvPr>
          <p:cNvSpPr>
            <a:spLocks noGrp="1"/>
          </p:cNvSpPr>
          <p:nvPr>
            <p:ph idx="1"/>
          </p:nvPr>
        </p:nvSpPr>
        <p:spPr>
          <a:xfrm>
            <a:off x="533400" y="1676400"/>
            <a:ext cx="8229600" cy="914400"/>
          </a:xfrm>
        </p:spPr>
        <p:txBody>
          <a:bodyPr/>
          <a:lstStyle/>
          <a:p>
            <a:pPr marL="0" indent="0">
              <a:buFont typeface="Wingdings 2" panose="05020102010507070707" pitchFamily="18" charset="2"/>
              <a:buNone/>
            </a:pPr>
            <a:r>
              <a:rPr lang="en-US" altLang="en-US" i="1" dirty="0">
                <a:latin typeface="Arial" panose="020B0604020202020204" pitchFamily="34" charset="0"/>
                <a:cs typeface="Arial" panose="020B0604020202020204" pitchFamily="34" charset="0"/>
              </a:rPr>
              <a:t>Stair treads and risers shall comply with Sections 1011.5.1 through 1011.5.5.3.</a:t>
            </a:r>
            <a:endParaRPr lang="en-US" altLang="en-US" dirty="0">
              <a:latin typeface="Arial" panose="020B0604020202020204" pitchFamily="34" charset="0"/>
              <a:cs typeface="Arial" panose="020B0604020202020204" pitchFamily="34" charset="0"/>
            </a:endParaRPr>
          </a:p>
        </p:txBody>
      </p:sp>
      <p:sp>
        <p:nvSpPr>
          <p:cNvPr id="62468" name="TextBox 3">
            <a:extLst>
              <a:ext uri="{FF2B5EF4-FFF2-40B4-BE49-F238E27FC236}">
                <a16:creationId xmlns:a16="http://schemas.microsoft.com/office/drawing/2014/main" id="{B87B7F71-8ADC-1C3B-3358-397BC1EEEE40}"/>
              </a:ext>
            </a:extLst>
          </p:cNvPr>
          <p:cNvSpPr txBox="1">
            <a:spLocks noChangeArrowheads="1"/>
          </p:cNvSpPr>
          <p:nvPr/>
        </p:nvSpPr>
        <p:spPr bwMode="auto">
          <a:xfrm>
            <a:off x="609600" y="3124200"/>
            <a:ext cx="76469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a:latin typeface="Arial" panose="020B0604020202020204" pitchFamily="34" charset="0"/>
              </a:rPr>
              <a:t>For the purpose of this section, all dimensions are </a:t>
            </a:r>
          </a:p>
          <a:p>
            <a:pPr eaLnBrk="1" hangingPunct="1">
              <a:spcBef>
                <a:spcPct val="0"/>
              </a:spcBef>
              <a:buClrTx/>
              <a:buSzTx/>
              <a:buFontTx/>
              <a:buNone/>
            </a:pPr>
            <a:r>
              <a:rPr lang="en-US" altLang="en-US">
                <a:latin typeface="Arial" panose="020B0604020202020204" pitchFamily="34" charset="0"/>
              </a:rPr>
              <a:t>Exclusive of carpets, rugs or runners.</a:t>
            </a:r>
          </a:p>
        </p:txBody>
      </p:sp>
      <p:cxnSp>
        <p:nvCxnSpPr>
          <p:cNvPr id="7" name="Straight Connector 6">
            <a:extLst>
              <a:ext uri="{FF2B5EF4-FFF2-40B4-BE49-F238E27FC236}">
                <a16:creationId xmlns:a16="http://schemas.microsoft.com/office/drawing/2014/main" id="{BC093246-AE46-7BEC-EF9F-FB2B6FB98CA5}"/>
              </a:ext>
            </a:extLst>
          </p:cNvPr>
          <p:cNvCxnSpPr/>
          <p:nvPr/>
        </p:nvCxnSpPr>
        <p:spPr>
          <a:xfrm rot="5400000">
            <a:off x="0" y="2133600"/>
            <a:ext cx="76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A90B985-1BC2-FDA3-5147-B3A64940E6BA}"/>
              </a:ext>
            </a:extLst>
          </p:cNvPr>
          <p:cNvCxnSpPr/>
          <p:nvPr/>
        </p:nvCxnSpPr>
        <p:spPr>
          <a:xfrm rot="5400000">
            <a:off x="-152400" y="3581400"/>
            <a:ext cx="1066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4101A0-3196-FF30-2B55-E724F6193BE6}"/>
              </a:ext>
            </a:extLst>
          </p:cNvPr>
          <p:cNvCxnSpPr/>
          <p:nvPr/>
        </p:nvCxnSpPr>
        <p:spPr>
          <a:xfrm rot="5400000">
            <a:off x="-114300" y="5143500"/>
            <a:ext cx="9906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7CCC487-2497-96C1-9F26-29C3A3487B2C}"/>
              </a:ext>
            </a:extLst>
          </p:cNvPr>
          <p:cNvSpPr>
            <a:spLocks noGrp="1"/>
          </p:cNvSpPr>
          <p:nvPr>
            <p:ph type="title"/>
          </p:nvPr>
        </p:nvSpPr>
        <p:spPr>
          <a:xfrm>
            <a:off x="685800" y="457200"/>
            <a:ext cx="8229600" cy="1143000"/>
          </a:xfrm>
        </p:spPr>
        <p:txBody>
          <a:bodyPr/>
          <a:lstStyle/>
          <a:p>
            <a:pPr eaLnBrk="1" hangingPunct="1"/>
            <a:r>
              <a:rPr lang="en-US" altLang="en-US" dirty="0"/>
              <a:t>Stair treads and risers 1011.5.2</a:t>
            </a:r>
          </a:p>
        </p:txBody>
      </p:sp>
      <p:sp>
        <p:nvSpPr>
          <p:cNvPr id="37891" name="Content Placeholder 2">
            <a:extLst>
              <a:ext uri="{FF2B5EF4-FFF2-40B4-BE49-F238E27FC236}">
                <a16:creationId xmlns:a16="http://schemas.microsoft.com/office/drawing/2014/main" id="{C0400FA7-114F-09E7-7D48-D451531E639B}"/>
              </a:ext>
            </a:extLst>
          </p:cNvPr>
          <p:cNvSpPr>
            <a:spLocks noGrp="1"/>
          </p:cNvSpPr>
          <p:nvPr>
            <p:ph idx="1"/>
          </p:nvPr>
        </p:nvSpPr>
        <p:spPr>
          <a:xfrm>
            <a:off x="457200" y="1524000"/>
            <a:ext cx="8458200" cy="5181600"/>
          </a:xfrm>
        </p:spPr>
        <p:txBody>
          <a:bodyPr/>
          <a:lstStyle/>
          <a:p>
            <a:pPr marL="0" indent="0">
              <a:buFont typeface="Wingdings 2" panose="05020102010507070707" pitchFamily="18" charset="2"/>
              <a:buNone/>
            </a:pPr>
            <a:r>
              <a:rPr lang="en-US" altLang="en-US" b="1" dirty="0"/>
              <a:t>Riser height and tread depth. </a:t>
            </a:r>
            <a:r>
              <a:rPr lang="en-US" altLang="en-US" i="1" dirty="0"/>
              <a:t>Stair </a:t>
            </a:r>
            <a:r>
              <a:rPr lang="en-US" altLang="en-US" dirty="0"/>
              <a:t>riser heights shall be </a:t>
            </a:r>
            <a:r>
              <a:rPr lang="en-US" altLang="en-US" b="1" u="sng" dirty="0">
                <a:solidFill>
                  <a:srgbClr val="FF0000"/>
                </a:solidFill>
              </a:rPr>
              <a:t>7 inches maximum </a:t>
            </a:r>
            <a:r>
              <a:rPr lang="en-US" altLang="en-US" dirty="0"/>
              <a:t>and 4 inches minimum. The riser height shall be measured vertically between the leading edges of adjacent treads. </a:t>
            </a:r>
            <a:r>
              <a:rPr lang="en-US" altLang="en-US" b="1" u="sng" dirty="0">
                <a:solidFill>
                  <a:srgbClr val="00B050"/>
                </a:solidFill>
              </a:rPr>
              <a:t>Rectangular</a:t>
            </a:r>
            <a:r>
              <a:rPr lang="en-US" altLang="en-US" dirty="0"/>
              <a:t> </a:t>
            </a:r>
            <a:r>
              <a:rPr lang="en-US" altLang="en-US" b="1" u="sng" dirty="0">
                <a:solidFill>
                  <a:srgbClr val="FF0000"/>
                </a:solidFill>
              </a:rPr>
              <a:t>tread depths shall be 11 inches minimum </a:t>
            </a:r>
            <a:r>
              <a:rPr lang="en-US" altLang="en-US" dirty="0"/>
              <a:t>measured horizontally between the vertical planes of the foremost projection of adjacent treads and at a right angle to the tread's leading edge. </a:t>
            </a:r>
            <a:r>
              <a:rPr lang="en-US" altLang="en-US" i="1" dirty="0"/>
              <a:t>Winder </a:t>
            </a:r>
            <a:r>
              <a:rPr lang="en-US" altLang="en-US" dirty="0"/>
              <a:t>treads shall have a minimum tread depth of 11 inches measured between the vertical planes of the foremost projection of adjacent treads at the intersections with the </a:t>
            </a:r>
            <a:r>
              <a:rPr lang="en-US" altLang="en-US" dirty="0" err="1"/>
              <a:t>walkline</a:t>
            </a:r>
            <a:r>
              <a:rPr lang="en-US" altLang="en-US" dirty="0"/>
              <a:t> and a </a:t>
            </a:r>
            <a:r>
              <a:rPr lang="en-US" altLang="en-US" b="1" u="sng" dirty="0">
                <a:solidFill>
                  <a:srgbClr val="00B050"/>
                </a:solidFill>
              </a:rPr>
              <a:t>minimum tread depth of 10 inches within the clear</a:t>
            </a:r>
            <a:r>
              <a:rPr lang="en-US" altLang="en-US" dirty="0"/>
              <a:t> width of the </a:t>
            </a:r>
            <a:r>
              <a:rPr lang="en-US" altLang="en-US" i="1" dirty="0"/>
              <a:t>stair.</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to="" calcmode="lin" valueType="num">
                                      <p:cBhvr>
                                        <p:cTn id="7" dur="1" fill="hold"/>
                                        <p:tgtEl>
                                          <p:spTgt spid="3789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CAB7EC0-02F4-6DA3-9536-310F29C9443B}"/>
              </a:ext>
            </a:extLst>
          </p:cNvPr>
          <p:cNvSpPr>
            <a:spLocks noGrp="1"/>
          </p:cNvSpPr>
          <p:nvPr>
            <p:ph type="title"/>
          </p:nvPr>
        </p:nvSpPr>
        <p:spPr/>
        <p:txBody>
          <a:bodyPr>
            <a:normAutofit fontScale="90000"/>
          </a:bodyPr>
          <a:lstStyle/>
          <a:p>
            <a:pPr eaLnBrk="1" fontAlgn="auto" hangingPunct="1">
              <a:spcAft>
                <a:spcPts val="0"/>
              </a:spcAft>
              <a:defRPr/>
            </a:pPr>
            <a:r>
              <a:rPr lang="en-US" dirty="0"/>
              <a:t>Dimensional uniformity  1011.5.4</a:t>
            </a:r>
          </a:p>
        </p:txBody>
      </p:sp>
      <p:sp>
        <p:nvSpPr>
          <p:cNvPr id="38915" name="Content Placeholder 2">
            <a:extLst>
              <a:ext uri="{FF2B5EF4-FFF2-40B4-BE49-F238E27FC236}">
                <a16:creationId xmlns:a16="http://schemas.microsoft.com/office/drawing/2014/main" id="{4AEBE7AF-B9F0-53B0-431F-B187DC03499B}"/>
              </a:ext>
            </a:extLst>
          </p:cNvPr>
          <p:cNvSpPr>
            <a:spLocks noGrp="1"/>
          </p:cNvSpPr>
          <p:nvPr>
            <p:ph idx="1"/>
          </p:nvPr>
        </p:nvSpPr>
        <p:spPr>
          <a:xfrm>
            <a:off x="457200" y="1935163"/>
            <a:ext cx="8229600" cy="1798637"/>
          </a:xfrm>
        </p:spPr>
        <p:txBody>
          <a:bodyPr/>
          <a:lstStyle/>
          <a:p>
            <a:pPr marL="0" indent="0" eaLnBrk="1" hangingPunct="1">
              <a:buFont typeface="Arial" panose="020B0604020202020204" pitchFamily="34" charset="0"/>
              <a:buNone/>
            </a:pPr>
            <a:r>
              <a:rPr lang="en-US" altLang="en-US"/>
              <a:t>Stair treads and risers shall be of uniform size and shape. The tolerance between the largest and smallest riser height or between the largest and smallest tread depth shall not exceed 3/8 inch in any flight of stairs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to="" calcmode="lin" valueType="num">
                                      <p:cBhvr>
                                        <p:cTn id="7" dur="1" fill="hold"/>
                                        <p:tgtEl>
                                          <p:spTgt spid="3891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3216FDDA-6ECF-A24E-5CFC-3B64FF3BE027}"/>
              </a:ext>
            </a:extLst>
          </p:cNvPr>
          <p:cNvSpPr>
            <a:spLocks noGrp="1"/>
          </p:cNvSpPr>
          <p:nvPr>
            <p:ph type="title"/>
          </p:nvPr>
        </p:nvSpPr>
        <p:spPr>
          <a:xfrm>
            <a:off x="533400" y="762000"/>
            <a:ext cx="8229600" cy="628650"/>
          </a:xfrm>
        </p:spPr>
        <p:txBody>
          <a:bodyPr/>
          <a:lstStyle/>
          <a:p>
            <a:pPr eaLnBrk="1" hangingPunct="1"/>
            <a:r>
              <a:rPr lang="en-US" altLang="en-US" dirty="0"/>
              <a:t>Stairway landings 1011.6</a:t>
            </a:r>
          </a:p>
        </p:txBody>
      </p:sp>
      <p:sp>
        <p:nvSpPr>
          <p:cNvPr id="67587" name="Content Placeholder 2">
            <a:extLst>
              <a:ext uri="{FF2B5EF4-FFF2-40B4-BE49-F238E27FC236}">
                <a16:creationId xmlns:a16="http://schemas.microsoft.com/office/drawing/2014/main" id="{B23A3634-86A3-8FB7-A747-F721F821801F}"/>
              </a:ext>
            </a:extLst>
          </p:cNvPr>
          <p:cNvSpPr>
            <a:spLocks noGrp="1"/>
          </p:cNvSpPr>
          <p:nvPr>
            <p:ph idx="1"/>
          </p:nvPr>
        </p:nvSpPr>
        <p:spPr>
          <a:xfrm>
            <a:off x="457200" y="1600200"/>
            <a:ext cx="8229600" cy="4800600"/>
          </a:xfrm>
        </p:spPr>
        <p:txBody>
          <a:bodyPr/>
          <a:lstStyle/>
          <a:p>
            <a:pPr marL="0" indent="0" eaLnBrk="1" hangingPunct="1">
              <a:buFont typeface="Arial" panose="020B0604020202020204" pitchFamily="34" charset="0"/>
              <a:buNone/>
            </a:pPr>
            <a:r>
              <a:rPr lang="en-US" altLang="en-US" sz="2800"/>
              <a:t>There shall be a floor or landing at the top and bottom of each </a:t>
            </a:r>
            <a:r>
              <a:rPr lang="en-US" altLang="en-US" sz="2800" i="1"/>
              <a:t>stairway. </a:t>
            </a:r>
            <a:r>
              <a:rPr lang="en-US" altLang="en-US" sz="2800"/>
              <a:t>The width of landings shall not be less than the width of </a:t>
            </a:r>
            <a:r>
              <a:rPr lang="en-US" altLang="en-US" sz="2800" i="1"/>
              <a:t>stairways </a:t>
            </a:r>
            <a:r>
              <a:rPr lang="en-US" altLang="en-US" sz="2800"/>
              <a:t>they serve. Every landing shall have a minimum dimension measured in the direction of travel equal to the width of the </a:t>
            </a:r>
            <a:r>
              <a:rPr lang="en-US" altLang="en-US" sz="2800" i="1"/>
              <a:t>stairway. </a:t>
            </a:r>
            <a:r>
              <a:rPr lang="en-US" altLang="en-US" sz="2800"/>
              <a:t>Such dimension need not exceed 48 inches (1219 mm) where the </a:t>
            </a:r>
            <a:r>
              <a:rPr lang="en-US" altLang="en-US" sz="2800" i="1"/>
              <a:t>stairway </a:t>
            </a:r>
            <a:r>
              <a:rPr lang="en-US" altLang="en-US" sz="2800"/>
              <a:t>has a straight run. Doors opening onto a landing shall not reduce the landing to less than one-half the required width. When fully open, the door shall not project more than 7 inches (178 mm) into a landing. </a:t>
            </a:r>
            <a:endParaRPr lang="en-US" altLang="en-US" sz="2800">
              <a:latin typeface="Arial" panose="020B0604020202020204" pitchFamily="34" charset="0"/>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AF35B92-B349-B17A-1FB6-D670FA62A98F}"/>
              </a:ext>
            </a:extLst>
          </p:cNvPr>
          <p:cNvSpPr>
            <a:spLocks noGrp="1"/>
          </p:cNvSpPr>
          <p:nvPr>
            <p:ph type="title"/>
          </p:nvPr>
        </p:nvSpPr>
        <p:spPr>
          <a:xfrm>
            <a:off x="533400" y="762000"/>
            <a:ext cx="8229600" cy="628650"/>
          </a:xfrm>
        </p:spPr>
        <p:txBody>
          <a:bodyPr/>
          <a:lstStyle/>
          <a:p>
            <a:pPr eaLnBrk="1" hangingPunct="1"/>
            <a:r>
              <a:rPr lang="en-US" altLang="en-US" dirty="0"/>
              <a:t>Stairway landings 1011.6</a:t>
            </a:r>
          </a:p>
        </p:txBody>
      </p:sp>
      <p:sp>
        <p:nvSpPr>
          <p:cNvPr id="68611" name="Content Placeholder 2">
            <a:extLst>
              <a:ext uri="{FF2B5EF4-FFF2-40B4-BE49-F238E27FC236}">
                <a16:creationId xmlns:a16="http://schemas.microsoft.com/office/drawing/2014/main" id="{F194E608-F84A-1112-6A66-D036F851A648}"/>
              </a:ext>
            </a:extLst>
          </p:cNvPr>
          <p:cNvSpPr>
            <a:spLocks noGrp="1"/>
          </p:cNvSpPr>
          <p:nvPr>
            <p:ph idx="1"/>
          </p:nvPr>
        </p:nvSpPr>
        <p:spPr>
          <a:xfrm>
            <a:off x="457200" y="1600200"/>
            <a:ext cx="8229600" cy="2209800"/>
          </a:xfrm>
        </p:spPr>
        <p:txBody>
          <a:bodyPr/>
          <a:lstStyle/>
          <a:p>
            <a:pPr marL="0" indent="0" eaLnBrk="1" hangingPunct="1">
              <a:buFont typeface="Arial" panose="020B0604020202020204" pitchFamily="34" charset="0"/>
              <a:buNone/>
            </a:pPr>
            <a:r>
              <a:rPr lang="en-US" altLang="en-US" sz="2800" dirty="0"/>
              <a:t>Where </a:t>
            </a:r>
            <a:r>
              <a:rPr lang="en-US" altLang="en-US" sz="2800" i="1" dirty="0"/>
              <a:t>wheelchair spaces </a:t>
            </a:r>
            <a:r>
              <a:rPr lang="en-US" altLang="en-US" sz="2800" dirty="0"/>
              <a:t>are required on the </a:t>
            </a:r>
            <a:r>
              <a:rPr lang="en-US" altLang="en-US" sz="2800" i="1" dirty="0"/>
              <a:t>stairway </a:t>
            </a:r>
            <a:r>
              <a:rPr lang="en-US" altLang="en-US" sz="2800" dirty="0"/>
              <a:t>landing in accordance with Section 1009.6.3, the </a:t>
            </a:r>
            <a:r>
              <a:rPr lang="en-US" altLang="en-US" sz="2800" i="1" dirty="0"/>
              <a:t>wheelchair space </a:t>
            </a:r>
            <a:r>
              <a:rPr lang="en-US" altLang="en-US" sz="2800" dirty="0"/>
              <a:t>shall not be located in the required width of the landing and doors shall not swing over the </a:t>
            </a:r>
            <a:r>
              <a:rPr lang="en-US" altLang="en-US" sz="2800" i="1" dirty="0"/>
              <a:t>wheelchair spaces.</a:t>
            </a:r>
            <a:endParaRPr lang="en-US" altLang="en-US" sz="2800" dirty="0">
              <a:latin typeface="Arial" panose="020B0604020202020204" pitchFamily="34" charset="0"/>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B416DE3-1E55-6046-4C0D-9F1A1DCE8B33}"/>
              </a:ext>
            </a:extLst>
          </p:cNvPr>
          <p:cNvSpPr>
            <a:spLocks noGrp="1"/>
          </p:cNvSpPr>
          <p:nvPr>
            <p:ph type="title"/>
          </p:nvPr>
        </p:nvSpPr>
        <p:spPr>
          <a:xfrm>
            <a:off x="533400" y="762000"/>
            <a:ext cx="8229600" cy="628650"/>
          </a:xfrm>
        </p:spPr>
        <p:txBody>
          <a:bodyPr/>
          <a:lstStyle/>
          <a:p>
            <a:pPr eaLnBrk="1" hangingPunct="1"/>
            <a:r>
              <a:rPr lang="en-US" altLang="en-US" dirty="0"/>
              <a:t>Stairway landings 1011.6</a:t>
            </a:r>
          </a:p>
        </p:txBody>
      </p:sp>
      <p:sp>
        <p:nvSpPr>
          <p:cNvPr id="66563" name="Content Placeholder 2">
            <a:extLst>
              <a:ext uri="{FF2B5EF4-FFF2-40B4-BE49-F238E27FC236}">
                <a16:creationId xmlns:a16="http://schemas.microsoft.com/office/drawing/2014/main" id="{A1E22827-F6D8-3BE6-005E-FDE4D1D6D0D3}"/>
              </a:ext>
            </a:extLst>
          </p:cNvPr>
          <p:cNvSpPr>
            <a:spLocks noGrp="1"/>
          </p:cNvSpPr>
          <p:nvPr>
            <p:ph idx="1"/>
          </p:nvPr>
        </p:nvSpPr>
        <p:spPr>
          <a:xfrm>
            <a:off x="457200" y="1600200"/>
            <a:ext cx="8229600" cy="2438400"/>
          </a:xfrm>
        </p:spPr>
        <p:txBody>
          <a:bodyPr/>
          <a:lstStyle/>
          <a:p>
            <a:pPr marL="0" indent="0" eaLnBrk="1" hangingPunct="1">
              <a:buFont typeface="Arial" panose="020B0604020202020204" pitchFamily="34" charset="0"/>
              <a:buNone/>
            </a:pPr>
            <a:r>
              <a:rPr lang="en-US" altLang="en-US" sz="2800" dirty="0">
                <a:latin typeface="Arial" panose="020B0604020202020204" pitchFamily="34" charset="0"/>
                <a:cs typeface="Arial" panose="020B0604020202020204" pitchFamily="34" charset="0"/>
              </a:rPr>
              <a:t>Exception: Where stairways connect stepped aisles to cross aisles or concourses, stairway landings are not required at the transition between stairways and stepped aisles constructed in accordance with Section 1029.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5C80261-7C12-7B40-E0AF-7ED44EF9EB11}"/>
              </a:ext>
            </a:extLst>
          </p:cNvPr>
          <p:cNvSpPr>
            <a:spLocks noGrp="1"/>
          </p:cNvSpPr>
          <p:nvPr>
            <p:ph type="title"/>
          </p:nvPr>
        </p:nvSpPr>
        <p:spPr/>
        <p:txBody>
          <a:bodyPr>
            <a:normAutofit fontScale="90000"/>
          </a:bodyPr>
          <a:lstStyle/>
          <a:p>
            <a:pPr eaLnBrk="1" fontAlgn="auto" hangingPunct="1">
              <a:spcAft>
                <a:spcPts val="0"/>
              </a:spcAft>
              <a:defRPr/>
            </a:pPr>
            <a:r>
              <a:rPr lang="en-US" dirty="0"/>
              <a:t>EXIT SIGNS</a:t>
            </a:r>
            <a:br>
              <a:rPr lang="en-US" dirty="0"/>
            </a:br>
            <a:r>
              <a:rPr lang="en-US" dirty="0"/>
              <a:t>SECTION 1013 </a:t>
            </a:r>
          </a:p>
        </p:txBody>
      </p:sp>
      <p:sp>
        <p:nvSpPr>
          <p:cNvPr id="69635" name="Content Placeholder 2">
            <a:extLst>
              <a:ext uri="{FF2B5EF4-FFF2-40B4-BE49-F238E27FC236}">
                <a16:creationId xmlns:a16="http://schemas.microsoft.com/office/drawing/2014/main" id="{D63520C8-EB7D-CFAD-ACC2-8A3A8F8A4A52}"/>
              </a:ext>
            </a:extLst>
          </p:cNvPr>
          <p:cNvSpPr>
            <a:spLocks noGrp="1"/>
          </p:cNvSpPr>
          <p:nvPr>
            <p:ph idx="1"/>
          </p:nvPr>
        </p:nvSpPr>
        <p:spPr/>
        <p:txBody>
          <a:bodyPr/>
          <a:lstStyle/>
          <a:p>
            <a:pPr eaLnBrk="1" hangingPunct="1"/>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EB6FE19C-0D8D-2432-E084-038B66CB3DE9}"/>
              </a:ext>
            </a:extLst>
          </p:cNvPr>
          <p:cNvSpPr>
            <a:spLocks noGrp="1"/>
          </p:cNvSpPr>
          <p:nvPr>
            <p:ph type="title"/>
          </p:nvPr>
        </p:nvSpPr>
        <p:spPr>
          <a:xfrm>
            <a:off x="685800" y="381000"/>
            <a:ext cx="8229600" cy="704850"/>
          </a:xfrm>
        </p:spPr>
        <p:txBody>
          <a:bodyPr/>
          <a:lstStyle/>
          <a:p>
            <a:pPr eaLnBrk="1" hangingPunct="1"/>
            <a:r>
              <a:rPr lang="en-US" altLang="en-US" dirty="0"/>
              <a:t>Where required 1013.1</a:t>
            </a:r>
          </a:p>
        </p:txBody>
      </p:sp>
      <p:sp>
        <p:nvSpPr>
          <p:cNvPr id="70659" name="Content Placeholder 2">
            <a:extLst>
              <a:ext uri="{FF2B5EF4-FFF2-40B4-BE49-F238E27FC236}">
                <a16:creationId xmlns:a16="http://schemas.microsoft.com/office/drawing/2014/main" id="{3329415A-01BF-4EC1-B5FB-578438251B9C}"/>
              </a:ext>
            </a:extLst>
          </p:cNvPr>
          <p:cNvSpPr>
            <a:spLocks noGrp="1"/>
          </p:cNvSpPr>
          <p:nvPr>
            <p:ph idx="1"/>
          </p:nvPr>
        </p:nvSpPr>
        <p:spPr>
          <a:xfrm>
            <a:off x="685800" y="1219200"/>
            <a:ext cx="8229600" cy="5638800"/>
          </a:xfrm>
        </p:spPr>
        <p:txBody>
          <a:bodyPr/>
          <a:lstStyle/>
          <a:p>
            <a:pPr marL="0" indent="0" eaLnBrk="1" hangingPunct="1">
              <a:buFont typeface="Arial" panose="020B0604020202020204" pitchFamily="34" charset="0"/>
              <a:buNone/>
            </a:pPr>
            <a:r>
              <a:rPr lang="en-US" altLang="en-US" sz="2800" i="1"/>
              <a:t>Exits </a:t>
            </a:r>
            <a:r>
              <a:rPr lang="en-US" altLang="en-US" sz="2800"/>
              <a:t>and </a:t>
            </a:r>
            <a:r>
              <a:rPr lang="en-US" altLang="en-US" sz="2800" i="1"/>
              <a:t>exit access </a:t>
            </a:r>
            <a:r>
              <a:rPr lang="en-US" altLang="en-US" sz="2800"/>
              <a:t>doors shall be marked by an </a:t>
            </a:r>
            <a:r>
              <a:rPr lang="en-US" altLang="en-US" sz="2800" i="1"/>
              <a:t>approved exit </a:t>
            </a:r>
            <a:r>
              <a:rPr lang="en-US" altLang="en-US" sz="2800"/>
              <a:t>sign readily visible from any direction of egress travel. The path of egress travel to </a:t>
            </a:r>
            <a:r>
              <a:rPr lang="en-US" altLang="en-US" sz="2800" i="1"/>
              <a:t>exits </a:t>
            </a:r>
            <a:r>
              <a:rPr lang="en-US" altLang="en-US" sz="2800"/>
              <a:t>and within </a:t>
            </a:r>
            <a:r>
              <a:rPr lang="en-US" altLang="en-US" sz="2800" i="1"/>
              <a:t>exits </a:t>
            </a:r>
            <a:r>
              <a:rPr lang="en-US" altLang="en-US" sz="2800"/>
              <a:t>shall be marked by readily visible </a:t>
            </a:r>
            <a:r>
              <a:rPr lang="en-US" altLang="en-US" sz="2800" i="1"/>
              <a:t>exit </a:t>
            </a:r>
            <a:r>
              <a:rPr lang="en-US" altLang="en-US" sz="2800"/>
              <a:t>signs to clearly indicate the direction of egress travel in cases where the </a:t>
            </a:r>
            <a:r>
              <a:rPr lang="en-US" altLang="en-US" sz="2800" i="1"/>
              <a:t>exit </a:t>
            </a:r>
            <a:r>
              <a:rPr lang="en-US" altLang="en-US" sz="2800"/>
              <a:t>or the path of egress travel is not immediately visible to the occupants. Intervening </a:t>
            </a:r>
            <a:r>
              <a:rPr lang="en-US" altLang="en-US" sz="2800" i="1"/>
              <a:t>means of egress </a:t>
            </a:r>
            <a:r>
              <a:rPr lang="en-US" altLang="en-US" sz="2800"/>
              <a:t>doors within </a:t>
            </a:r>
            <a:r>
              <a:rPr lang="en-US" altLang="en-US" sz="2800" i="1"/>
              <a:t>exits </a:t>
            </a:r>
            <a:r>
              <a:rPr lang="en-US" altLang="en-US" sz="2800"/>
              <a:t>shall be marked by </a:t>
            </a:r>
            <a:r>
              <a:rPr lang="en-US" altLang="en-US" sz="2800" i="1"/>
              <a:t>exit </a:t>
            </a:r>
            <a:r>
              <a:rPr lang="en-US" altLang="en-US" sz="2800"/>
              <a:t>signs. </a:t>
            </a:r>
            <a:r>
              <a:rPr lang="en-US" altLang="en-US" sz="2800" i="1"/>
              <a:t>Exit </a:t>
            </a:r>
            <a:r>
              <a:rPr lang="en-US" altLang="en-US" sz="2800"/>
              <a:t>sign placement shall be such that no point in an </a:t>
            </a:r>
            <a:r>
              <a:rPr lang="en-US" altLang="en-US" sz="2800" i="1"/>
              <a:t>exit access corridor </a:t>
            </a:r>
            <a:r>
              <a:rPr lang="en-US" altLang="en-US" sz="2800"/>
              <a:t>or </a:t>
            </a:r>
            <a:r>
              <a:rPr lang="en-US" altLang="en-US" sz="2800" i="1"/>
              <a:t>exit passageway </a:t>
            </a:r>
            <a:r>
              <a:rPr lang="en-US" altLang="en-US" sz="2800"/>
              <a:t>is more than 100 feet or the </a:t>
            </a:r>
            <a:r>
              <a:rPr lang="en-US" altLang="en-US" sz="2800" i="1"/>
              <a:t>listed </a:t>
            </a:r>
            <a:r>
              <a:rPr lang="en-US" altLang="en-US" sz="2800"/>
              <a:t>viewing distance for the sign, whichever is less, from the nearest visible </a:t>
            </a:r>
            <a:r>
              <a:rPr lang="en-US" altLang="en-US" sz="2800" i="1"/>
              <a:t>exit </a:t>
            </a:r>
            <a:r>
              <a:rPr lang="en-US" altLang="en-US" sz="2800"/>
              <a:t>sign.</a:t>
            </a:r>
            <a:endParaRPr lang="en-US" altLang="en-US" sz="280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67F709B5-BECB-F374-8991-96CA6FB74CE2}"/>
              </a:ext>
            </a:extLst>
          </p:cNvPr>
          <p:cNvCxnSpPr/>
          <p:nvPr/>
        </p:nvCxnSpPr>
        <p:spPr>
          <a:xfrm rot="5400000">
            <a:off x="-2438400" y="4038600"/>
            <a:ext cx="56388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C91AF134-C3BE-D9C4-8FF5-6E80DBA1EF69}"/>
              </a:ext>
            </a:extLst>
          </p:cNvPr>
          <p:cNvSpPr>
            <a:spLocks noGrp="1"/>
          </p:cNvSpPr>
          <p:nvPr>
            <p:ph type="title"/>
          </p:nvPr>
        </p:nvSpPr>
        <p:spPr>
          <a:xfrm>
            <a:off x="685800" y="762000"/>
            <a:ext cx="8229600" cy="781050"/>
          </a:xfrm>
        </p:spPr>
        <p:txBody>
          <a:bodyPr/>
          <a:lstStyle/>
          <a:p>
            <a:pPr eaLnBrk="1" hangingPunct="1"/>
            <a:r>
              <a:rPr lang="en-US" altLang="en-US" dirty="0"/>
              <a:t>Where required 1013.1</a:t>
            </a:r>
          </a:p>
        </p:txBody>
      </p:sp>
      <p:sp>
        <p:nvSpPr>
          <p:cNvPr id="3" name="Content Placeholder 2">
            <a:extLst>
              <a:ext uri="{FF2B5EF4-FFF2-40B4-BE49-F238E27FC236}">
                <a16:creationId xmlns:a16="http://schemas.microsoft.com/office/drawing/2014/main" id="{0BDD193F-1F2C-8243-3C3D-CF7C33D653C0}"/>
              </a:ext>
            </a:extLst>
          </p:cNvPr>
          <p:cNvSpPr>
            <a:spLocks noGrp="1"/>
          </p:cNvSpPr>
          <p:nvPr>
            <p:ph idx="1"/>
          </p:nvPr>
        </p:nvSpPr>
        <p:spPr>
          <a:xfrm>
            <a:off x="457200" y="1600200"/>
            <a:ext cx="8229600" cy="1524000"/>
          </a:xfrm>
        </p:spPr>
        <p:txBody>
          <a:bodyPr>
            <a:normAutofit/>
          </a:bodyPr>
          <a:lstStyle/>
          <a:p>
            <a:pPr marL="274320" indent="-274320" eaLnBrk="1" fontAlgn="auto" hangingPunct="1">
              <a:spcAft>
                <a:spcPts val="0"/>
              </a:spcAft>
              <a:buClr>
                <a:schemeClr val="accent3"/>
              </a:buClr>
              <a:buFont typeface="Arial" charset="0"/>
              <a:buNone/>
              <a:defRPr/>
            </a:pPr>
            <a:r>
              <a:rPr lang="en-US" sz="2800" dirty="0">
                <a:latin typeface="Arial" pitchFamily="34" charset="0"/>
                <a:cs typeface="Arial" pitchFamily="34" charset="0"/>
              </a:rPr>
              <a:t>Exceptions:</a:t>
            </a:r>
          </a:p>
          <a:p>
            <a:pPr marL="0" indent="0" eaLnBrk="1" fontAlgn="auto" hangingPunct="1">
              <a:spcAft>
                <a:spcPts val="0"/>
              </a:spcAft>
              <a:buClr>
                <a:schemeClr val="accent3"/>
              </a:buClr>
              <a:buFont typeface="Arial" charset="0"/>
              <a:buNone/>
              <a:defRPr/>
            </a:pPr>
            <a:r>
              <a:rPr lang="en-US" sz="2800" dirty="0">
                <a:latin typeface="Arial" pitchFamily="34" charset="0"/>
                <a:cs typeface="Arial" pitchFamily="34" charset="0"/>
              </a:rPr>
              <a:t>1  Exit signs are not required in rooms or areas that require only one exit or exit access.</a:t>
            </a:r>
          </a:p>
        </p:txBody>
      </p:sp>
      <p:sp>
        <p:nvSpPr>
          <p:cNvPr id="39940" name="TextBox 3">
            <a:extLst>
              <a:ext uri="{FF2B5EF4-FFF2-40B4-BE49-F238E27FC236}">
                <a16:creationId xmlns:a16="http://schemas.microsoft.com/office/drawing/2014/main" id="{9EE7586D-B0B5-89BF-1E50-B5DBFD8899AB}"/>
              </a:ext>
            </a:extLst>
          </p:cNvPr>
          <p:cNvSpPr txBox="1">
            <a:spLocks noChangeArrowheads="1"/>
          </p:cNvSpPr>
          <p:nvPr/>
        </p:nvSpPr>
        <p:spPr bwMode="auto">
          <a:xfrm>
            <a:off x="457200" y="3276600"/>
            <a:ext cx="75644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2  Main exterior exit doors or gates that are </a:t>
            </a:r>
          </a:p>
          <a:p>
            <a:pPr eaLnBrk="1" hangingPunct="1">
              <a:spcBef>
                <a:spcPct val="0"/>
              </a:spcBef>
              <a:buClrTx/>
              <a:buSzTx/>
              <a:buFontTx/>
              <a:buNone/>
            </a:pPr>
            <a:r>
              <a:rPr lang="en-US" altLang="en-US" sz="2800">
                <a:latin typeface="Arial" panose="020B0604020202020204" pitchFamily="34" charset="0"/>
              </a:rPr>
              <a:t>obviously and clearly identifiable as exits need</a:t>
            </a:r>
          </a:p>
          <a:p>
            <a:pPr eaLnBrk="1" hangingPunct="1">
              <a:spcBef>
                <a:spcPct val="0"/>
              </a:spcBef>
              <a:buClrTx/>
              <a:buSzTx/>
              <a:buFontTx/>
              <a:buNone/>
            </a:pPr>
            <a:r>
              <a:rPr lang="en-US" altLang="en-US" sz="2800">
                <a:latin typeface="Arial" panose="020B0604020202020204" pitchFamily="34" charset="0"/>
              </a:rPr>
              <a:t>not have exit signs where approved by the </a:t>
            </a:r>
          </a:p>
          <a:p>
            <a:pPr eaLnBrk="1" hangingPunct="1">
              <a:spcBef>
                <a:spcPct val="0"/>
              </a:spcBef>
              <a:buClrTx/>
              <a:buSzTx/>
              <a:buFontTx/>
              <a:buNone/>
            </a:pPr>
            <a:r>
              <a:rPr lang="en-US" altLang="en-US" sz="2800">
                <a:latin typeface="Arial" panose="020B0604020202020204" pitchFamily="34" charset="0"/>
              </a:rPr>
              <a:t>Building Official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to="" calcmode="lin" valueType="num">
                                      <p:cBhvr>
                                        <p:cTn id="7" dur="1" fill="hold"/>
                                        <p:tgtEl>
                                          <p:spTgt spid="399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2B33A52-BF8F-58F6-2F43-E7A338F0A4B7}"/>
              </a:ext>
            </a:extLst>
          </p:cNvPr>
          <p:cNvSpPr>
            <a:spLocks noGrp="1"/>
          </p:cNvSpPr>
          <p:nvPr>
            <p:ph type="title"/>
          </p:nvPr>
        </p:nvSpPr>
        <p:spPr>
          <a:xfrm>
            <a:off x="685800" y="762000"/>
            <a:ext cx="8229600" cy="781050"/>
          </a:xfrm>
        </p:spPr>
        <p:txBody>
          <a:bodyPr/>
          <a:lstStyle/>
          <a:p>
            <a:pPr eaLnBrk="1" hangingPunct="1"/>
            <a:r>
              <a:rPr lang="en-US" altLang="en-US" dirty="0"/>
              <a:t>Where required 1013.1</a:t>
            </a:r>
          </a:p>
        </p:txBody>
      </p:sp>
      <p:sp>
        <p:nvSpPr>
          <p:cNvPr id="3" name="Content Placeholder 2">
            <a:extLst>
              <a:ext uri="{FF2B5EF4-FFF2-40B4-BE49-F238E27FC236}">
                <a16:creationId xmlns:a16="http://schemas.microsoft.com/office/drawing/2014/main" id="{D9EB1029-7789-9638-AD64-AB070BA00EFD}"/>
              </a:ext>
            </a:extLst>
          </p:cNvPr>
          <p:cNvSpPr>
            <a:spLocks noGrp="1"/>
          </p:cNvSpPr>
          <p:nvPr>
            <p:ph idx="1"/>
          </p:nvPr>
        </p:nvSpPr>
        <p:spPr>
          <a:xfrm>
            <a:off x="457200" y="1600200"/>
            <a:ext cx="8229600" cy="1828800"/>
          </a:xfrm>
        </p:spPr>
        <p:txBody>
          <a:bodyPr>
            <a:normAutofit/>
          </a:bodyPr>
          <a:lstStyle/>
          <a:p>
            <a:pPr marL="274320" indent="-274320" eaLnBrk="1" fontAlgn="auto" hangingPunct="1">
              <a:spcAft>
                <a:spcPts val="0"/>
              </a:spcAft>
              <a:buClr>
                <a:schemeClr val="accent3"/>
              </a:buClr>
              <a:buFont typeface="Arial" charset="0"/>
              <a:buNone/>
              <a:defRPr/>
            </a:pPr>
            <a:r>
              <a:rPr lang="en-US" sz="2800" dirty="0">
                <a:latin typeface="Arial" pitchFamily="34" charset="0"/>
                <a:cs typeface="Arial" pitchFamily="34" charset="0"/>
              </a:rPr>
              <a:t>Exceptions:</a:t>
            </a:r>
          </a:p>
          <a:p>
            <a:pPr marL="0" indent="0" eaLnBrk="1" fontAlgn="auto" hangingPunct="1">
              <a:spcAft>
                <a:spcPts val="0"/>
              </a:spcAft>
              <a:buClr>
                <a:schemeClr val="accent3"/>
              </a:buClr>
              <a:buFont typeface="Wingdings 2" panose="05020102010507070707" pitchFamily="18" charset="2"/>
              <a:buNone/>
              <a:defRPr/>
            </a:pPr>
            <a:r>
              <a:rPr lang="en-US" sz="2800" dirty="0">
                <a:latin typeface="Arial" pitchFamily="34" charset="0"/>
                <a:cs typeface="Arial" pitchFamily="34" charset="0"/>
              </a:rPr>
              <a:t>3  </a:t>
            </a:r>
            <a:r>
              <a:rPr lang="en-US" i="1" dirty="0">
                <a:latin typeface="Arial" pitchFamily="34" charset="0"/>
                <a:cs typeface="Arial" pitchFamily="34" charset="0"/>
              </a:rPr>
              <a:t>Exit </a:t>
            </a:r>
            <a:r>
              <a:rPr lang="en-US" dirty="0">
                <a:latin typeface="Arial" pitchFamily="34" charset="0"/>
                <a:cs typeface="Arial" pitchFamily="34" charset="0"/>
              </a:rPr>
              <a:t>signs are not required in occupancies in Group U and individual sleeping units or dwelling units in Group R-1, R-2 or R-3.</a:t>
            </a:r>
          </a:p>
        </p:txBody>
      </p:sp>
      <p:sp>
        <p:nvSpPr>
          <p:cNvPr id="39940" name="TextBox 3">
            <a:extLst>
              <a:ext uri="{FF2B5EF4-FFF2-40B4-BE49-F238E27FC236}">
                <a16:creationId xmlns:a16="http://schemas.microsoft.com/office/drawing/2014/main" id="{9786E6F5-31D4-663B-FB47-CFCB92D8B0CE}"/>
              </a:ext>
            </a:extLst>
          </p:cNvPr>
          <p:cNvSpPr txBox="1">
            <a:spLocks noChangeArrowheads="1"/>
          </p:cNvSpPr>
          <p:nvPr/>
        </p:nvSpPr>
        <p:spPr bwMode="auto">
          <a:xfrm>
            <a:off x="426027" y="4038600"/>
            <a:ext cx="80771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AutoNum type="arabicPlain" startAt="4"/>
            </a:pPr>
            <a:r>
              <a:rPr lang="en-US" altLang="en-US" i="1" dirty="0">
                <a:latin typeface="Arial" panose="020B0604020202020204" pitchFamily="34" charset="0"/>
              </a:rPr>
              <a:t>Exit signs are not required in dayrooms, sleeping rooms or dormitories in occupancies in Group I-3.</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to="" calcmode="lin" valueType="num">
                                      <p:cBhvr>
                                        <p:cTn id="7" dur="1" fill="hold"/>
                                        <p:tgtEl>
                                          <p:spTgt spid="399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5AA9B54-1925-604A-5DAA-7992CEE078A3}"/>
              </a:ext>
            </a:extLst>
          </p:cNvPr>
          <p:cNvSpPr>
            <a:spLocks noGrp="1"/>
          </p:cNvSpPr>
          <p:nvPr>
            <p:ph type="title"/>
          </p:nvPr>
        </p:nvSpPr>
        <p:spPr/>
        <p:txBody>
          <a:bodyPr/>
          <a:lstStyle/>
          <a:p>
            <a:pPr eaLnBrk="1" hangingPunct="1"/>
            <a:r>
              <a:rPr lang="en-US" altLang="en-US"/>
              <a:t>DEFINITIONS</a:t>
            </a:r>
          </a:p>
        </p:txBody>
      </p:sp>
      <p:sp>
        <p:nvSpPr>
          <p:cNvPr id="14339" name="Content Placeholder 2">
            <a:extLst>
              <a:ext uri="{FF2B5EF4-FFF2-40B4-BE49-F238E27FC236}">
                <a16:creationId xmlns:a16="http://schemas.microsoft.com/office/drawing/2014/main" id="{3772B949-05CE-C41D-8A5E-0DE02F52C8A0}"/>
              </a:ext>
            </a:extLst>
          </p:cNvPr>
          <p:cNvSpPr>
            <a:spLocks noGrp="1"/>
          </p:cNvSpPr>
          <p:nvPr>
            <p:ph idx="1"/>
          </p:nvPr>
        </p:nvSpPr>
        <p:spPr>
          <a:xfrm>
            <a:off x="457200" y="1828800"/>
            <a:ext cx="2438400" cy="609600"/>
          </a:xfrm>
        </p:spPr>
        <p:txBody>
          <a:bodyPr/>
          <a:lstStyle/>
          <a:p>
            <a:pPr eaLnBrk="1" hangingPunct="1">
              <a:buFont typeface="Wingdings 2" panose="05020102010507070707" pitchFamily="18" charset="2"/>
              <a:buNone/>
            </a:pPr>
            <a:r>
              <a:rPr lang="en-US" altLang="en-US">
                <a:solidFill>
                  <a:srgbClr val="FF0000"/>
                </a:solidFill>
              </a:rPr>
              <a:t>PUBLIC WAY</a:t>
            </a:r>
          </a:p>
        </p:txBody>
      </p:sp>
      <p:sp>
        <p:nvSpPr>
          <p:cNvPr id="4100" name="Rectangle 1">
            <a:extLst>
              <a:ext uri="{FF2B5EF4-FFF2-40B4-BE49-F238E27FC236}">
                <a16:creationId xmlns:a16="http://schemas.microsoft.com/office/drawing/2014/main" id="{A574E60C-D04D-369C-23AE-098EEA453526}"/>
              </a:ext>
            </a:extLst>
          </p:cNvPr>
          <p:cNvSpPr>
            <a:spLocks noChangeArrowheads="1"/>
          </p:cNvSpPr>
          <p:nvPr/>
        </p:nvSpPr>
        <p:spPr bwMode="auto">
          <a:xfrm>
            <a:off x="609600" y="2514600"/>
            <a:ext cx="81407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Calibri" panose="020F0502020204030204" pitchFamily="34" charset="0"/>
              </a:rPr>
              <a:t>A street, alley or other parcel of land open to the outside air leading to a street, that has been deeded, dedicated or otherwise permanently appropriated to the public for public use and which has a clear width and height of not less than 10 feet (3048 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E14DDDC7-2B65-E6A4-DBE6-D6C2E173EF0C}"/>
              </a:ext>
            </a:extLst>
          </p:cNvPr>
          <p:cNvSpPr>
            <a:spLocks noGrp="1"/>
          </p:cNvSpPr>
          <p:nvPr>
            <p:ph type="title"/>
          </p:nvPr>
        </p:nvSpPr>
        <p:spPr>
          <a:xfrm>
            <a:off x="685800" y="762000"/>
            <a:ext cx="8229600" cy="781050"/>
          </a:xfrm>
        </p:spPr>
        <p:txBody>
          <a:bodyPr/>
          <a:lstStyle/>
          <a:p>
            <a:pPr eaLnBrk="1" hangingPunct="1"/>
            <a:r>
              <a:rPr lang="en-US" altLang="en-US" dirty="0"/>
              <a:t>Where required 1013.1</a:t>
            </a:r>
          </a:p>
        </p:txBody>
      </p:sp>
      <p:sp>
        <p:nvSpPr>
          <p:cNvPr id="3" name="Content Placeholder 2">
            <a:extLst>
              <a:ext uri="{FF2B5EF4-FFF2-40B4-BE49-F238E27FC236}">
                <a16:creationId xmlns:a16="http://schemas.microsoft.com/office/drawing/2014/main" id="{B7BCA063-11E3-3DB7-1654-6715CF426C35}"/>
              </a:ext>
            </a:extLst>
          </p:cNvPr>
          <p:cNvSpPr>
            <a:spLocks noGrp="1"/>
          </p:cNvSpPr>
          <p:nvPr>
            <p:ph idx="1"/>
          </p:nvPr>
        </p:nvSpPr>
        <p:spPr>
          <a:xfrm>
            <a:off x="457200" y="1600200"/>
            <a:ext cx="8229600" cy="3429000"/>
          </a:xfrm>
        </p:spPr>
        <p:txBody>
          <a:bodyPr>
            <a:normAutofit fontScale="92500" lnSpcReduction="20000"/>
          </a:bodyPr>
          <a:lstStyle/>
          <a:p>
            <a:pPr marL="274320" indent="-274320" eaLnBrk="1" fontAlgn="auto" hangingPunct="1">
              <a:spcAft>
                <a:spcPts val="0"/>
              </a:spcAft>
              <a:buClr>
                <a:schemeClr val="accent3"/>
              </a:buClr>
              <a:buFont typeface="Arial" charset="0"/>
              <a:buNone/>
              <a:defRPr/>
            </a:pPr>
            <a:r>
              <a:rPr lang="en-US" sz="2800" dirty="0">
                <a:latin typeface="Arial" pitchFamily="34" charset="0"/>
                <a:cs typeface="Arial" pitchFamily="34" charset="0"/>
              </a:rPr>
              <a:t>Exceptions:</a:t>
            </a:r>
          </a:p>
          <a:p>
            <a:pPr marL="274320" indent="-274320" eaLnBrk="1" fontAlgn="auto" hangingPunct="1">
              <a:spcAft>
                <a:spcPts val="0"/>
              </a:spcAft>
              <a:buClr>
                <a:schemeClr val="accent3"/>
              </a:buClr>
              <a:buFont typeface="Arial" charset="0"/>
              <a:buNone/>
              <a:defRPr/>
            </a:pPr>
            <a:endParaRPr lang="en-US" sz="2800" dirty="0">
              <a:latin typeface="Arial" pitchFamily="34" charset="0"/>
              <a:cs typeface="Arial" pitchFamily="34" charset="0"/>
            </a:endParaRPr>
          </a:p>
          <a:p>
            <a:pPr marL="0" indent="0" eaLnBrk="1" fontAlgn="auto" hangingPunct="1">
              <a:spcAft>
                <a:spcPts val="0"/>
              </a:spcAft>
              <a:buClr>
                <a:schemeClr val="accent3"/>
              </a:buClr>
              <a:buFont typeface="Wingdings 2" panose="05020102010507070707" pitchFamily="18" charset="2"/>
              <a:buNone/>
              <a:defRPr/>
            </a:pPr>
            <a:r>
              <a:rPr lang="en-US" sz="2800" dirty="0">
                <a:latin typeface="Arial" pitchFamily="34" charset="0"/>
                <a:cs typeface="Arial" pitchFamily="34" charset="0"/>
              </a:rPr>
              <a:t>5 </a:t>
            </a:r>
            <a:r>
              <a:rPr lang="en-US" sz="2800" dirty="0"/>
              <a:t>In occupancies in Groups A-4 and A-5, </a:t>
            </a:r>
            <a:r>
              <a:rPr lang="en-US" sz="2800" i="1" dirty="0"/>
              <a:t>exit </a:t>
            </a:r>
            <a:r>
              <a:rPr lang="en-US" sz="2800" dirty="0"/>
              <a:t>signs are not required on the seating side of </a:t>
            </a:r>
            <a:r>
              <a:rPr lang="en-US" sz="2800" dirty="0" err="1"/>
              <a:t>vomitories</a:t>
            </a:r>
            <a:r>
              <a:rPr lang="en-US" sz="2800" dirty="0"/>
              <a:t> or open­ings into seating areas where </a:t>
            </a:r>
            <a:r>
              <a:rPr lang="en-US" sz="2800" i="1" dirty="0"/>
              <a:t>exit </a:t>
            </a:r>
            <a:r>
              <a:rPr lang="en-US" sz="2800" dirty="0"/>
              <a:t>signs are provided in the concourse that are readily apparent from the </a:t>
            </a:r>
            <a:r>
              <a:rPr lang="en-US" sz="2800" dirty="0" err="1"/>
              <a:t>vomitories</a:t>
            </a:r>
            <a:r>
              <a:rPr lang="en-US" sz="2800" dirty="0"/>
              <a:t>. Egress lighting is provided to identify each </a:t>
            </a:r>
            <a:r>
              <a:rPr lang="en-US" sz="2800" dirty="0" err="1"/>
              <a:t>vomitory</a:t>
            </a:r>
            <a:r>
              <a:rPr lang="en-US" sz="2800" dirty="0"/>
              <a:t> or opening within the seating area in an emergency.</a:t>
            </a:r>
          </a:p>
          <a:p>
            <a:pPr marL="0" indent="0" eaLnBrk="1" fontAlgn="auto" hangingPunct="1">
              <a:spcAft>
                <a:spcPts val="0"/>
              </a:spcAft>
              <a:buClr>
                <a:schemeClr val="accent3"/>
              </a:buClr>
              <a:buFont typeface="Wingdings 2" panose="05020102010507070707" pitchFamily="18" charset="2"/>
              <a:buNone/>
              <a:defRPr/>
            </a:pPr>
            <a:endParaRPr lang="en-US" dirty="0">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5E0C338-7C88-4D1F-DB3B-C8D57EF2F33A}"/>
              </a:ext>
            </a:extLst>
          </p:cNvPr>
          <p:cNvSpPr>
            <a:spLocks noGrp="1"/>
          </p:cNvSpPr>
          <p:nvPr>
            <p:ph type="title"/>
          </p:nvPr>
        </p:nvSpPr>
        <p:spPr>
          <a:xfrm>
            <a:off x="609600" y="838200"/>
            <a:ext cx="8229600" cy="1314450"/>
          </a:xfrm>
        </p:spPr>
        <p:txBody>
          <a:bodyPr>
            <a:normAutofit fontScale="90000"/>
          </a:bodyPr>
          <a:lstStyle/>
          <a:p>
            <a:pPr eaLnBrk="1" fontAlgn="auto" hangingPunct="1">
              <a:spcAft>
                <a:spcPts val="0"/>
              </a:spcAft>
              <a:defRPr/>
            </a:pPr>
            <a:br>
              <a:rPr lang="en-US" dirty="0"/>
            </a:br>
            <a:br>
              <a:rPr lang="en-US" dirty="0"/>
            </a:br>
            <a:r>
              <a:rPr lang="en-US" dirty="0"/>
              <a:t>HANDRAILS</a:t>
            </a:r>
            <a:br>
              <a:rPr lang="en-US" dirty="0"/>
            </a:br>
            <a:r>
              <a:rPr lang="en-US" dirty="0"/>
              <a:t>SECTION 1014</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9A59A13B-5B17-F7C1-45BB-DCF19D82B563}"/>
              </a:ext>
            </a:extLst>
          </p:cNvPr>
          <p:cNvSpPr>
            <a:spLocks noGrp="1"/>
          </p:cNvSpPr>
          <p:nvPr>
            <p:ph type="title"/>
          </p:nvPr>
        </p:nvSpPr>
        <p:spPr>
          <a:xfrm>
            <a:off x="609600" y="838200"/>
            <a:ext cx="8229600" cy="704850"/>
          </a:xfrm>
        </p:spPr>
        <p:txBody>
          <a:bodyPr/>
          <a:lstStyle/>
          <a:p>
            <a:pPr eaLnBrk="1" hangingPunct="1"/>
            <a:r>
              <a:rPr lang="en-US" altLang="en-US" dirty="0"/>
              <a:t>Where required 1014.1 </a:t>
            </a:r>
          </a:p>
        </p:txBody>
      </p:sp>
      <p:sp>
        <p:nvSpPr>
          <p:cNvPr id="75779" name="Content Placeholder 2">
            <a:extLst>
              <a:ext uri="{FF2B5EF4-FFF2-40B4-BE49-F238E27FC236}">
                <a16:creationId xmlns:a16="http://schemas.microsoft.com/office/drawing/2014/main" id="{136FD54C-91FA-86A2-44B5-32B32D82471E}"/>
              </a:ext>
            </a:extLst>
          </p:cNvPr>
          <p:cNvSpPr>
            <a:spLocks noGrp="1"/>
          </p:cNvSpPr>
          <p:nvPr>
            <p:ph idx="1"/>
          </p:nvPr>
        </p:nvSpPr>
        <p:spPr>
          <a:xfrm>
            <a:off x="457200" y="1828800"/>
            <a:ext cx="8229600" cy="4572000"/>
          </a:xfrm>
        </p:spPr>
        <p:txBody>
          <a:bodyPr/>
          <a:lstStyle/>
          <a:p>
            <a:pPr marL="0" indent="0" eaLnBrk="1" hangingPunct="1">
              <a:buFont typeface="Arial" panose="020B0604020202020204" pitchFamily="34" charset="0"/>
              <a:buNone/>
            </a:pPr>
            <a:r>
              <a:rPr lang="en-US" altLang="en-US" b="1" dirty="0"/>
              <a:t>Where required</a:t>
            </a:r>
            <a:r>
              <a:rPr lang="en-US" altLang="en-US" dirty="0"/>
              <a:t>. Handrails serving stairways, ramps, stepped aisles and ramped aisles </a:t>
            </a:r>
            <a:r>
              <a:rPr lang="en-US" altLang="en-US" b="1" u="sng" dirty="0"/>
              <a:t>shall be adequate in</a:t>
            </a:r>
          </a:p>
          <a:p>
            <a:pPr marL="0" indent="0" eaLnBrk="1" hangingPunct="1">
              <a:buFont typeface="Arial" panose="020B0604020202020204" pitchFamily="34" charset="0"/>
              <a:buNone/>
            </a:pPr>
            <a:r>
              <a:rPr lang="en-US" altLang="en-US" b="1" u="sng" dirty="0"/>
              <a:t>strength and attachment in accordance with Section 1607.8.  </a:t>
            </a:r>
            <a:r>
              <a:rPr lang="en-US" altLang="en-US" dirty="0"/>
              <a:t>Handrails required for stairways by Section 1011.11 shall comply with Sections 1014.2 through 1014.9. Handrails required for ramps by Section 1012.8 shall comply with Sections 1014.2 through 1014.8. Handrails for stepped aisles and ramped aisles required by Section 1029.15 shall comply with Sections 1014.2 through 1014.8.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E03BE2C-93D3-32B4-5714-5CF8D473CAA0}"/>
              </a:ext>
            </a:extLst>
          </p:cNvPr>
          <p:cNvSpPr>
            <a:spLocks noGrp="1"/>
          </p:cNvSpPr>
          <p:nvPr>
            <p:ph type="title"/>
          </p:nvPr>
        </p:nvSpPr>
        <p:spPr>
          <a:xfrm>
            <a:off x="685800" y="304800"/>
            <a:ext cx="8229600" cy="1143000"/>
          </a:xfrm>
        </p:spPr>
        <p:txBody>
          <a:bodyPr>
            <a:normAutofit fontScale="90000"/>
          </a:bodyPr>
          <a:lstStyle/>
          <a:p>
            <a:pPr eaLnBrk="1" fontAlgn="auto" hangingPunct="1">
              <a:spcAft>
                <a:spcPts val="0"/>
              </a:spcAft>
              <a:defRPr/>
            </a:pPr>
            <a:r>
              <a:rPr lang="en-US" dirty="0"/>
              <a:t>Handrails and Guards</a:t>
            </a:r>
            <a:br>
              <a:rPr lang="en-US" dirty="0"/>
            </a:br>
            <a:r>
              <a:rPr lang="en-US" dirty="0"/>
              <a:t>Section 1607.8</a:t>
            </a:r>
          </a:p>
        </p:txBody>
      </p:sp>
      <p:sp>
        <p:nvSpPr>
          <p:cNvPr id="43011" name="Content Placeholder 2">
            <a:extLst>
              <a:ext uri="{FF2B5EF4-FFF2-40B4-BE49-F238E27FC236}">
                <a16:creationId xmlns:a16="http://schemas.microsoft.com/office/drawing/2014/main" id="{5EB615AE-CED5-7A24-12F8-897950255A6C}"/>
              </a:ext>
            </a:extLst>
          </p:cNvPr>
          <p:cNvSpPr>
            <a:spLocks noGrp="1"/>
          </p:cNvSpPr>
          <p:nvPr>
            <p:ph idx="1"/>
          </p:nvPr>
        </p:nvSpPr>
        <p:spPr>
          <a:xfrm>
            <a:off x="304800" y="1308100"/>
            <a:ext cx="8610600" cy="2120900"/>
          </a:xfrm>
        </p:spPr>
        <p:txBody>
          <a:bodyPr>
            <a:noAutofit/>
          </a:bodyPr>
          <a:lstStyle/>
          <a:p>
            <a:pPr marL="0" indent="0" eaLnBrk="1" fontAlgn="auto" hangingPunct="1">
              <a:spcAft>
                <a:spcPts val="0"/>
              </a:spcAft>
              <a:buClr>
                <a:schemeClr val="accent3"/>
              </a:buClr>
              <a:buFont typeface="Wingdings 2"/>
              <a:buNone/>
              <a:defRPr/>
            </a:pPr>
            <a:r>
              <a:rPr lang="en-US" b="1" dirty="0">
                <a:latin typeface="Arial" pitchFamily="34" charset="0"/>
                <a:cs typeface="Arial" pitchFamily="34" charset="0"/>
              </a:rPr>
              <a:t>1607.8.1 Handrails and guards. </a:t>
            </a:r>
            <a:r>
              <a:rPr lang="en-US" dirty="0">
                <a:latin typeface="Arial" pitchFamily="34" charset="0"/>
                <a:cs typeface="Arial" pitchFamily="34" charset="0"/>
              </a:rPr>
              <a:t>Handrails and guards shall be designed to resist a linear load of 50 pounds per linear foot (</a:t>
            </a:r>
            <a:r>
              <a:rPr lang="en-US" dirty="0" err="1">
                <a:latin typeface="Arial" pitchFamily="34" charset="0"/>
                <a:cs typeface="Arial" pitchFamily="34" charset="0"/>
              </a:rPr>
              <a:t>plf</a:t>
            </a:r>
            <a:r>
              <a:rPr lang="en-US" dirty="0">
                <a:latin typeface="Arial" pitchFamily="34" charset="0"/>
                <a:cs typeface="Arial" pitchFamily="34" charset="0"/>
              </a:rPr>
              <a:t>) (0.73 </a:t>
            </a:r>
            <a:r>
              <a:rPr lang="en-US" dirty="0" err="1">
                <a:latin typeface="Arial" pitchFamily="34" charset="0"/>
                <a:cs typeface="Arial" pitchFamily="34" charset="0"/>
              </a:rPr>
              <a:t>kN</a:t>
            </a:r>
            <a:r>
              <a:rPr lang="en-US" dirty="0">
                <a:latin typeface="Arial" pitchFamily="34" charset="0"/>
                <a:cs typeface="Arial" pitchFamily="34" charset="0"/>
              </a:rPr>
              <a:t>/m) in accordance with Section 4.5.1 of ASCE 7. Glass handrail assemblies and guards shall also comply with Section 2407</a:t>
            </a:r>
            <a:r>
              <a:rPr lang="en-US" b="1" dirty="0">
                <a:latin typeface="Arial" pitchFamily="34" charset="0"/>
                <a:cs typeface="Arial" pitchFamily="34" charset="0"/>
              </a:rPr>
              <a:t>.</a:t>
            </a:r>
            <a:endParaRPr lang="en-US" dirty="0">
              <a:latin typeface="Arial" pitchFamily="34" charset="0"/>
              <a:cs typeface="Arial" pitchFamily="34" charset="0"/>
            </a:endParaRPr>
          </a:p>
        </p:txBody>
      </p:sp>
      <p:sp>
        <p:nvSpPr>
          <p:cNvPr id="46084" name="TextBox 3">
            <a:extLst>
              <a:ext uri="{FF2B5EF4-FFF2-40B4-BE49-F238E27FC236}">
                <a16:creationId xmlns:a16="http://schemas.microsoft.com/office/drawing/2014/main" id="{76B06616-7403-42DE-CCB7-7A97632062B9}"/>
              </a:ext>
            </a:extLst>
          </p:cNvPr>
          <p:cNvSpPr txBox="1">
            <a:spLocks noChangeArrowheads="1"/>
          </p:cNvSpPr>
          <p:nvPr/>
        </p:nvSpPr>
        <p:spPr bwMode="auto">
          <a:xfrm>
            <a:off x="457200" y="3429000"/>
            <a:ext cx="81454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Exceptions:</a:t>
            </a:r>
          </a:p>
          <a:p>
            <a:pPr eaLnBrk="1" hangingPunct="1">
              <a:spcBef>
                <a:spcPct val="0"/>
              </a:spcBef>
              <a:buClrTx/>
              <a:buSzTx/>
              <a:buFontTx/>
              <a:buNone/>
            </a:pPr>
            <a:r>
              <a:rPr lang="en-US" altLang="en-US" sz="2800" dirty="0">
                <a:latin typeface="Arial" panose="020B0604020202020204" pitchFamily="34" charset="0"/>
              </a:rPr>
              <a:t>For one and two-family dwellings, only the single </a:t>
            </a:r>
          </a:p>
          <a:p>
            <a:pPr eaLnBrk="1" hangingPunct="1">
              <a:spcBef>
                <a:spcPct val="0"/>
              </a:spcBef>
              <a:buClrTx/>
              <a:buSzTx/>
              <a:buFontTx/>
              <a:buNone/>
            </a:pPr>
            <a:r>
              <a:rPr lang="en-US" altLang="en-US" sz="2800" dirty="0">
                <a:latin typeface="Arial" panose="020B0604020202020204" pitchFamily="34" charset="0"/>
              </a:rPr>
              <a:t>concentrated load required by Section 1607.8.1.1 </a:t>
            </a:r>
          </a:p>
        </p:txBody>
      </p:sp>
      <p:sp>
        <p:nvSpPr>
          <p:cNvPr id="46085" name="TextBox 4">
            <a:extLst>
              <a:ext uri="{FF2B5EF4-FFF2-40B4-BE49-F238E27FC236}">
                <a16:creationId xmlns:a16="http://schemas.microsoft.com/office/drawing/2014/main" id="{A7B7C930-B77E-3CF0-2207-13473EC3AC4F}"/>
              </a:ext>
            </a:extLst>
          </p:cNvPr>
          <p:cNvSpPr txBox="1">
            <a:spLocks noChangeArrowheads="1"/>
          </p:cNvSpPr>
          <p:nvPr/>
        </p:nvSpPr>
        <p:spPr bwMode="auto">
          <a:xfrm>
            <a:off x="533400" y="5105400"/>
            <a:ext cx="79644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Section 1607.8.1.1 </a:t>
            </a:r>
          </a:p>
          <a:p>
            <a:pPr eaLnBrk="1" hangingPunct="1">
              <a:spcBef>
                <a:spcPct val="0"/>
              </a:spcBef>
              <a:buClrTx/>
              <a:buSzTx/>
              <a:buFontTx/>
              <a:buNone/>
            </a:pPr>
            <a:r>
              <a:rPr lang="en-US" altLang="en-US" sz="2800" dirty="0">
                <a:latin typeface="Arial" panose="020B0604020202020204" pitchFamily="34" charset="0"/>
              </a:rPr>
              <a:t>shall be able to resist a single concentrated load </a:t>
            </a:r>
          </a:p>
          <a:p>
            <a:pPr eaLnBrk="1" hangingPunct="1">
              <a:spcBef>
                <a:spcPct val="0"/>
              </a:spcBef>
              <a:buClrTx/>
              <a:buSzTx/>
              <a:buFontTx/>
              <a:buNone/>
            </a:pPr>
            <a:r>
              <a:rPr lang="en-US" altLang="en-US" sz="2800" dirty="0">
                <a:latin typeface="Arial" panose="020B0604020202020204" pitchFamily="34" charset="0"/>
              </a:rPr>
              <a:t>of 200 pounds </a:t>
            </a:r>
          </a:p>
        </p:txBody>
      </p:sp>
      <p:cxnSp>
        <p:nvCxnSpPr>
          <p:cNvPr id="7" name="Straight Connector 6">
            <a:extLst>
              <a:ext uri="{FF2B5EF4-FFF2-40B4-BE49-F238E27FC236}">
                <a16:creationId xmlns:a16="http://schemas.microsoft.com/office/drawing/2014/main" id="{6634FCDF-6C89-9033-6E01-4791F693C4BF}"/>
              </a:ext>
            </a:extLst>
          </p:cNvPr>
          <p:cNvCxnSpPr/>
          <p:nvPr/>
        </p:nvCxnSpPr>
        <p:spPr>
          <a:xfrm rot="5400000">
            <a:off x="-457200" y="2438400"/>
            <a:ext cx="1371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40E905-E6F8-BCFD-7FB3-0818BC2A170E}"/>
              </a:ext>
            </a:extLst>
          </p:cNvPr>
          <p:cNvCxnSpPr/>
          <p:nvPr/>
        </p:nvCxnSpPr>
        <p:spPr>
          <a:xfrm rot="5400000">
            <a:off x="-342900" y="5829300"/>
            <a:ext cx="11430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to="" calcmode="lin" valueType="num">
                                      <p:cBhvr>
                                        <p:cTn id="7" dur="1" fill="hold"/>
                                        <p:tgtEl>
                                          <p:spTgt spid="4608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6085"/>
                                        </p:tgtEl>
                                        <p:attrNameLst>
                                          <p:attrName>style.visibility</p:attrName>
                                        </p:attrNameLst>
                                      </p:cBhvr>
                                      <p:to>
                                        <p:strVal val="visible"/>
                                      </p:to>
                                    </p:set>
                                    <p:anim to="" calcmode="lin" valueType="num">
                                      <p:cBhvr>
                                        <p:cTn id="12" dur="1" fill="hold"/>
                                        <p:tgtEl>
                                          <p:spTgt spid="4608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8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3A541CE1-6947-F103-476A-765CC5F7DC1B}"/>
              </a:ext>
            </a:extLst>
          </p:cNvPr>
          <p:cNvSpPr>
            <a:spLocks noGrp="1"/>
          </p:cNvSpPr>
          <p:nvPr>
            <p:ph type="title"/>
          </p:nvPr>
        </p:nvSpPr>
        <p:spPr/>
        <p:txBody>
          <a:bodyPr/>
          <a:lstStyle/>
          <a:p>
            <a:pPr eaLnBrk="1" hangingPunct="1"/>
            <a:r>
              <a:rPr lang="en-US" altLang="en-US" dirty="0"/>
              <a:t>Height 1014.2</a:t>
            </a:r>
          </a:p>
        </p:txBody>
      </p:sp>
      <p:sp>
        <p:nvSpPr>
          <p:cNvPr id="78851" name="Content Placeholder 2">
            <a:extLst>
              <a:ext uri="{FF2B5EF4-FFF2-40B4-BE49-F238E27FC236}">
                <a16:creationId xmlns:a16="http://schemas.microsoft.com/office/drawing/2014/main" id="{FCA0B6D1-4B48-D413-9A35-BC35D269D312}"/>
              </a:ext>
            </a:extLst>
          </p:cNvPr>
          <p:cNvSpPr>
            <a:spLocks noGrp="1"/>
          </p:cNvSpPr>
          <p:nvPr>
            <p:ph idx="1"/>
          </p:nvPr>
        </p:nvSpPr>
        <p:spPr/>
        <p:txBody>
          <a:bodyPr/>
          <a:lstStyle/>
          <a:p>
            <a:pPr marL="0" indent="0" eaLnBrk="1" hangingPunct="1">
              <a:buFont typeface="Arial" panose="020B0604020202020204" pitchFamily="34" charset="0"/>
              <a:buNone/>
            </a:pPr>
            <a:r>
              <a:rPr lang="en-US" altLang="en-US"/>
              <a:t>Handrail height, measured above stair tread nosings, or finish surface of ramp slope shall be uniform, not less than 34 inches and not more than 38 inches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6E41E984-1E84-7C9E-5D4A-C99079576C01}"/>
              </a:ext>
            </a:extLst>
          </p:cNvPr>
          <p:cNvSpPr>
            <a:spLocks noGrp="1"/>
          </p:cNvSpPr>
          <p:nvPr>
            <p:ph type="title"/>
          </p:nvPr>
        </p:nvSpPr>
        <p:spPr>
          <a:xfrm>
            <a:off x="381000" y="457200"/>
            <a:ext cx="8229600" cy="762000"/>
          </a:xfrm>
        </p:spPr>
        <p:txBody>
          <a:bodyPr/>
          <a:lstStyle/>
          <a:p>
            <a:pPr eaLnBrk="1" hangingPunct="1"/>
            <a:r>
              <a:rPr lang="en-US" altLang="en-US" dirty="0"/>
              <a:t>Handrail </a:t>
            </a:r>
            <a:r>
              <a:rPr lang="en-US" altLang="en-US" dirty="0" err="1"/>
              <a:t>graspability</a:t>
            </a:r>
            <a:r>
              <a:rPr lang="en-US" altLang="en-US" dirty="0"/>
              <a:t> 1014.3</a:t>
            </a:r>
          </a:p>
        </p:txBody>
      </p:sp>
      <p:sp>
        <p:nvSpPr>
          <p:cNvPr id="79875" name="Content Placeholder 2">
            <a:extLst>
              <a:ext uri="{FF2B5EF4-FFF2-40B4-BE49-F238E27FC236}">
                <a16:creationId xmlns:a16="http://schemas.microsoft.com/office/drawing/2014/main" id="{D29139C1-AAE5-8651-3E3B-E57DDDDC7E29}"/>
              </a:ext>
            </a:extLst>
          </p:cNvPr>
          <p:cNvSpPr>
            <a:spLocks noGrp="1"/>
          </p:cNvSpPr>
          <p:nvPr>
            <p:ph idx="1"/>
          </p:nvPr>
        </p:nvSpPr>
        <p:spPr>
          <a:xfrm>
            <a:off x="762000" y="1295400"/>
            <a:ext cx="7239000" cy="914400"/>
          </a:xfrm>
        </p:spPr>
        <p:txBody>
          <a:bodyPr/>
          <a:lstStyle/>
          <a:p>
            <a:pPr marL="0" indent="0">
              <a:buFont typeface="Wingdings 2" panose="05020102010507070707" pitchFamily="18" charset="2"/>
              <a:buNone/>
            </a:pPr>
            <a:r>
              <a:rPr lang="en-US" altLang="en-US" dirty="0">
                <a:latin typeface="Arial" panose="020B0604020202020204" pitchFamily="34" charset="0"/>
                <a:cs typeface="Arial" panose="020B0604020202020204" pitchFamily="34" charset="0"/>
              </a:rPr>
              <a:t>All required </a:t>
            </a:r>
            <a:r>
              <a:rPr lang="en-US" altLang="en-US" i="1" dirty="0">
                <a:latin typeface="Arial" panose="020B0604020202020204" pitchFamily="34" charset="0"/>
                <a:cs typeface="Arial" panose="020B0604020202020204" pitchFamily="34" charset="0"/>
              </a:rPr>
              <a:t>handrails </a:t>
            </a:r>
            <a:r>
              <a:rPr lang="en-US" altLang="en-US" dirty="0">
                <a:latin typeface="Arial" panose="020B0604020202020204" pitchFamily="34" charset="0"/>
                <a:cs typeface="Arial" panose="020B0604020202020204" pitchFamily="34" charset="0"/>
              </a:rPr>
              <a:t>shall comply with Section 1014.3.1 or shall provide equivalent </a:t>
            </a:r>
            <a:r>
              <a:rPr lang="en-US" altLang="en-US" dirty="0" err="1">
                <a:latin typeface="Arial" panose="020B0604020202020204" pitchFamily="34" charset="0"/>
                <a:cs typeface="Arial" panose="020B0604020202020204" pitchFamily="34" charset="0"/>
              </a:rPr>
              <a:t>graspability</a:t>
            </a:r>
            <a:r>
              <a:rPr lang="en-US" altLang="en-US" dirty="0">
                <a:latin typeface="Arial" panose="020B0604020202020204" pitchFamily="34" charset="0"/>
                <a:cs typeface="Arial" panose="020B0604020202020204" pitchFamily="34" charset="0"/>
              </a:rPr>
              <a:t>.</a:t>
            </a:r>
          </a:p>
        </p:txBody>
      </p:sp>
      <p:sp>
        <p:nvSpPr>
          <p:cNvPr id="45060" name="TextBox 3">
            <a:extLst>
              <a:ext uri="{FF2B5EF4-FFF2-40B4-BE49-F238E27FC236}">
                <a16:creationId xmlns:a16="http://schemas.microsoft.com/office/drawing/2014/main" id="{F92A77E6-3226-3655-F6A9-CF9638E44E50}"/>
              </a:ext>
            </a:extLst>
          </p:cNvPr>
          <p:cNvSpPr txBox="1">
            <a:spLocks noChangeArrowheads="1"/>
          </p:cNvSpPr>
          <p:nvPr/>
        </p:nvSpPr>
        <p:spPr bwMode="auto">
          <a:xfrm>
            <a:off x="533400" y="2362200"/>
            <a:ext cx="8458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b="1" dirty="0">
                <a:latin typeface="Arial" panose="020B0604020202020204" pitchFamily="34" charset="0"/>
              </a:rPr>
              <a:t>Exception: </a:t>
            </a:r>
            <a:r>
              <a:rPr lang="en-US" altLang="en-US" dirty="0">
                <a:latin typeface="Arial" panose="020B0604020202020204" pitchFamily="34" charset="0"/>
              </a:rPr>
              <a:t>In Group R-3 occupancies; within dwelling units in Group R-2 occupancies; and in Group U occupancies that are accessory to a Group R-3 occupancy or accessory to individual dwelling units in Group R-2 occupancies; handrails shall be Type I in accordance with Section 1014.3.1, Type II in accordance with Section 1014.3.2 or shall provide equivalent </a:t>
            </a:r>
            <a:r>
              <a:rPr lang="en-US" altLang="en-US" dirty="0" err="1">
                <a:latin typeface="Arial" panose="020B0604020202020204" pitchFamily="34" charset="0"/>
              </a:rPr>
              <a:t>graspability</a:t>
            </a:r>
            <a:r>
              <a:rPr lang="en-US" altLang="en-US"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to="" calcmode="lin" valueType="num">
                                      <p:cBhvr>
                                        <p:cTn id="7" dur="1" fill="hold"/>
                                        <p:tgtEl>
                                          <p:spTgt spid="450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97F276FA-F279-1A86-53A0-D6B606B01477}"/>
              </a:ext>
            </a:extLst>
          </p:cNvPr>
          <p:cNvSpPr>
            <a:spLocks noGrp="1"/>
          </p:cNvSpPr>
          <p:nvPr>
            <p:ph type="title"/>
          </p:nvPr>
        </p:nvSpPr>
        <p:spPr>
          <a:xfrm>
            <a:off x="381000" y="457200"/>
            <a:ext cx="8229600" cy="762000"/>
          </a:xfrm>
        </p:spPr>
        <p:txBody>
          <a:bodyPr/>
          <a:lstStyle/>
          <a:p>
            <a:pPr eaLnBrk="1" hangingPunct="1"/>
            <a:r>
              <a:rPr lang="en-US" altLang="en-US" dirty="0"/>
              <a:t>1014.3.1</a:t>
            </a:r>
          </a:p>
        </p:txBody>
      </p:sp>
      <p:sp>
        <p:nvSpPr>
          <p:cNvPr id="45060" name="TextBox 3">
            <a:extLst>
              <a:ext uri="{FF2B5EF4-FFF2-40B4-BE49-F238E27FC236}">
                <a16:creationId xmlns:a16="http://schemas.microsoft.com/office/drawing/2014/main" id="{01164192-9254-4A01-2A1C-AC34824F21B9}"/>
              </a:ext>
            </a:extLst>
          </p:cNvPr>
          <p:cNvSpPr txBox="1">
            <a:spLocks noChangeArrowheads="1"/>
          </p:cNvSpPr>
          <p:nvPr/>
        </p:nvSpPr>
        <p:spPr bwMode="auto">
          <a:xfrm>
            <a:off x="533400" y="1676400"/>
            <a:ext cx="8458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b="1" dirty="0">
                <a:latin typeface="Arial" panose="020B0604020202020204" pitchFamily="34" charset="0"/>
              </a:rPr>
              <a:t>Type </a:t>
            </a:r>
            <a:r>
              <a:rPr lang="en-US" altLang="en-US" sz="2800" b="1" i="1" dirty="0">
                <a:latin typeface="Arial" panose="020B0604020202020204" pitchFamily="34" charset="0"/>
              </a:rPr>
              <a:t>I. </a:t>
            </a:r>
            <a:r>
              <a:rPr lang="en-US" altLang="en-US" sz="2800" i="1" dirty="0">
                <a:latin typeface="Arial" panose="020B0604020202020204" pitchFamily="34" charset="0"/>
              </a:rPr>
              <a:t>Handrails </a:t>
            </a:r>
            <a:r>
              <a:rPr lang="en-US" altLang="en-US" sz="2800" dirty="0">
                <a:latin typeface="Arial" panose="020B0604020202020204" pitchFamily="34" charset="0"/>
              </a:rPr>
              <a:t>with a circular cross section shall have an outside diameter of at least 1</a:t>
            </a:r>
            <a:r>
              <a:rPr lang="en-US" altLang="en-US" sz="2800" baseline="30000" dirty="0">
                <a:latin typeface="Arial" panose="020B0604020202020204" pitchFamily="34" charset="0"/>
              </a:rPr>
              <a:t>1</a:t>
            </a:r>
            <a:r>
              <a:rPr lang="en-US" altLang="en-US" sz="2800" dirty="0">
                <a:latin typeface="Arial" panose="020B0604020202020204" pitchFamily="34" charset="0"/>
              </a:rPr>
              <a:t>/</a:t>
            </a:r>
            <a:r>
              <a:rPr lang="en-US" altLang="en-US" sz="2800" baseline="-25000" dirty="0">
                <a:latin typeface="Arial" panose="020B0604020202020204" pitchFamily="34" charset="0"/>
              </a:rPr>
              <a:t>4</a:t>
            </a:r>
            <a:r>
              <a:rPr lang="en-US" altLang="en-US" sz="2800" dirty="0">
                <a:latin typeface="Arial" panose="020B0604020202020204" pitchFamily="34" charset="0"/>
              </a:rPr>
              <a:t> inches (32 mm) and not greater than 2 inches (51 mm). If the </a:t>
            </a:r>
            <a:r>
              <a:rPr lang="en-US" altLang="en-US" sz="2800" i="1" dirty="0">
                <a:latin typeface="Arial" panose="020B0604020202020204" pitchFamily="34" charset="0"/>
              </a:rPr>
              <a:t>handrail </a:t>
            </a:r>
            <a:r>
              <a:rPr lang="en-US" altLang="en-US" sz="2800" dirty="0">
                <a:latin typeface="Arial" panose="020B0604020202020204" pitchFamily="34" charset="0"/>
              </a:rPr>
              <a:t>is not circular, it shall have a perimeter dimension of at least 4 inches (102 mm) and not greater than 6</a:t>
            </a:r>
            <a:r>
              <a:rPr lang="en-US" altLang="en-US" sz="2800" baseline="30000" dirty="0">
                <a:latin typeface="Arial" panose="020B0604020202020204" pitchFamily="34" charset="0"/>
              </a:rPr>
              <a:t>1</a:t>
            </a:r>
            <a:r>
              <a:rPr lang="en-US" altLang="en-US" sz="2800" dirty="0">
                <a:latin typeface="Arial" panose="020B0604020202020204" pitchFamily="34" charset="0"/>
              </a:rPr>
              <a:t>/</a:t>
            </a:r>
            <a:r>
              <a:rPr lang="en-US" altLang="en-US" sz="2800" baseline="-25000" dirty="0">
                <a:latin typeface="Arial" panose="020B0604020202020204" pitchFamily="34" charset="0"/>
              </a:rPr>
              <a:t>4</a:t>
            </a:r>
            <a:r>
              <a:rPr lang="en-US" altLang="en-US" sz="2800" dirty="0">
                <a:latin typeface="Arial" panose="020B0604020202020204" pitchFamily="34" charset="0"/>
              </a:rPr>
              <a:t> inches (160 mm) with a maximum cross-section dimension of 2</a:t>
            </a:r>
            <a:r>
              <a:rPr lang="en-US" altLang="en-US" sz="2800" baseline="30000" dirty="0">
                <a:latin typeface="Arial" panose="020B0604020202020204" pitchFamily="34" charset="0"/>
              </a:rPr>
              <a:t>1</a:t>
            </a:r>
            <a:r>
              <a:rPr lang="en-US" altLang="en-US" sz="2800" dirty="0">
                <a:latin typeface="Arial" panose="020B0604020202020204" pitchFamily="34" charset="0"/>
              </a:rPr>
              <a:t>/</a:t>
            </a:r>
            <a:r>
              <a:rPr lang="en-US" altLang="en-US" sz="2800" baseline="-25000" dirty="0">
                <a:latin typeface="Arial" panose="020B0604020202020204" pitchFamily="34" charset="0"/>
              </a:rPr>
              <a:t>4</a:t>
            </a:r>
            <a:r>
              <a:rPr lang="en-US" altLang="en-US" sz="2800" dirty="0">
                <a:latin typeface="Arial" panose="020B0604020202020204" pitchFamily="34" charset="0"/>
              </a:rPr>
              <a:t> inches (57 mm). Edges shall have a minimum radius of 0.01 inch (0.25 mm).</a:t>
            </a:r>
            <a:endParaRPr lang="en-US" altLang="en-US" dirty="0">
              <a:latin typeface="Arial" panose="020B0604020202020204" pitchFamily="34" charset="0"/>
            </a:endParaRPr>
          </a:p>
        </p:txBody>
      </p:sp>
      <p:cxnSp>
        <p:nvCxnSpPr>
          <p:cNvPr id="8" name="Straight Connector 7">
            <a:extLst>
              <a:ext uri="{FF2B5EF4-FFF2-40B4-BE49-F238E27FC236}">
                <a16:creationId xmlns:a16="http://schemas.microsoft.com/office/drawing/2014/main" id="{C82ACE50-FCE4-9AC5-4845-D358A9298B3C}"/>
              </a:ext>
            </a:extLst>
          </p:cNvPr>
          <p:cNvCxnSpPr/>
          <p:nvPr/>
        </p:nvCxnSpPr>
        <p:spPr>
          <a:xfrm rot="5400000">
            <a:off x="-1562100" y="3695700"/>
            <a:ext cx="37338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to="" calcmode="lin" valueType="num">
                                      <p:cBhvr>
                                        <p:cTn id="7" dur="1" fill="hold"/>
                                        <p:tgtEl>
                                          <p:spTgt spid="450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0E9C4BBB-6A5D-FF9F-F759-AFAF1B824AFC}"/>
              </a:ext>
            </a:extLst>
          </p:cNvPr>
          <p:cNvSpPr>
            <a:spLocks noGrp="1"/>
          </p:cNvSpPr>
          <p:nvPr>
            <p:ph type="title"/>
          </p:nvPr>
        </p:nvSpPr>
        <p:spPr>
          <a:xfrm>
            <a:off x="381000" y="457200"/>
            <a:ext cx="8229600" cy="762000"/>
          </a:xfrm>
        </p:spPr>
        <p:txBody>
          <a:bodyPr/>
          <a:lstStyle/>
          <a:p>
            <a:pPr eaLnBrk="1" hangingPunct="1"/>
            <a:r>
              <a:rPr lang="en-US" altLang="en-US" dirty="0"/>
              <a:t>1014.3.2</a:t>
            </a:r>
          </a:p>
        </p:txBody>
      </p:sp>
      <p:sp>
        <p:nvSpPr>
          <p:cNvPr id="45060" name="TextBox 3">
            <a:extLst>
              <a:ext uri="{FF2B5EF4-FFF2-40B4-BE49-F238E27FC236}">
                <a16:creationId xmlns:a16="http://schemas.microsoft.com/office/drawing/2014/main" id="{440F8345-69FE-FF21-70F1-76000491F286}"/>
              </a:ext>
            </a:extLst>
          </p:cNvPr>
          <p:cNvSpPr txBox="1">
            <a:spLocks noChangeArrowheads="1"/>
          </p:cNvSpPr>
          <p:nvPr/>
        </p:nvSpPr>
        <p:spPr bwMode="auto">
          <a:xfrm>
            <a:off x="685800" y="1143000"/>
            <a:ext cx="8458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b="1" dirty="0">
                <a:latin typeface="Arial" panose="020B0604020202020204" pitchFamily="34" charset="0"/>
              </a:rPr>
              <a:t>Type II. </a:t>
            </a:r>
            <a:r>
              <a:rPr lang="en-US" altLang="en-US" i="1" dirty="0">
                <a:latin typeface="Arial" panose="020B0604020202020204" pitchFamily="34" charset="0"/>
              </a:rPr>
              <a:t>Handrails </a:t>
            </a:r>
            <a:r>
              <a:rPr lang="en-US" altLang="en-US" dirty="0">
                <a:latin typeface="Arial" panose="020B0604020202020204" pitchFamily="34" charset="0"/>
              </a:rPr>
              <a:t>with a perimeter greater than 6</a:t>
            </a:r>
            <a:r>
              <a:rPr lang="en-US" altLang="en-US" baseline="30000" dirty="0">
                <a:latin typeface="Arial" panose="020B0604020202020204" pitchFamily="34" charset="0"/>
              </a:rPr>
              <a:t>1</a:t>
            </a:r>
            <a:r>
              <a:rPr lang="en-US" altLang="en-US" dirty="0">
                <a:latin typeface="Arial" panose="020B0604020202020204" pitchFamily="34" charset="0"/>
              </a:rPr>
              <a:t>/</a:t>
            </a:r>
            <a:r>
              <a:rPr lang="en-US" altLang="en-US" baseline="-25000" dirty="0">
                <a:latin typeface="Arial" panose="020B0604020202020204" pitchFamily="34" charset="0"/>
              </a:rPr>
              <a:t>4</a:t>
            </a:r>
            <a:r>
              <a:rPr lang="en-US" altLang="en-US" dirty="0">
                <a:latin typeface="Arial" panose="020B0604020202020204" pitchFamily="34" charset="0"/>
              </a:rPr>
              <a:t> inches (160 mm) shall provide a graspable finger recess area on both sides of the profile. The finger recess shall begin within a distance of </a:t>
            </a:r>
            <a:r>
              <a:rPr lang="en-US" altLang="en-US" baseline="30000" dirty="0">
                <a:latin typeface="Arial" panose="020B0604020202020204" pitchFamily="34" charset="0"/>
              </a:rPr>
              <a:t>3</a:t>
            </a:r>
            <a:r>
              <a:rPr lang="en-US" altLang="en-US" dirty="0">
                <a:latin typeface="Arial" panose="020B0604020202020204" pitchFamily="34" charset="0"/>
              </a:rPr>
              <a:t>/</a:t>
            </a:r>
            <a:r>
              <a:rPr lang="en-US" altLang="en-US" baseline="-25000" dirty="0">
                <a:latin typeface="Arial" panose="020B0604020202020204" pitchFamily="34" charset="0"/>
              </a:rPr>
              <a:t>4</a:t>
            </a:r>
            <a:r>
              <a:rPr lang="en-US" altLang="en-US" dirty="0">
                <a:latin typeface="Arial" panose="020B0604020202020204" pitchFamily="34" charset="0"/>
              </a:rPr>
              <a:t> inch (19 mm) measured vertically from the tallest portion of the profile and achieve a depth of at less than </a:t>
            </a:r>
            <a:r>
              <a:rPr lang="en-US" altLang="en-US" i="1" baseline="30000" dirty="0">
                <a:latin typeface="Arial" panose="020B0604020202020204" pitchFamily="34" charset="0"/>
              </a:rPr>
              <a:t>5</a:t>
            </a:r>
            <a:r>
              <a:rPr lang="en-US" altLang="en-US" dirty="0">
                <a:latin typeface="Arial" panose="020B0604020202020204" pitchFamily="34" charset="0"/>
              </a:rPr>
              <a:t>/</a:t>
            </a:r>
            <a:r>
              <a:rPr lang="en-US" altLang="en-US" baseline="-25000" dirty="0">
                <a:latin typeface="Arial" panose="020B0604020202020204" pitchFamily="34" charset="0"/>
              </a:rPr>
              <a:t>16 </a:t>
            </a:r>
            <a:r>
              <a:rPr lang="en-US" altLang="en-US" dirty="0">
                <a:latin typeface="Arial" panose="020B0604020202020204" pitchFamily="34" charset="0"/>
              </a:rPr>
              <a:t>inch (8 mm) within </a:t>
            </a:r>
            <a:r>
              <a:rPr lang="en-US" altLang="en-US" baseline="30000" dirty="0">
                <a:latin typeface="Arial" panose="020B0604020202020204" pitchFamily="34" charset="0"/>
              </a:rPr>
              <a:t>7</a:t>
            </a:r>
            <a:r>
              <a:rPr lang="en-US" altLang="en-US" dirty="0">
                <a:latin typeface="Arial" panose="020B0604020202020204" pitchFamily="34" charset="0"/>
              </a:rPr>
              <a:t>/</a:t>
            </a:r>
            <a:r>
              <a:rPr lang="en-US" altLang="en-US" baseline="-25000" dirty="0">
                <a:latin typeface="Arial" panose="020B0604020202020204" pitchFamily="34" charset="0"/>
              </a:rPr>
              <a:t>8 </a:t>
            </a:r>
            <a:r>
              <a:rPr lang="en-US" altLang="en-US" dirty="0">
                <a:latin typeface="Arial" panose="020B0604020202020204" pitchFamily="34" charset="0"/>
              </a:rPr>
              <a:t>inch (22 mm) below the widest portion of the profile. This required depth shall continue for not less than </a:t>
            </a:r>
            <a:r>
              <a:rPr lang="en-US" altLang="en-US" baseline="30000" dirty="0">
                <a:latin typeface="Arial" panose="020B0604020202020204" pitchFamily="34" charset="0"/>
              </a:rPr>
              <a:t>3</a:t>
            </a:r>
            <a:r>
              <a:rPr lang="en-US" altLang="en-US" dirty="0">
                <a:latin typeface="Arial" panose="020B0604020202020204" pitchFamily="34" charset="0"/>
              </a:rPr>
              <a:t>/</a:t>
            </a:r>
            <a:r>
              <a:rPr lang="en-US" altLang="en-US" baseline="-25000" dirty="0">
                <a:latin typeface="Arial" panose="020B0604020202020204" pitchFamily="34" charset="0"/>
              </a:rPr>
              <a:t>8</a:t>
            </a:r>
            <a:r>
              <a:rPr lang="en-US" altLang="en-US" dirty="0">
                <a:latin typeface="Arial" panose="020B0604020202020204" pitchFamily="34" charset="0"/>
              </a:rPr>
              <a:t> inch (10 mm) to a level that is not less than 1</a:t>
            </a:r>
            <a:r>
              <a:rPr lang="en-US" altLang="en-US" baseline="30000" dirty="0">
                <a:latin typeface="Arial" panose="020B0604020202020204" pitchFamily="34" charset="0"/>
              </a:rPr>
              <a:t>3</a:t>
            </a:r>
            <a:r>
              <a:rPr lang="en-US" altLang="en-US" dirty="0">
                <a:latin typeface="Arial" panose="020B0604020202020204" pitchFamily="34" charset="0"/>
              </a:rPr>
              <a:t>/</a:t>
            </a:r>
            <a:r>
              <a:rPr lang="en-US" altLang="en-US" baseline="-25000" dirty="0">
                <a:latin typeface="Arial" panose="020B0604020202020204" pitchFamily="34" charset="0"/>
              </a:rPr>
              <a:t>4</a:t>
            </a:r>
            <a:r>
              <a:rPr lang="en-US" altLang="en-US" dirty="0">
                <a:latin typeface="Arial" panose="020B0604020202020204" pitchFamily="34" charset="0"/>
              </a:rPr>
              <a:t> inches (45 mm) below the tallest portion of the profile. The width of the </a:t>
            </a:r>
            <a:r>
              <a:rPr lang="en-US" altLang="en-US" i="1" dirty="0">
                <a:latin typeface="Arial" panose="020B0604020202020204" pitchFamily="34" charset="0"/>
              </a:rPr>
              <a:t>handrail </a:t>
            </a:r>
            <a:r>
              <a:rPr lang="en-US" altLang="en-US" dirty="0">
                <a:latin typeface="Arial" panose="020B0604020202020204" pitchFamily="34" charset="0"/>
              </a:rPr>
              <a:t>above the recess shall be 1</a:t>
            </a:r>
            <a:r>
              <a:rPr lang="en-US" altLang="en-US" baseline="30000" dirty="0">
                <a:latin typeface="Arial" panose="020B0604020202020204" pitchFamily="34" charset="0"/>
              </a:rPr>
              <a:t>1</a:t>
            </a:r>
            <a:r>
              <a:rPr lang="en-US" altLang="en-US" dirty="0">
                <a:latin typeface="Arial" panose="020B0604020202020204" pitchFamily="34" charset="0"/>
              </a:rPr>
              <a:t>/</a:t>
            </a:r>
            <a:r>
              <a:rPr lang="en-US" altLang="en-US" baseline="-25000" dirty="0">
                <a:latin typeface="Arial" panose="020B0604020202020204" pitchFamily="34" charset="0"/>
              </a:rPr>
              <a:t>4</a:t>
            </a:r>
            <a:r>
              <a:rPr lang="en-US" altLang="en-US" dirty="0">
                <a:latin typeface="Arial" panose="020B0604020202020204" pitchFamily="34" charset="0"/>
              </a:rPr>
              <a:t> </a:t>
            </a:r>
            <a:r>
              <a:rPr lang="en-US" altLang="en-US" baseline="30000" dirty="0">
                <a:latin typeface="Arial" panose="020B0604020202020204" pitchFamily="34" charset="0"/>
              </a:rPr>
              <a:t> </a:t>
            </a:r>
            <a:r>
              <a:rPr lang="en-US" altLang="en-US" dirty="0">
                <a:latin typeface="Arial" panose="020B0604020202020204" pitchFamily="34" charset="0"/>
              </a:rPr>
              <a:t>inches (32 mm) to not greater than 2</a:t>
            </a:r>
            <a:r>
              <a:rPr lang="en-US" altLang="en-US" baseline="30000" dirty="0">
                <a:latin typeface="Arial" panose="020B0604020202020204" pitchFamily="34" charset="0"/>
              </a:rPr>
              <a:t>3</a:t>
            </a:r>
            <a:r>
              <a:rPr lang="en-US" altLang="en-US" dirty="0">
                <a:latin typeface="Arial" panose="020B0604020202020204" pitchFamily="34" charset="0"/>
              </a:rPr>
              <a:t>/</a:t>
            </a:r>
            <a:r>
              <a:rPr lang="en-US" altLang="en-US" baseline="-25000" dirty="0">
                <a:latin typeface="Arial" panose="020B0604020202020204" pitchFamily="34" charset="0"/>
              </a:rPr>
              <a:t>4</a:t>
            </a:r>
            <a:r>
              <a:rPr lang="en-US" altLang="en-US" dirty="0">
                <a:latin typeface="Arial" panose="020B0604020202020204" pitchFamily="34" charset="0"/>
              </a:rPr>
              <a:t> inches (70 mm). Edges shall have a minimum radius of 0.01 inch (0.25 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to="" calcmode="lin" valueType="num">
                                      <p:cBhvr>
                                        <p:cTn id="7" dur="1" fill="hold"/>
                                        <p:tgtEl>
                                          <p:spTgt spid="450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91477CF2-29A3-20AB-74B5-E4ECDBA9B849}"/>
              </a:ext>
            </a:extLst>
          </p:cNvPr>
          <p:cNvSpPr>
            <a:spLocks noGrp="1"/>
          </p:cNvSpPr>
          <p:nvPr>
            <p:ph type="title"/>
          </p:nvPr>
        </p:nvSpPr>
        <p:spPr/>
        <p:txBody>
          <a:bodyPr/>
          <a:lstStyle/>
          <a:p>
            <a:pPr eaLnBrk="1" hangingPunct="1"/>
            <a:r>
              <a:rPr lang="en-US" altLang="en-US" dirty="0"/>
              <a:t>Continuity 1014.4</a:t>
            </a:r>
          </a:p>
        </p:txBody>
      </p:sp>
      <p:sp>
        <p:nvSpPr>
          <p:cNvPr id="82947" name="Content Placeholder 2">
            <a:extLst>
              <a:ext uri="{FF2B5EF4-FFF2-40B4-BE49-F238E27FC236}">
                <a16:creationId xmlns:a16="http://schemas.microsoft.com/office/drawing/2014/main" id="{8E27A319-0501-36DC-CCDD-0DE12DFC87CA}"/>
              </a:ext>
            </a:extLst>
          </p:cNvPr>
          <p:cNvSpPr>
            <a:spLocks noGrp="1"/>
          </p:cNvSpPr>
          <p:nvPr>
            <p:ph idx="1"/>
          </p:nvPr>
        </p:nvSpPr>
        <p:spPr>
          <a:xfrm>
            <a:off x="457200" y="1935163"/>
            <a:ext cx="8229600" cy="884237"/>
          </a:xfrm>
        </p:spPr>
        <p:txBody>
          <a:bodyPr/>
          <a:lstStyle/>
          <a:p>
            <a:pPr marL="0" indent="0" eaLnBrk="1" hangingPunct="1">
              <a:buFont typeface="Arial" panose="020B0604020202020204" pitchFamily="34" charset="0"/>
              <a:buNone/>
            </a:pPr>
            <a:r>
              <a:rPr lang="en-US" altLang="en-US"/>
              <a:t>Handrail gripping surfaces shall be continuous, without interruption by newel posts or other obstructions.</a:t>
            </a:r>
          </a:p>
          <a:p>
            <a:pPr marL="0" indent="0" eaLnBrk="1" hangingPunct="1">
              <a:buFont typeface="Arial" panose="020B0604020202020204" pitchFamily="34" charset="0"/>
              <a:buNone/>
            </a:pPr>
            <a:endParaRPr lang="en-US" altLang="en-US"/>
          </a:p>
        </p:txBody>
      </p:sp>
      <p:sp>
        <p:nvSpPr>
          <p:cNvPr id="82948" name="TextBox 3">
            <a:extLst>
              <a:ext uri="{FF2B5EF4-FFF2-40B4-BE49-F238E27FC236}">
                <a16:creationId xmlns:a16="http://schemas.microsoft.com/office/drawing/2014/main" id="{7F76AAAD-AB39-2956-F853-B918548DF592}"/>
              </a:ext>
            </a:extLst>
          </p:cNvPr>
          <p:cNvSpPr txBox="1">
            <a:spLocks noChangeArrowheads="1"/>
          </p:cNvSpPr>
          <p:nvPr/>
        </p:nvSpPr>
        <p:spPr bwMode="auto">
          <a:xfrm>
            <a:off x="609600" y="3505200"/>
            <a:ext cx="8382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dirty="0">
                <a:latin typeface="Arial" panose="020B0604020202020204" pitchFamily="34" charset="0"/>
              </a:rPr>
              <a:t>4  Where </a:t>
            </a:r>
            <a:r>
              <a:rPr lang="en-US" altLang="en-US" i="1" dirty="0">
                <a:latin typeface="Arial" panose="020B0604020202020204" pitchFamily="34" charset="0"/>
              </a:rPr>
              <a:t>handrails </a:t>
            </a:r>
            <a:r>
              <a:rPr lang="en-US" altLang="en-US" dirty="0">
                <a:latin typeface="Arial" panose="020B0604020202020204" pitchFamily="34" charset="0"/>
              </a:rPr>
              <a:t>are provided along walking surfaces with slopes not steeper than 1:20, the bottoms of the </a:t>
            </a:r>
            <a:r>
              <a:rPr lang="en-US" altLang="en-US" i="1" dirty="0">
                <a:latin typeface="Arial" panose="020B0604020202020204" pitchFamily="34" charset="0"/>
              </a:rPr>
              <a:t>handrail </a:t>
            </a:r>
            <a:r>
              <a:rPr lang="en-US" altLang="en-US" dirty="0">
                <a:latin typeface="Arial" panose="020B0604020202020204" pitchFamily="34" charset="0"/>
              </a:rPr>
              <a:t>gripping surfaces shall be permitted to be obstructed along their entire length where they are integral to crash rails or bumper guards.</a:t>
            </a:r>
          </a:p>
        </p:txBody>
      </p:sp>
      <p:sp>
        <p:nvSpPr>
          <p:cNvPr id="82949" name="TextBox 4">
            <a:extLst>
              <a:ext uri="{FF2B5EF4-FFF2-40B4-BE49-F238E27FC236}">
                <a16:creationId xmlns:a16="http://schemas.microsoft.com/office/drawing/2014/main" id="{99F7B6DD-D1DF-7321-29D2-FF2D5CD35935}"/>
              </a:ext>
            </a:extLst>
          </p:cNvPr>
          <p:cNvSpPr txBox="1">
            <a:spLocks noChangeArrowheads="1"/>
          </p:cNvSpPr>
          <p:nvPr/>
        </p:nvSpPr>
        <p:spPr bwMode="auto">
          <a:xfrm>
            <a:off x="609600" y="2895600"/>
            <a:ext cx="2076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b="1">
                <a:latin typeface="Arial" panose="020B0604020202020204" pitchFamily="34" charset="0"/>
              </a:rPr>
              <a:t>Exceptions:</a:t>
            </a:r>
            <a:endParaRPr lang="en-US" altLang="en-US">
              <a:latin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4F6A1BDB-4897-5483-C789-0508E4383C0F}"/>
              </a:ext>
            </a:extLst>
          </p:cNvPr>
          <p:cNvSpPr>
            <a:spLocks noGrp="1"/>
          </p:cNvSpPr>
          <p:nvPr>
            <p:ph type="title"/>
          </p:nvPr>
        </p:nvSpPr>
        <p:spPr>
          <a:xfrm>
            <a:off x="457200" y="1219200"/>
            <a:ext cx="8229600" cy="628650"/>
          </a:xfrm>
        </p:spPr>
        <p:txBody>
          <a:bodyPr/>
          <a:lstStyle/>
          <a:p>
            <a:pPr eaLnBrk="1" hangingPunct="1"/>
            <a:r>
              <a:rPr lang="en-US" altLang="en-US" dirty="0"/>
              <a:t>Clearance 1014.7</a:t>
            </a:r>
          </a:p>
        </p:txBody>
      </p:sp>
      <p:sp>
        <p:nvSpPr>
          <p:cNvPr id="3" name="Content Placeholder 2">
            <a:extLst>
              <a:ext uri="{FF2B5EF4-FFF2-40B4-BE49-F238E27FC236}">
                <a16:creationId xmlns:a16="http://schemas.microsoft.com/office/drawing/2014/main" id="{1BE9A2C4-3EDC-7B82-C2B3-9361B12556B1}"/>
              </a:ext>
            </a:extLst>
          </p:cNvPr>
          <p:cNvSpPr>
            <a:spLocks noGrp="1"/>
          </p:cNvSpPr>
          <p:nvPr>
            <p:ph idx="1"/>
          </p:nvPr>
        </p:nvSpPr>
        <p:spPr>
          <a:xfrm>
            <a:off x="457200" y="1847850"/>
            <a:ext cx="8229600" cy="1066800"/>
          </a:xfrm>
        </p:spPr>
        <p:txBody>
          <a:bodyPr>
            <a:normAutofit/>
          </a:bodyPr>
          <a:lstStyle/>
          <a:p>
            <a:pPr marL="0" indent="0" eaLnBrk="1" fontAlgn="auto" hangingPunct="1">
              <a:spcAft>
                <a:spcPts val="0"/>
              </a:spcAft>
              <a:buClr>
                <a:schemeClr val="accent3"/>
              </a:buClr>
              <a:buFont typeface="Arial" charset="0"/>
              <a:buNone/>
              <a:defRPr/>
            </a:pPr>
            <a:r>
              <a:rPr lang="en-US" sz="2800" dirty="0">
                <a:latin typeface="Arial" pitchFamily="34" charset="0"/>
                <a:cs typeface="Arial" pitchFamily="34" charset="0"/>
              </a:rPr>
              <a:t>Clear space between a handrail and a wall or other surface shall be a minimum of 1.5 inches. </a:t>
            </a:r>
          </a:p>
          <a:p>
            <a:pPr marL="274320" indent="-274320" eaLnBrk="1" fontAlgn="auto" hangingPunct="1">
              <a:spcAft>
                <a:spcPts val="0"/>
              </a:spcAft>
              <a:buClr>
                <a:schemeClr val="accent3"/>
              </a:buClr>
              <a:buFont typeface="Arial" charset="0"/>
              <a:buNone/>
              <a:defRPr/>
            </a:pPr>
            <a:endParaRPr lang="en-US" dirty="0"/>
          </a:p>
        </p:txBody>
      </p:sp>
      <p:sp>
        <p:nvSpPr>
          <p:cNvPr id="47108" name="TextBox 3">
            <a:extLst>
              <a:ext uri="{FF2B5EF4-FFF2-40B4-BE49-F238E27FC236}">
                <a16:creationId xmlns:a16="http://schemas.microsoft.com/office/drawing/2014/main" id="{4B94BC55-EA76-D06B-18FD-5CCE2B6B4A6E}"/>
              </a:ext>
            </a:extLst>
          </p:cNvPr>
          <p:cNvSpPr txBox="1">
            <a:spLocks noChangeArrowheads="1"/>
          </p:cNvSpPr>
          <p:nvPr/>
        </p:nvSpPr>
        <p:spPr bwMode="auto">
          <a:xfrm>
            <a:off x="457200" y="3352800"/>
            <a:ext cx="7585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rPr>
              <a:t>A handrail and a wall or other surface adjacent</a:t>
            </a:r>
          </a:p>
          <a:p>
            <a:pPr eaLnBrk="1" hangingPunct="1">
              <a:spcBef>
                <a:spcPct val="0"/>
              </a:spcBef>
              <a:buClrTx/>
              <a:buSzTx/>
              <a:buFontTx/>
              <a:buNone/>
            </a:pPr>
            <a:r>
              <a:rPr lang="en-US" altLang="en-US" sz="2800">
                <a:latin typeface="Arial" panose="020B0604020202020204" pitchFamily="34" charset="0"/>
              </a:rPr>
              <a:t>to the handrail shall be free of any sharp or </a:t>
            </a:r>
          </a:p>
          <a:p>
            <a:pPr eaLnBrk="1" hangingPunct="1">
              <a:spcBef>
                <a:spcPct val="0"/>
              </a:spcBef>
              <a:buClrTx/>
              <a:buSzTx/>
              <a:buFontTx/>
              <a:buNone/>
            </a:pPr>
            <a:r>
              <a:rPr lang="en-US" altLang="en-US" sz="2800">
                <a:latin typeface="Arial" panose="020B0604020202020204" pitchFamily="34" charset="0"/>
              </a:rPr>
              <a:t>abrasive elements.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to="" calcmode="lin" valueType="num">
                                      <p:cBhvr>
                                        <p:cTn id="7" dur="1" fill="hold"/>
                                        <p:tgtEl>
                                          <p:spTgt spid="471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4B91948-2E67-216D-8524-13A3DD1EBE63}"/>
              </a:ext>
            </a:extLst>
          </p:cNvPr>
          <p:cNvSpPr>
            <a:spLocks noGrp="1"/>
          </p:cNvSpPr>
          <p:nvPr>
            <p:ph type="title"/>
          </p:nvPr>
        </p:nvSpPr>
        <p:spPr/>
        <p:txBody>
          <a:bodyPr/>
          <a:lstStyle/>
          <a:p>
            <a:pPr eaLnBrk="1" hangingPunct="1"/>
            <a:r>
              <a:rPr lang="en-US" altLang="en-US"/>
              <a:t>DEFINITIONS</a:t>
            </a:r>
          </a:p>
        </p:txBody>
      </p:sp>
      <p:sp>
        <p:nvSpPr>
          <p:cNvPr id="16387" name="Content Placeholder 2">
            <a:extLst>
              <a:ext uri="{FF2B5EF4-FFF2-40B4-BE49-F238E27FC236}">
                <a16:creationId xmlns:a16="http://schemas.microsoft.com/office/drawing/2014/main" id="{67E2E985-382F-0FF4-EFF4-E4B9705E49B9}"/>
              </a:ext>
            </a:extLst>
          </p:cNvPr>
          <p:cNvSpPr>
            <a:spLocks noGrp="1"/>
          </p:cNvSpPr>
          <p:nvPr>
            <p:ph idx="1"/>
          </p:nvPr>
        </p:nvSpPr>
        <p:spPr>
          <a:xfrm>
            <a:off x="457200" y="1752600"/>
            <a:ext cx="5257800" cy="609600"/>
          </a:xfrm>
        </p:spPr>
        <p:txBody>
          <a:bodyPr/>
          <a:lstStyle/>
          <a:p>
            <a:pPr eaLnBrk="1" hangingPunct="1">
              <a:buFont typeface="Wingdings 2" panose="05020102010507070707" pitchFamily="18" charset="2"/>
              <a:buNone/>
            </a:pPr>
            <a:r>
              <a:rPr lang="en-US" altLang="en-US" i="1">
                <a:solidFill>
                  <a:srgbClr val="FF0000"/>
                </a:solidFill>
              </a:rPr>
              <a:t>ACCESSIBLE MEANS OF EGRESS. </a:t>
            </a:r>
          </a:p>
        </p:txBody>
      </p:sp>
      <p:sp>
        <p:nvSpPr>
          <p:cNvPr id="5124" name="Rectangle 1">
            <a:extLst>
              <a:ext uri="{FF2B5EF4-FFF2-40B4-BE49-F238E27FC236}">
                <a16:creationId xmlns:a16="http://schemas.microsoft.com/office/drawing/2014/main" id="{E0B20CB1-CFDD-B4CC-351F-D795EA61C382}"/>
              </a:ext>
            </a:extLst>
          </p:cNvPr>
          <p:cNvSpPr>
            <a:spLocks noChangeArrowheads="1"/>
          </p:cNvSpPr>
          <p:nvPr/>
        </p:nvSpPr>
        <p:spPr bwMode="auto">
          <a:xfrm>
            <a:off x="622300" y="2209800"/>
            <a:ext cx="8140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800">
                <a:latin typeface="Arial" panose="020B0604020202020204" pitchFamily="34" charset="0"/>
              </a:rPr>
              <a:t>A continuous and unobstructed way of egress travel from any </a:t>
            </a:r>
            <a:r>
              <a:rPr lang="en-US" altLang="en-US" sz="2800" i="1">
                <a:latin typeface="Arial" panose="020B0604020202020204" pitchFamily="34" charset="0"/>
              </a:rPr>
              <a:t>accessible </a:t>
            </a:r>
            <a:r>
              <a:rPr lang="en-US" altLang="en-US" sz="2800">
                <a:latin typeface="Arial" panose="020B0604020202020204" pitchFamily="34" charset="0"/>
              </a:rPr>
              <a:t>point in a </a:t>
            </a:r>
            <a:r>
              <a:rPr lang="en-US" altLang="en-US" sz="2800" i="1">
                <a:latin typeface="Arial" panose="020B0604020202020204" pitchFamily="34" charset="0"/>
              </a:rPr>
              <a:t>building </a:t>
            </a:r>
            <a:r>
              <a:rPr lang="en-US" altLang="en-US" sz="2800">
                <a:latin typeface="Arial" panose="020B0604020202020204" pitchFamily="34" charset="0"/>
              </a:rPr>
              <a:t>or </a:t>
            </a:r>
            <a:r>
              <a:rPr lang="en-US" altLang="en-US" sz="2800" i="1">
                <a:latin typeface="Arial" panose="020B0604020202020204" pitchFamily="34" charset="0"/>
              </a:rPr>
              <a:t>facility </a:t>
            </a:r>
            <a:r>
              <a:rPr lang="en-US" altLang="en-US" sz="2800">
                <a:latin typeface="Arial" panose="020B0604020202020204" pitchFamily="34" charset="0"/>
              </a:rPr>
              <a:t>to a </a:t>
            </a:r>
            <a:r>
              <a:rPr lang="en-US" altLang="en-US" sz="2800" i="1">
                <a:latin typeface="Arial" panose="020B0604020202020204" pitchFamily="34" charset="0"/>
              </a:rPr>
              <a:t>public way</a:t>
            </a:r>
            <a:r>
              <a:rPr lang="en-US" altLang="en-US" sz="2800">
                <a:latin typeface="Arial" panose="020B0604020202020204" pitchFamily="34" charset="0"/>
              </a:rPr>
              <a:t>.</a:t>
            </a:r>
            <a:endParaRPr lang="en-US" altLang="en-US" sz="2800">
              <a:latin typeface="Arial" panose="020B0604020202020204" pitchFamily="34" charset="0"/>
              <a:cs typeface="Times New Roman" panose="02020603050405020304" pitchFamily="18" charset="0"/>
            </a:endParaRPr>
          </a:p>
        </p:txBody>
      </p:sp>
      <p:sp>
        <p:nvSpPr>
          <p:cNvPr id="5125" name="Rectangle 4">
            <a:extLst>
              <a:ext uri="{FF2B5EF4-FFF2-40B4-BE49-F238E27FC236}">
                <a16:creationId xmlns:a16="http://schemas.microsoft.com/office/drawing/2014/main" id="{82B145E6-403E-102F-DAAE-366E4BA86C09}"/>
              </a:ext>
            </a:extLst>
          </p:cNvPr>
          <p:cNvSpPr>
            <a:spLocks noChangeArrowheads="1"/>
          </p:cNvSpPr>
          <p:nvPr/>
        </p:nvSpPr>
        <p:spPr bwMode="auto">
          <a:xfrm>
            <a:off x="533400" y="3810000"/>
            <a:ext cx="1073150" cy="492125"/>
          </a:xfrm>
          <a:prstGeom prst="rect">
            <a:avLst/>
          </a:prstGeom>
          <a:noFill/>
          <a:ln w="9525">
            <a:noFill/>
            <a:miter lim="800000"/>
            <a:headEnd/>
            <a:tailEnd/>
          </a:ln>
        </p:spPr>
        <p:txBody>
          <a:bodyPr wrap="none">
            <a:spAutoFit/>
          </a:bodyPr>
          <a:lstStyle/>
          <a:p>
            <a:pPr eaLnBrk="1" hangingPunct="1">
              <a:defRPr/>
            </a:pPr>
            <a:r>
              <a:rPr lang="en-US" sz="2600" dirty="0">
                <a:solidFill>
                  <a:srgbClr val="FF0000"/>
                </a:solidFill>
                <a:latin typeface="+mn-lt"/>
                <a:cs typeface="Arial" charset="0"/>
              </a:rPr>
              <a:t>AISLE</a:t>
            </a:r>
          </a:p>
        </p:txBody>
      </p:sp>
      <p:sp>
        <p:nvSpPr>
          <p:cNvPr id="5126" name="TextBox 7">
            <a:extLst>
              <a:ext uri="{FF2B5EF4-FFF2-40B4-BE49-F238E27FC236}">
                <a16:creationId xmlns:a16="http://schemas.microsoft.com/office/drawing/2014/main" id="{15F7BC26-A9F6-8DB7-903C-43F542E4B6BD}"/>
              </a:ext>
            </a:extLst>
          </p:cNvPr>
          <p:cNvSpPr txBox="1">
            <a:spLocks noChangeArrowheads="1"/>
          </p:cNvSpPr>
          <p:nvPr/>
        </p:nvSpPr>
        <p:spPr bwMode="auto">
          <a:xfrm>
            <a:off x="685800" y="4495800"/>
            <a:ext cx="8118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latin typeface="Arial" panose="020B0604020202020204" pitchFamily="34" charset="0"/>
                <a:cs typeface="Times New Roman" panose="02020603050405020304" pitchFamily="18" charset="0"/>
              </a:rPr>
              <a:t>An </a:t>
            </a:r>
            <a:r>
              <a:rPr lang="en-US" altLang="en-US" sz="2800" b="1">
                <a:latin typeface="Arial" panose="020B0604020202020204" pitchFamily="34" charset="0"/>
                <a:cs typeface="Times New Roman" panose="02020603050405020304" pitchFamily="18" charset="0"/>
              </a:rPr>
              <a:t>unclosed </a:t>
            </a:r>
            <a:r>
              <a:rPr lang="en-US" altLang="en-US" sz="2800">
                <a:latin typeface="Arial" panose="020B0604020202020204" pitchFamily="34" charset="0"/>
                <a:cs typeface="Times New Roman" panose="02020603050405020304" pitchFamily="18" charset="0"/>
              </a:rPr>
              <a:t>exit access component that defines </a:t>
            </a:r>
          </a:p>
          <a:p>
            <a:pPr eaLnBrk="1" hangingPunct="1">
              <a:spcBef>
                <a:spcPct val="0"/>
              </a:spcBef>
              <a:buClrTx/>
              <a:buSzTx/>
              <a:buFontTx/>
              <a:buNone/>
            </a:pPr>
            <a:r>
              <a:rPr lang="en-US" altLang="en-US" sz="2800">
                <a:latin typeface="Arial" panose="020B0604020202020204" pitchFamily="34" charset="0"/>
                <a:cs typeface="Times New Roman" panose="02020603050405020304" pitchFamily="18" charset="0"/>
              </a:rPr>
              <a:t>And provides a path of egress travel.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to="" calcmode="lin" valueType="num">
                                      <p:cBhvr>
                                        <p:cTn id="7" dur="1" fill="hold"/>
                                        <p:tgtEl>
                                          <p:spTgt spid="512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 to="" calcmode="lin" valueType="num">
                                      <p:cBhvr>
                                        <p:cTn id="12" dur="1" fill="hold"/>
                                        <p:tgtEl>
                                          <p:spTgt spid="512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 to="" calcmode="lin" valueType="num">
                                      <p:cBhvr>
                                        <p:cTn id="17" dur="1" fill="hold"/>
                                        <p:tgtEl>
                                          <p:spTgt spid="51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08D7573-844B-7D5F-DEAA-555720534947}"/>
              </a:ext>
            </a:extLst>
          </p:cNvPr>
          <p:cNvSpPr>
            <a:spLocks noGrp="1"/>
          </p:cNvSpPr>
          <p:nvPr>
            <p:ph type="title"/>
          </p:nvPr>
        </p:nvSpPr>
        <p:spPr>
          <a:xfrm>
            <a:off x="457200" y="914400"/>
            <a:ext cx="8229600" cy="1314450"/>
          </a:xfrm>
        </p:spPr>
        <p:txBody>
          <a:bodyPr>
            <a:normAutofit fontScale="90000"/>
          </a:bodyPr>
          <a:lstStyle/>
          <a:p>
            <a:pPr eaLnBrk="1" fontAlgn="auto" hangingPunct="1">
              <a:spcAft>
                <a:spcPts val="0"/>
              </a:spcAft>
              <a:defRPr/>
            </a:pPr>
            <a:br>
              <a:rPr lang="en-US" dirty="0"/>
            </a:br>
            <a:br>
              <a:rPr lang="en-US" dirty="0"/>
            </a:br>
            <a:r>
              <a:rPr lang="en-US" dirty="0"/>
              <a:t>GUARDS</a:t>
            </a:r>
            <a:br>
              <a:rPr lang="en-US" dirty="0"/>
            </a:br>
            <a:r>
              <a:rPr lang="en-US" dirty="0"/>
              <a:t>SECTION 1015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3BDE551C-92E8-4E84-3492-866E9C80C5A1}"/>
              </a:ext>
            </a:extLst>
          </p:cNvPr>
          <p:cNvSpPr>
            <a:spLocks noGrp="1"/>
          </p:cNvSpPr>
          <p:nvPr>
            <p:ph type="title"/>
          </p:nvPr>
        </p:nvSpPr>
        <p:spPr>
          <a:xfrm>
            <a:off x="457200" y="685800"/>
            <a:ext cx="8229600" cy="704850"/>
          </a:xfrm>
        </p:spPr>
        <p:txBody>
          <a:bodyPr/>
          <a:lstStyle/>
          <a:p>
            <a:pPr eaLnBrk="1" hangingPunct="1"/>
            <a:r>
              <a:rPr lang="en-US" altLang="en-US" dirty="0"/>
              <a:t>Where required 1015.2 </a:t>
            </a:r>
          </a:p>
        </p:txBody>
      </p:sp>
      <p:sp>
        <p:nvSpPr>
          <p:cNvPr id="87043" name="Content Placeholder 2">
            <a:extLst>
              <a:ext uri="{FF2B5EF4-FFF2-40B4-BE49-F238E27FC236}">
                <a16:creationId xmlns:a16="http://schemas.microsoft.com/office/drawing/2014/main" id="{F97E8BFD-E89B-B3B1-B6B3-41496AFB2415}"/>
              </a:ext>
            </a:extLst>
          </p:cNvPr>
          <p:cNvSpPr>
            <a:spLocks noGrp="1"/>
          </p:cNvSpPr>
          <p:nvPr>
            <p:ph idx="1"/>
          </p:nvPr>
        </p:nvSpPr>
        <p:spPr>
          <a:xfrm>
            <a:off x="427382" y="1533525"/>
            <a:ext cx="8488017" cy="3114675"/>
          </a:xfrm>
        </p:spPr>
        <p:txBody>
          <a:bodyPr/>
          <a:lstStyle/>
          <a:p>
            <a:pPr marL="0" indent="0" eaLnBrk="1" hangingPunct="1">
              <a:buFont typeface="Arial" panose="020B0604020202020204" pitchFamily="34" charset="0"/>
              <a:buNone/>
            </a:pPr>
            <a:r>
              <a:rPr lang="en-US" altLang="en-US" sz="2800" dirty="0">
                <a:latin typeface="Arial" panose="020B0604020202020204" pitchFamily="34" charset="0"/>
                <a:cs typeface="Arial" panose="020B0604020202020204" pitchFamily="34" charset="0"/>
              </a:rPr>
              <a:t>Guards shall be located along open-sided walking surfaces, including mezzanines, equipment platforms, aisles, stairs, ramps and landings that are located more than 30 inches (762 mm)  measured vertically to the floor or grade below at any point within 36 inches (914mm) horizontally to the edge of the open side.</a:t>
            </a:r>
          </a:p>
        </p:txBody>
      </p:sp>
      <p:sp>
        <p:nvSpPr>
          <p:cNvPr id="49156" name="TextBox 3">
            <a:extLst>
              <a:ext uri="{FF2B5EF4-FFF2-40B4-BE49-F238E27FC236}">
                <a16:creationId xmlns:a16="http://schemas.microsoft.com/office/drawing/2014/main" id="{41C7318B-B480-5CA9-7C0E-6F46A1415CBC}"/>
              </a:ext>
            </a:extLst>
          </p:cNvPr>
          <p:cNvSpPr txBox="1">
            <a:spLocks noChangeArrowheads="1"/>
          </p:cNvSpPr>
          <p:nvPr/>
        </p:nvSpPr>
        <p:spPr bwMode="auto">
          <a:xfrm>
            <a:off x="609600" y="4847421"/>
            <a:ext cx="75424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dirty="0">
                <a:latin typeface="Arial" panose="020B0604020202020204" pitchFamily="34" charset="0"/>
              </a:rPr>
              <a:t>Guards shall be adequate in strength and </a:t>
            </a:r>
          </a:p>
          <a:p>
            <a:pPr eaLnBrk="1" hangingPunct="1">
              <a:spcBef>
                <a:spcPct val="0"/>
              </a:spcBef>
              <a:buClrTx/>
              <a:buSzTx/>
              <a:buFontTx/>
              <a:buNone/>
            </a:pPr>
            <a:r>
              <a:rPr lang="en-US" altLang="en-US" sz="2800" dirty="0">
                <a:latin typeface="Arial" panose="020B0604020202020204" pitchFamily="34" charset="0"/>
              </a:rPr>
              <a:t>attachment in accordance with Section 1607.8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to="" calcmode="lin" valueType="num">
                                      <p:cBhvr>
                                        <p:cTn id="7" dur="1" fill="hold"/>
                                        <p:tgtEl>
                                          <p:spTgt spid="491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a:extLst>
              <a:ext uri="{FF2B5EF4-FFF2-40B4-BE49-F238E27FC236}">
                <a16:creationId xmlns:a16="http://schemas.microsoft.com/office/drawing/2014/main" id="{598ACE09-7F40-0D82-A67C-9FC29407D91B}"/>
              </a:ext>
            </a:extLst>
          </p:cNvPr>
          <p:cNvSpPr>
            <a:spLocks noGrp="1"/>
          </p:cNvSpPr>
          <p:nvPr>
            <p:ph idx="1"/>
          </p:nvPr>
        </p:nvSpPr>
        <p:spPr>
          <a:xfrm>
            <a:off x="457200" y="1935163"/>
            <a:ext cx="8229600" cy="2941637"/>
          </a:xfrm>
        </p:spPr>
        <p:txBody>
          <a:bodyPr/>
          <a:lstStyle/>
          <a:p>
            <a:pPr>
              <a:buFont typeface="Wingdings 2" panose="05020102010507070707" pitchFamily="18" charset="2"/>
              <a:buNone/>
            </a:pPr>
            <a:r>
              <a:rPr lang="en-US" altLang="en-US" b="1" dirty="0">
                <a:latin typeface="Arial" panose="020B0604020202020204" pitchFamily="34" charset="0"/>
                <a:cs typeface="Arial" panose="020B0604020202020204" pitchFamily="34" charset="0"/>
              </a:rPr>
              <a:t>1607.8.1 Handrails and guards. </a:t>
            </a:r>
            <a:r>
              <a:rPr lang="en-US" altLang="en-US" dirty="0">
                <a:latin typeface="Arial" panose="020B0604020202020204" pitchFamily="34" charset="0"/>
                <a:cs typeface="Arial" panose="020B0604020202020204" pitchFamily="34" charset="0"/>
              </a:rPr>
              <a:t>Handrails and </a:t>
            </a:r>
            <a:r>
              <a:rPr lang="en-US" altLang="en-US" i="1" dirty="0">
                <a:latin typeface="Arial" panose="020B0604020202020204" pitchFamily="34" charset="0"/>
                <a:cs typeface="Arial" panose="020B0604020202020204" pitchFamily="34" charset="0"/>
              </a:rPr>
              <a:t>guards </a:t>
            </a:r>
            <a:r>
              <a:rPr lang="en-US" altLang="en-US" dirty="0">
                <a:latin typeface="Arial" panose="020B0604020202020204" pitchFamily="34" charset="0"/>
                <a:cs typeface="Arial" panose="020B0604020202020204" pitchFamily="34" charset="0"/>
              </a:rPr>
              <a:t>shall be designed to resist a load of 50 pounds per linear foot (</a:t>
            </a:r>
            <a:r>
              <a:rPr lang="en-US" altLang="en-US" dirty="0" err="1">
                <a:latin typeface="Arial" panose="020B0604020202020204" pitchFamily="34" charset="0"/>
                <a:cs typeface="Arial" panose="020B0604020202020204" pitchFamily="34" charset="0"/>
              </a:rPr>
              <a:t>plf</a:t>
            </a:r>
            <a:r>
              <a:rPr lang="en-US" altLang="en-US" dirty="0">
                <a:latin typeface="Arial" panose="020B0604020202020204" pitchFamily="34" charset="0"/>
                <a:cs typeface="Arial" panose="020B0604020202020204" pitchFamily="34" charset="0"/>
              </a:rPr>
              <a:t>) (0.73 </a:t>
            </a:r>
            <a:r>
              <a:rPr lang="en-US" altLang="en-US" dirty="0" err="1">
                <a:latin typeface="Arial" panose="020B0604020202020204" pitchFamily="34" charset="0"/>
                <a:cs typeface="Arial" panose="020B0604020202020204" pitchFamily="34" charset="0"/>
              </a:rPr>
              <a:t>kN</a:t>
            </a:r>
            <a:r>
              <a:rPr lang="en-US" altLang="en-US" dirty="0">
                <a:latin typeface="Arial" panose="020B0604020202020204" pitchFamily="34" charset="0"/>
                <a:cs typeface="Arial" panose="020B0604020202020204" pitchFamily="34" charset="0"/>
              </a:rPr>
              <a:t>/m) applied in any direction at the top and to transfer this load through the supports to the structure. Glass handrail assemblies and </a:t>
            </a:r>
            <a:r>
              <a:rPr lang="en-US" altLang="en-US" i="1" dirty="0">
                <a:latin typeface="Arial" panose="020B0604020202020204" pitchFamily="34" charset="0"/>
                <a:cs typeface="Arial" panose="020B0604020202020204" pitchFamily="34" charset="0"/>
              </a:rPr>
              <a:t>guards </a:t>
            </a:r>
            <a:r>
              <a:rPr lang="en-US" altLang="en-US" dirty="0">
                <a:latin typeface="Arial" panose="020B0604020202020204" pitchFamily="34" charset="0"/>
                <a:cs typeface="Arial" panose="020B0604020202020204" pitchFamily="34" charset="0"/>
              </a:rPr>
              <a:t>shall also comply with Section 2407.</a:t>
            </a:r>
          </a:p>
          <a:p>
            <a:pPr>
              <a:buFont typeface="Wingdings 2" panose="05020102010507070707" pitchFamily="18" charset="2"/>
              <a:buNone/>
            </a:pPr>
            <a:endParaRPr lang="en-US" altLang="en-US" dirty="0"/>
          </a:p>
        </p:txBody>
      </p:sp>
      <p:cxnSp>
        <p:nvCxnSpPr>
          <p:cNvPr id="5" name="Straight Connector 4">
            <a:extLst>
              <a:ext uri="{FF2B5EF4-FFF2-40B4-BE49-F238E27FC236}">
                <a16:creationId xmlns:a16="http://schemas.microsoft.com/office/drawing/2014/main" id="{C6C83507-1237-B582-3D3C-1A3EE36CD445}"/>
              </a:ext>
            </a:extLst>
          </p:cNvPr>
          <p:cNvCxnSpPr/>
          <p:nvPr/>
        </p:nvCxnSpPr>
        <p:spPr>
          <a:xfrm rot="5400000">
            <a:off x="-1104900" y="3238500"/>
            <a:ext cx="25146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6FF4-EA6A-041F-BB96-3EA1B56C6D7E}"/>
              </a:ext>
            </a:extLst>
          </p:cNvPr>
          <p:cNvSpPr>
            <a:spLocks noGrp="1"/>
          </p:cNvSpPr>
          <p:nvPr>
            <p:ph type="title"/>
          </p:nvPr>
        </p:nvSpPr>
        <p:spPr/>
        <p:txBody>
          <a:bodyPr/>
          <a:lstStyle/>
          <a:p>
            <a:r>
              <a:rPr lang="en-US" sz="4400" dirty="0"/>
              <a:t>SECTION 2407</a:t>
            </a:r>
            <a:br>
              <a:rPr lang="en-US" sz="4400" dirty="0"/>
            </a:br>
            <a:r>
              <a:rPr lang="en-US" sz="4400" dirty="0"/>
              <a:t>GLASS IN HANDRAILS AND GUARDS</a:t>
            </a:r>
          </a:p>
        </p:txBody>
      </p:sp>
      <p:sp>
        <p:nvSpPr>
          <p:cNvPr id="3" name="Content Placeholder 2">
            <a:extLst>
              <a:ext uri="{FF2B5EF4-FFF2-40B4-BE49-F238E27FC236}">
                <a16:creationId xmlns:a16="http://schemas.microsoft.com/office/drawing/2014/main" id="{1C4ACD6A-F59C-522D-E939-DBEC01DFAC2B}"/>
              </a:ext>
            </a:extLst>
          </p:cNvPr>
          <p:cNvSpPr>
            <a:spLocks noGrp="1"/>
          </p:cNvSpPr>
          <p:nvPr>
            <p:ph idx="1"/>
          </p:nvPr>
        </p:nvSpPr>
        <p:spPr/>
        <p:txBody>
          <a:bodyPr/>
          <a:lstStyle/>
          <a:p>
            <a:pPr marL="0" indent="0">
              <a:buNone/>
            </a:pPr>
            <a:r>
              <a:rPr lang="en-US" b="1" dirty="0"/>
              <a:t>2407.1 Materials</a:t>
            </a:r>
            <a:r>
              <a:rPr lang="en-US" dirty="0"/>
              <a:t>. Glass used in a handrail, guardrail or a guard section shall be laminated glass constructed of  fully tempered or heat-strengthened glass and shall comply with Category II or CPSC 16 CFR Part 1201 or Class A of ANSI Z97.1. Glazing in railing in-fill panels shall be of an approved safety glazing material that conforms to the provisions of Section 2406.1.1. For all glazing types, </a:t>
            </a:r>
            <a:r>
              <a:rPr lang="en-US" b="1" u="sng" dirty="0"/>
              <a:t>the minimum nominal thickness shall be 1/4 inch (6.4 mm).</a:t>
            </a:r>
          </a:p>
        </p:txBody>
      </p:sp>
    </p:spTree>
    <p:extLst>
      <p:ext uri="{BB962C8B-B14F-4D97-AF65-F5344CB8AC3E}">
        <p14:creationId xmlns:p14="http://schemas.microsoft.com/office/powerpoint/2010/main" val="22838953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F9D3-0E33-E556-3D0B-F8C77901DB26}"/>
              </a:ext>
            </a:extLst>
          </p:cNvPr>
          <p:cNvSpPr>
            <a:spLocks noGrp="1"/>
          </p:cNvSpPr>
          <p:nvPr>
            <p:ph type="title"/>
          </p:nvPr>
        </p:nvSpPr>
        <p:spPr/>
        <p:txBody>
          <a:bodyPr/>
          <a:lstStyle/>
          <a:p>
            <a:r>
              <a:rPr lang="en-US" sz="4800" b="1" dirty="0">
                <a:latin typeface="TimesNewRoman,Bold"/>
              </a:rPr>
              <a:t>2407.1.2 Support. </a:t>
            </a:r>
            <a:endParaRPr lang="en-US" dirty="0"/>
          </a:p>
        </p:txBody>
      </p:sp>
      <p:sp>
        <p:nvSpPr>
          <p:cNvPr id="3" name="Content Placeholder 2">
            <a:extLst>
              <a:ext uri="{FF2B5EF4-FFF2-40B4-BE49-F238E27FC236}">
                <a16:creationId xmlns:a16="http://schemas.microsoft.com/office/drawing/2014/main" id="{59E18945-14E5-CE30-B0E2-2C992C2C477E}"/>
              </a:ext>
            </a:extLst>
          </p:cNvPr>
          <p:cNvSpPr>
            <a:spLocks noGrp="1"/>
          </p:cNvSpPr>
          <p:nvPr>
            <p:ph idx="1"/>
          </p:nvPr>
        </p:nvSpPr>
        <p:spPr/>
        <p:txBody>
          <a:bodyPr/>
          <a:lstStyle/>
          <a:p>
            <a:pPr marL="0" indent="0" algn="l">
              <a:buNone/>
            </a:pPr>
            <a:r>
              <a:rPr lang="en-US" sz="2800" b="0" i="0" u="none" strike="noStrike" baseline="0" dirty="0">
                <a:latin typeface="TimesNewRoman"/>
              </a:rPr>
              <a:t>Each handrail or </a:t>
            </a:r>
            <a:r>
              <a:rPr lang="en-US" sz="2800" b="0" i="1" u="none" strike="noStrike" baseline="0" dirty="0">
                <a:latin typeface="TimesNewRoman,Italic"/>
              </a:rPr>
              <a:t>guard </a:t>
            </a:r>
            <a:r>
              <a:rPr lang="en-US" sz="2800" b="0" i="0" u="none" strike="noStrike" baseline="0" dirty="0">
                <a:latin typeface="TimesNewRoman"/>
              </a:rPr>
              <a:t>section shall be supported by a minimum of three glass balusters or shall be otherwise supported to remain in place should one baluster panel fail. Glass balusters shall not be installed without an attached handrail or </a:t>
            </a:r>
            <a:r>
              <a:rPr lang="en-US" sz="2800" b="0" i="1" u="none" strike="noStrike" baseline="0" dirty="0">
                <a:latin typeface="TimesNewRoman,Italic"/>
              </a:rPr>
              <a:t>guard</a:t>
            </a:r>
            <a:r>
              <a:rPr lang="en-US" sz="2800" b="0" i="0" u="none" strike="noStrike" baseline="0" dirty="0">
                <a:latin typeface="TimesNewRoman"/>
              </a:rPr>
              <a:t>.</a:t>
            </a:r>
            <a:endParaRPr lang="en-US" dirty="0"/>
          </a:p>
        </p:txBody>
      </p:sp>
    </p:spTree>
    <p:extLst>
      <p:ext uri="{BB962C8B-B14F-4D97-AF65-F5344CB8AC3E}">
        <p14:creationId xmlns:p14="http://schemas.microsoft.com/office/powerpoint/2010/main" val="17462567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AAFA14C9-27F8-3CB7-4F28-9FA2DFC69766}"/>
              </a:ext>
            </a:extLst>
          </p:cNvPr>
          <p:cNvSpPr>
            <a:spLocks noGrp="1"/>
          </p:cNvSpPr>
          <p:nvPr>
            <p:ph type="title"/>
          </p:nvPr>
        </p:nvSpPr>
        <p:spPr>
          <a:xfrm>
            <a:off x="457200" y="1066800"/>
            <a:ext cx="8229600" cy="781050"/>
          </a:xfrm>
        </p:spPr>
        <p:txBody>
          <a:bodyPr/>
          <a:lstStyle/>
          <a:p>
            <a:pPr eaLnBrk="1" hangingPunct="1"/>
            <a:r>
              <a:rPr lang="en-US" altLang="en-US" dirty="0"/>
              <a:t>Height 1015.3</a:t>
            </a:r>
          </a:p>
        </p:txBody>
      </p:sp>
      <p:sp>
        <p:nvSpPr>
          <p:cNvPr id="89091" name="Content Placeholder 2">
            <a:extLst>
              <a:ext uri="{FF2B5EF4-FFF2-40B4-BE49-F238E27FC236}">
                <a16:creationId xmlns:a16="http://schemas.microsoft.com/office/drawing/2014/main" id="{F3970F70-8A9B-BCC5-6F4D-69C301B9C4CB}"/>
              </a:ext>
            </a:extLst>
          </p:cNvPr>
          <p:cNvSpPr>
            <a:spLocks noGrp="1"/>
          </p:cNvSpPr>
          <p:nvPr>
            <p:ph idx="1"/>
          </p:nvPr>
        </p:nvSpPr>
        <p:spPr>
          <a:xfrm>
            <a:off x="381000" y="1884293"/>
            <a:ext cx="8229600" cy="935107"/>
          </a:xfrm>
        </p:spPr>
        <p:txBody>
          <a:bodyPr/>
          <a:lstStyle/>
          <a:p>
            <a:pPr marL="0" indent="0" algn="l">
              <a:buNone/>
            </a:pPr>
            <a:r>
              <a:rPr lang="en-US" sz="2800" b="0" i="0" u="none" strike="noStrike" baseline="0" dirty="0">
                <a:latin typeface="TimesNewRoman"/>
              </a:rPr>
              <a:t>Required </a:t>
            </a:r>
            <a:r>
              <a:rPr lang="en-US" sz="2800" b="0" i="1" u="none" strike="noStrike" baseline="0" dirty="0">
                <a:latin typeface="TimesNewRoman,Italic"/>
              </a:rPr>
              <a:t>guards </a:t>
            </a:r>
            <a:r>
              <a:rPr lang="en-US" sz="2800" b="0" i="0" u="none" strike="noStrike" baseline="0" dirty="0">
                <a:latin typeface="TimesNewRoman"/>
              </a:rPr>
              <a:t>shall be not less than 42 inches (1067 mm) high, measured vertically as follows:</a:t>
            </a:r>
            <a:endParaRPr lang="en-US" alt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BBAD52-384C-62B0-0043-F5C37DE52E99}"/>
              </a:ext>
            </a:extLst>
          </p:cNvPr>
          <p:cNvSpPr txBox="1"/>
          <p:nvPr/>
        </p:nvSpPr>
        <p:spPr>
          <a:xfrm>
            <a:off x="559905" y="3121128"/>
            <a:ext cx="7772400" cy="523220"/>
          </a:xfrm>
          <a:prstGeom prst="rect">
            <a:avLst/>
          </a:prstGeom>
          <a:noFill/>
        </p:spPr>
        <p:txBody>
          <a:bodyPr wrap="square" rtlCol="0">
            <a:spAutoFit/>
          </a:bodyPr>
          <a:lstStyle/>
          <a:p>
            <a:r>
              <a:rPr lang="en-US" sz="2800" dirty="0"/>
              <a:t>1. From the adjacent walking surfaces.</a:t>
            </a:r>
          </a:p>
        </p:txBody>
      </p:sp>
      <p:sp>
        <p:nvSpPr>
          <p:cNvPr id="3" name="TextBox 2">
            <a:extLst>
              <a:ext uri="{FF2B5EF4-FFF2-40B4-BE49-F238E27FC236}">
                <a16:creationId xmlns:a16="http://schemas.microsoft.com/office/drawing/2014/main" id="{BEF68889-0DDB-1D8A-C405-33FB3467C433}"/>
              </a:ext>
            </a:extLst>
          </p:cNvPr>
          <p:cNvSpPr txBox="1"/>
          <p:nvPr/>
        </p:nvSpPr>
        <p:spPr>
          <a:xfrm>
            <a:off x="583096" y="3657600"/>
            <a:ext cx="8332303" cy="954107"/>
          </a:xfrm>
          <a:prstGeom prst="rect">
            <a:avLst/>
          </a:prstGeom>
          <a:noFill/>
        </p:spPr>
        <p:txBody>
          <a:bodyPr wrap="square" rtlCol="0">
            <a:spAutoFit/>
          </a:bodyPr>
          <a:lstStyle/>
          <a:p>
            <a:r>
              <a:rPr lang="en-US" sz="2800" dirty="0"/>
              <a:t>2. On stairways and stepped aisles, from the line connecting the leading edges of the tread  </a:t>
            </a:r>
            <a:r>
              <a:rPr lang="en-US" sz="2800" dirty="0" err="1"/>
              <a:t>nosings</a:t>
            </a:r>
            <a:r>
              <a:rPr lang="en-US" sz="2800" dirty="0"/>
              <a:t>.</a:t>
            </a:r>
          </a:p>
        </p:txBody>
      </p:sp>
      <p:sp>
        <p:nvSpPr>
          <p:cNvPr id="6" name="TextBox 5">
            <a:extLst>
              <a:ext uri="{FF2B5EF4-FFF2-40B4-BE49-F238E27FC236}">
                <a16:creationId xmlns:a16="http://schemas.microsoft.com/office/drawing/2014/main" id="{8D5D8C20-1291-65CB-014E-148DF8CC0D5B}"/>
              </a:ext>
            </a:extLst>
          </p:cNvPr>
          <p:cNvSpPr txBox="1"/>
          <p:nvPr/>
        </p:nvSpPr>
        <p:spPr>
          <a:xfrm>
            <a:off x="685800" y="4724400"/>
            <a:ext cx="8001000" cy="954107"/>
          </a:xfrm>
          <a:prstGeom prst="rect">
            <a:avLst/>
          </a:prstGeom>
          <a:noFill/>
        </p:spPr>
        <p:txBody>
          <a:bodyPr wrap="square">
            <a:spAutoFit/>
          </a:bodyPr>
          <a:lstStyle/>
          <a:p>
            <a:r>
              <a:rPr lang="en-US" sz="2800" dirty="0"/>
              <a:t>3. On ramps and ramped aisles, from the ramp surface at the guard.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12A8A35E-BB5F-4D53-6A0F-9F6E6EEDDF17}"/>
              </a:ext>
            </a:extLst>
          </p:cNvPr>
          <p:cNvSpPr>
            <a:spLocks noGrp="1"/>
          </p:cNvSpPr>
          <p:nvPr>
            <p:ph type="title"/>
          </p:nvPr>
        </p:nvSpPr>
        <p:spPr>
          <a:xfrm>
            <a:off x="304800" y="533400"/>
            <a:ext cx="8229600" cy="781050"/>
          </a:xfrm>
        </p:spPr>
        <p:txBody>
          <a:bodyPr/>
          <a:lstStyle/>
          <a:p>
            <a:pPr eaLnBrk="1" hangingPunct="1"/>
            <a:r>
              <a:rPr lang="en-US" altLang="en-US" dirty="0"/>
              <a:t>Height 1015.3</a:t>
            </a:r>
          </a:p>
        </p:txBody>
      </p:sp>
      <p:sp>
        <p:nvSpPr>
          <p:cNvPr id="55299" name="Content Placeholder 4">
            <a:extLst>
              <a:ext uri="{FF2B5EF4-FFF2-40B4-BE49-F238E27FC236}">
                <a16:creationId xmlns:a16="http://schemas.microsoft.com/office/drawing/2014/main" id="{918043A5-AAFD-8213-BD1F-1624C397B5D4}"/>
              </a:ext>
            </a:extLst>
          </p:cNvPr>
          <p:cNvSpPr>
            <a:spLocks noGrp="1"/>
          </p:cNvSpPr>
          <p:nvPr>
            <p:ph idx="1"/>
          </p:nvPr>
        </p:nvSpPr>
        <p:spPr>
          <a:xfrm>
            <a:off x="609600" y="1600200"/>
            <a:ext cx="8229600" cy="4343400"/>
          </a:xfrm>
        </p:spPr>
        <p:txBody>
          <a:bodyPr/>
          <a:lstStyle/>
          <a:p>
            <a:pPr marL="0" indent="0" algn="just" eaLnBrk="1" hangingPunct="1">
              <a:spcBef>
                <a:spcPct val="0"/>
              </a:spcBef>
              <a:buFont typeface="Arial" panose="020B0604020202020204" pitchFamily="34" charset="0"/>
              <a:buNone/>
              <a:tabLst>
                <a:tab pos="365125" algn="l"/>
              </a:tabLst>
            </a:pPr>
            <a:r>
              <a:rPr lang="en-US" altLang="en-US" sz="2800" dirty="0">
                <a:latin typeface="Arial" panose="020B0604020202020204" pitchFamily="34" charset="0"/>
                <a:ea typeface="Times New Roman" panose="02020603050405020304" pitchFamily="18" charset="0"/>
                <a:cs typeface="Arial" panose="020B0604020202020204" pitchFamily="34" charset="0"/>
              </a:rPr>
              <a:t>Exceptions:</a:t>
            </a:r>
          </a:p>
          <a:p>
            <a:pPr marL="0" indent="0" algn="just" eaLnBrk="1" hangingPunct="1">
              <a:spcBef>
                <a:spcPct val="0"/>
              </a:spcBef>
              <a:buFont typeface="Arial" panose="020B0604020202020204" pitchFamily="34" charset="0"/>
              <a:buNone/>
              <a:tabLst>
                <a:tab pos="365125" algn="l"/>
              </a:tabLst>
            </a:pPr>
            <a:endParaRPr lang="en-US" altLang="en-US" sz="2800" dirty="0">
              <a:latin typeface="Arial" panose="020B0604020202020204" pitchFamily="34" charset="0"/>
              <a:ea typeface="Times New Roman" panose="02020603050405020304" pitchFamily="18" charset="0"/>
              <a:cs typeface="Arial" panose="020B0604020202020204" pitchFamily="34" charset="0"/>
            </a:endParaRPr>
          </a:p>
          <a:p>
            <a:pPr marL="0" indent="0" algn="just" eaLnBrk="1" hangingPunct="1">
              <a:spcBef>
                <a:spcPct val="0"/>
              </a:spcBef>
              <a:buFont typeface="Arial" panose="020B0604020202020204" pitchFamily="34" charset="0"/>
              <a:buNone/>
              <a:tabLst>
                <a:tab pos="365125" algn="l"/>
              </a:tabLst>
            </a:pPr>
            <a:r>
              <a:rPr lang="en-US" altLang="en-US" sz="2800" dirty="0">
                <a:latin typeface="Arial" panose="020B0604020202020204" pitchFamily="34" charset="0"/>
                <a:ea typeface="Times New Roman" panose="02020603050405020304" pitchFamily="18" charset="0"/>
                <a:cs typeface="Arial" panose="020B0604020202020204" pitchFamily="34" charset="0"/>
              </a:rPr>
              <a:t>1.	For occupancies in Group R-3 not more than three stories above grade in height and within individual dwelling units in occupancies in Group R-2 not more than three stories above grade in height with separate means of egress, required guards shall be not less than 36 inches (914 mm) in height measured vertically above the adjacent walking surfaces or adjacent fixed seating.</a:t>
            </a:r>
            <a:endParaRPr lang="en-US" altLang="en-US" b="1" dirty="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to="" calcmode="lin" valueType="num">
                                      <p:cBhvr>
                                        <p:cTn id="7" dur="1" fill="hold"/>
                                        <p:tgtEl>
                                          <p:spTgt spid="5529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91E2BB79-1AD6-EFC9-41D6-1B7B1F3FD84D}"/>
              </a:ext>
            </a:extLst>
          </p:cNvPr>
          <p:cNvSpPr>
            <a:spLocks noGrp="1"/>
          </p:cNvSpPr>
          <p:nvPr>
            <p:ph type="title"/>
          </p:nvPr>
        </p:nvSpPr>
        <p:spPr>
          <a:xfrm>
            <a:off x="304800" y="533400"/>
            <a:ext cx="8229600" cy="781050"/>
          </a:xfrm>
        </p:spPr>
        <p:txBody>
          <a:bodyPr/>
          <a:lstStyle/>
          <a:p>
            <a:pPr eaLnBrk="1" hangingPunct="1"/>
            <a:r>
              <a:rPr lang="en-US" altLang="en-US" dirty="0"/>
              <a:t>Height 1015.3</a:t>
            </a:r>
          </a:p>
        </p:txBody>
      </p:sp>
      <p:sp>
        <p:nvSpPr>
          <p:cNvPr id="55299" name="Content Placeholder 4">
            <a:extLst>
              <a:ext uri="{FF2B5EF4-FFF2-40B4-BE49-F238E27FC236}">
                <a16:creationId xmlns:a16="http://schemas.microsoft.com/office/drawing/2014/main" id="{DF239593-FD34-0774-EA26-BB0B265F8A41}"/>
              </a:ext>
            </a:extLst>
          </p:cNvPr>
          <p:cNvSpPr>
            <a:spLocks noGrp="1"/>
          </p:cNvSpPr>
          <p:nvPr>
            <p:ph idx="1"/>
          </p:nvPr>
        </p:nvSpPr>
        <p:spPr>
          <a:xfrm>
            <a:off x="609600" y="1600200"/>
            <a:ext cx="8229600" cy="3429000"/>
          </a:xfrm>
        </p:spPr>
        <p:txBody>
          <a:bodyPr/>
          <a:lstStyle/>
          <a:p>
            <a:pPr marL="0" indent="0" algn="just" eaLnBrk="1" hangingPunct="1">
              <a:spcBef>
                <a:spcPct val="0"/>
              </a:spcBef>
              <a:buFont typeface="Arial" panose="020B0604020202020204" pitchFamily="34" charset="0"/>
              <a:buNone/>
              <a:tabLst>
                <a:tab pos="365125" algn="l"/>
              </a:tabLst>
            </a:pPr>
            <a:r>
              <a:rPr lang="en-US" altLang="en-US" sz="2800" dirty="0">
                <a:latin typeface="Arial" panose="020B0604020202020204" pitchFamily="34" charset="0"/>
                <a:ea typeface="Times New Roman" panose="02020603050405020304" pitchFamily="18" charset="0"/>
                <a:cs typeface="Arial" panose="020B0604020202020204" pitchFamily="34" charset="0"/>
              </a:rPr>
              <a:t>Exceptions:</a:t>
            </a:r>
          </a:p>
          <a:p>
            <a:pPr marL="0" indent="0">
              <a:buNone/>
            </a:pPr>
            <a:r>
              <a:rPr lang="en-US" dirty="0">
                <a:latin typeface="Arial" panose="020B0604020202020204" pitchFamily="34" charset="0"/>
                <a:cs typeface="Arial" panose="020B0604020202020204" pitchFamily="34" charset="0"/>
              </a:rPr>
              <a:t>2.  For occupancies in Group R-3, and within individual</a:t>
            </a:r>
          </a:p>
          <a:p>
            <a:pPr marL="0" indent="0">
              <a:buNone/>
            </a:pPr>
            <a:r>
              <a:rPr lang="en-US" i="1" dirty="0">
                <a:latin typeface="Arial" panose="020B0604020202020204" pitchFamily="34" charset="0"/>
                <a:cs typeface="Arial" panose="020B0604020202020204" pitchFamily="34" charset="0"/>
              </a:rPr>
              <a:t>dwelling units </a:t>
            </a:r>
            <a:r>
              <a:rPr lang="en-US" dirty="0">
                <a:latin typeface="Arial" panose="020B0604020202020204" pitchFamily="34" charset="0"/>
                <a:cs typeface="Arial" panose="020B0604020202020204" pitchFamily="34" charset="0"/>
              </a:rPr>
              <a:t>in occupancies in Group R-2, </a:t>
            </a:r>
            <a:r>
              <a:rPr lang="en-US" i="1" dirty="0">
                <a:latin typeface="Arial" panose="020B0604020202020204" pitchFamily="34" charset="0"/>
                <a:cs typeface="Arial" panose="020B0604020202020204" pitchFamily="34" charset="0"/>
              </a:rPr>
              <a:t>guards</a:t>
            </a:r>
          </a:p>
          <a:p>
            <a:pPr marL="0" indent="0">
              <a:buNone/>
            </a:pPr>
            <a:r>
              <a:rPr lang="en-US" dirty="0">
                <a:latin typeface="Arial" panose="020B0604020202020204" pitchFamily="34" charset="0"/>
                <a:cs typeface="Arial" panose="020B0604020202020204" pitchFamily="34" charset="0"/>
              </a:rPr>
              <a:t>on the open sides of </a:t>
            </a:r>
            <a:r>
              <a:rPr lang="en-US" i="1" dirty="0">
                <a:latin typeface="Arial" panose="020B0604020202020204" pitchFamily="34" charset="0"/>
                <a:cs typeface="Arial" panose="020B0604020202020204" pitchFamily="34" charset="0"/>
              </a:rPr>
              <a:t>stairs </a:t>
            </a:r>
            <a:r>
              <a:rPr lang="en-US" dirty="0">
                <a:latin typeface="Arial" panose="020B0604020202020204" pitchFamily="34" charset="0"/>
                <a:cs typeface="Arial" panose="020B0604020202020204" pitchFamily="34" charset="0"/>
              </a:rPr>
              <a:t>shall have a height not</a:t>
            </a:r>
          </a:p>
          <a:p>
            <a:pPr marL="0" indent="0">
              <a:buNone/>
            </a:pPr>
            <a:r>
              <a:rPr lang="en-US" dirty="0">
                <a:latin typeface="Arial" panose="020B0604020202020204" pitchFamily="34" charset="0"/>
                <a:cs typeface="Arial" panose="020B0604020202020204" pitchFamily="34" charset="0"/>
              </a:rPr>
              <a:t>less than 34 inches (864 mm) measured vertically</a:t>
            </a:r>
          </a:p>
          <a:p>
            <a:pPr marL="0" indent="0">
              <a:buNone/>
            </a:pPr>
            <a:r>
              <a:rPr lang="en-US" dirty="0">
                <a:latin typeface="Arial" panose="020B0604020202020204" pitchFamily="34" charset="0"/>
                <a:cs typeface="Arial" panose="020B0604020202020204" pitchFamily="34" charset="0"/>
              </a:rPr>
              <a:t>from a line connecting the leading edges of the</a:t>
            </a:r>
          </a:p>
          <a:p>
            <a:pPr marL="0" indent="0">
              <a:buNone/>
            </a:pPr>
            <a:r>
              <a:rPr lang="en-US" dirty="0">
                <a:latin typeface="Arial" panose="020B0604020202020204" pitchFamily="34" charset="0"/>
                <a:cs typeface="Arial" panose="020B0604020202020204" pitchFamily="34" charset="0"/>
              </a:rPr>
              <a:t>treads.</a:t>
            </a:r>
            <a:endParaRPr lang="en-US" altLang="en-US" dirty="0">
              <a:latin typeface="Arial" panose="020B0604020202020204" pitchFamily="34" charset="0"/>
              <a:ea typeface="Times New Roman" panose="02020603050405020304" pitchFamily="18" charset="0"/>
              <a:cs typeface="Arial" panose="020B0604020202020204" pitchFamily="34" charset="0"/>
            </a:endParaRPr>
          </a:p>
          <a:p>
            <a:pPr marL="0" indent="0">
              <a:buFont typeface="Wingdings 2" panose="05020102010507070707" pitchFamily="18" charset="2"/>
              <a:buNone/>
              <a:tabLst>
                <a:tab pos="365125" algn="l"/>
              </a:tabLst>
            </a:pPr>
            <a:endParaRPr lang="en-US" altLang="en-US" dirty="0">
              <a:latin typeface="Arial" panose="020B0604020202020204" pitchFamily="34" charset="0"/>
              <a:ea typeface="Times New Roman" panose="02020603050405020304" pitchFamily="18" charset="0"/>
              <a:cs typeface="Arial" panose="020B0604020202020204" pitchFamily="34" charset="0"/>
            </a:endParaRPr>
          </a:p>
          <a:p>
            <a:pPr marL="0" indent="0" eaLnBrk="1" hangingPunct="1">
              <a:buFont typeface="Arial" panose="020B0604020202020204" pitchFamily="34" charset="0"/>
              <a:buNone/>
              <a:tabLst>
                <a:tab pos="365125" algn="l"/>
              </a:tabLst>
            </a:pPr>
            <a:endParaRPr lang="en-US" altLang="en-US" b="1" dirty="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to="" calcmode="lin" valueType="num">
                                      <p:cBhvr>
                                        <p:cTn id="7" dur="1" fill="hold"/>
                                        <p:tgtEl>
                                          <p:spTgt spid="5529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1875DF96-9AEE-20F5-46E3-D95FFC2C8461}"/>
              </a:ext>
            </a:extLst>
          </p:cNvPr>
          <p:cNvSpPr>
            <a:spLocks noGrp="1"/>
          </p:cNvSpPr>
          <p:nvPr>
            <p:ph type="title"/>
          </p:nvPr>
        </p:nvSpPr>
        <p:spPr>
          <a:xfrm>
            <a:off x="304800" y="533400"/>
            <a:ext cx="8229600" cy="781050"/>
          </a:xfrm>
        </p:spPr>
        <p:txBody>
          <a:bodyPr/>
          <a:lstStyle/>
          <a:p>
            <a:pPr eaLnBrk="1" hangingPunct="1"/>
            <a:r>
              <a:rPr lang="en-US" altLang="en-US" dirty="0"/>
              <a:t>Height 1015.3</a:t>
            </a:r>
          </a:p>
        </p:txBody>
      </p:sp>
      <p:sp>
        <p:nvSpPr>
          <p:cNvPr id="55299" name="Content Placeholder 4">
            <a:extLst>
              <a:ext uri="{FF2B5EF4-FFF2-40B4-BE49-F238E27FC236}">
                <a16:creationId xmlns:a16="http://schemas.microsoft.com/office/drawing/2014/main" id="{9B73A1BD-3C16-01E7-9BF0-77D2E54B1C24}"/>
              </a:ext>
            </a:extLst>
          </p:cNvPr>
          <p:cNvSpPr>
            <a:spLocks noGrp="1"/>
          </p:cNvSpPr>
          <p:nvPr>
            <p:ph idx="1"/>
          </p:nvPr>
        </p:nvSpPr>
        <p:spPr>
          <a:xfrm>
            <a:off x="605645" y="1571625"/>
            <a:ext cx="8229600" cy="2390775"/>
          </a:xfrm>
        </p:spPr>
        <p:txBody>
          <a:bodyPr/>
          <a:lstStyle/>
          <a:p>
            <a:pPr marL="0" indent="0" algn="just" eaLnBrk="1" hangingPunct="1">
              <a:spcBef>
                <a:spcPct val="0"/>
              </a:spcBef>
              <a:buFont typeface="Arial" panose="020B0604020202020204" pitchFamily="34" charset="0"/>
              <a:buNone/>
              <a:tabLst>
                <a:tab pos="365125" algn="l"/>
              </a:tabLst>
            </a:pPr>
            <a:r>
              <a:rPr lang="en-US" altLang="en-US" sz="2000" dirty="0">
                <a:latin typeface="Arial" panose="020B0604020202020204" pitchFamily="34" charset="0"/>
                <a:ea typeface="Times New Roman" panose="02020603050405020304" pitchFamily="18" charset="0"/>
                <a:cs typeface="Arial" panose="020B0604020202020204" pitchFamily="34" charset="0"/>
              </a:rPr>
              <a:t>Exceptions:</a:t>
            </a:r>
          </a:p>
          <a:p>
            <a:pPr marL="0" indent="0">
              <a:buNone/>
            </a:pPr>
            <a:r>
              <a:rPr lang="en-US" altLang="en-US" sz="2000" dirty="0">
                <a:latin typeface="Arial" panose="020B0604020202020204" pitchFamily="34" charset="0"/>
                <a:ea typeface="Times New Roman" panose="02020603050405020304" pitchFamily="18" charset="0"/>
                <a:cs typeface="Arial" panose="020B0604020202020204" pitchFamily="34" charset="0"/>
              </a:rPr>
              <a:t>3. </a:t>
            </a:r>
            <a:r>
              <a:rPr lang="en-US" sz="2000" dirty="0">
                <a:latin typeface="Arial" panose="020B0604020202020204" pitchFamily="34" charset="0"/>
                <a:cs typeface="Arial" panose="020B0604020202020204" pitchFamily="34" charset="0"/>
              </a:rPr>
              <a:t>For occupancies in Group R-3, and within individual </a:t>
            </a:r>
            <a:r>
              <a:rPr lang="en-US" sz="2000" i="1" dirty="0">
                <a:latin typeface="Arial" panose="020B0604020202020204" pitchFamily="34" charset="0"/>
                <a:cs typeface="Arial" panose="020B0604020202020204" pitchFamily="34" charset="0"/>
              </a:rPr>
              <a:t>dwelling units </a:t>
            </a:r>
            <a:r>
              <a:rPr lang="en-US" sz="2000" dirty="0">
                <a:latin typeface="Arial" panose="020B0604020202020204" pitchFamily="34" charset="0"/>
                <a:cs typeface="Arial" panose="020B0604020202020204" pitchFamily="34" charset="0"/>
              </a:rPr>
              <a:t>in occupancies in Group R-2, where the top of the </a:t>
            </a:r>
            <a:r>
              <a:rPr lang="en-US" sz="2000" i="1" dirty="0">
                <a:latin typeface="Arial" panose="020B0604020202020204" pitchFamily="34" charset="0"/>
                <a:cs typeface="Arial" panose="020B0604020202020204" pitchFamily="34" charset="0"/>
              </a:rPr>
              <a:t>guard </a:t>
            </a:r>
            <a:r>
              <a:rPr lang="en-US" sz="2000" dirty="0">
                <a:latin typeface="Arial" panose="020B0604020202020204" pitchFamily="34" charset="0"/>
                <a:cs typeface="Arial" panose="020B0604020202020204" pitchFamily="34" charset="0"/>
              </a:rPr>
              <a:t>also serves as a </a:t>
            </a:r>
            <a:r>
              <a:rPr lang="en-US" sz="2000" i="1" dirty="0">
                <a:latin typeface="Arial" panose="020B0604020202020204" pitchFamily="34" charset="0"/>
                <a:cs typeface="Arial" panose="020B0604020202020204" pitchFamily="34" charset="0"/>
              </a:rPr>
              <a:t>handrail </a:t>
            </a:r>
            <a:r>
              <a:rPr lang="en-US" sz="2000" dirty="0">
                <a:latin typeface="Arial" panose="020B0604020202020204" pitchFamily="34" charset="0"/>
                <a:cs typeface="Arial" panose="020B0604020202020204" pitchFamily="34" charset="0"/>
              </a:rPr>
              <a:t>on the open sides of </a:t>
            </a:r>
            <a:r>
              <a:rPr lang="en-US" sz="2000" i="1" dirty="0">
                <a:latin typeface="Arial" panose="020B0604020202020204" pitchFamily="34" charset="0"/>
                <a:cs typeface="Arial" panose="020B0604020202020204" pitchFamily="34" charset="0"/>
              </a:rPr>
              <a:t>stairs</a:t>
            </a:r>
            <a:r>
              <a:rPr lang="en-US" sz="2000" dirty="0">
                <a:latin typeface="Arial" panose="020B0604020202020204" pitchFamily="34" charset="0"/>
                <a:cs typeface="Arial" panose="020B0604020202020204" pitchFamily="34" charset="0"/>
              </a:rPr>
              <a:t>, the top of the </a:t>
            </a:r>
            <a:r>
              <a:rPr lang="en-US" sz="2000" i="1" dirty="0">
                <a:latin typeface="Arial" panose="020B0604020202020204" pitchFamily="34" charset="0"/>
                <a:cs typeface="Arial" panose="020B0604020202020204" pitchFamily="34" charset="0"/>
              </a:rPr>
              <a:t>guard </a:t>
            </a:r>
            <a:r>
              <a:rPr lang="en-US" sz="2000" dirty="0">
                <a:latin typeface="Arial" panose="020B0604020202020204" pitchFamily="34" charset="0"/>
                <a:cs typeface="Arial" panose="020B0604020202020204" pitchFamily="34" charset="0"/>
              </a:rPr>
              <a:t>shall be not</a:t>
            </a:r>
          </a:p>
          <a:p>
            <a:pPr marL="0" indent="0">
              <a:buNone/>
            </a:pPr>
            <a:r>
              <a:rPr lang="en-US" sz="2000" dirty="0">
                <a:latin typeface="Arial" panose="020B0604020202020204" pitchFamily="34" charset="0"/>
                <a:cs typeface="Arial" panose="020B0604020202020204" pitchFamily="34" charset="0"/>
              </a:rPr>
              <a:t>less than 34 inches (864 mm) and not more than 38 inches (965 mm) measured vertically from a line connecting the leading edges of the treads.</a:t>
            </a:r>
            <a:endParaRPr lang="en-US" altLang="en-US"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6F713AE0-26B9-5087-47A0-DB95B42F4E3F}"/>
              </a:ext>
            </a:extLst>
          </p:cNvPr>
          <p:cNvSpPr txBox="1"/>
          <p:nvPr/>
        </p:nvSpPr>
        <p:spPr>
          <a:xfrm>
            <a:off x="600729" y="4009102"/>
            <a:ext cx="8216348" cy="2554545"/>
          </a:xfrm>
          <a:prstGeom prst="rect">
            <a:avLst/>
          </a:prstGeom>
          <a:noFill/>
        </p:spPr>
        <p:txBody>
          <a:bodyPr wrap="square">
            <a:spAutoFit/>
          </a:bodyPr>
          <a:lstStyle/>
          <a:p>
            <a:r>
              <a:rPr lang="en-US" sz="2000" dirty="0"/>
              <a:t>4. The guard height in assembly seating areas  shall comply with Section 1029.16 as applicable.</a:t>
            </a:r>
          </a:p>
          <a:p>
            <a:endParaRPr lang="en-US" sz="2000" dirty="0"/>
          </a:p>
          <a:p>
            <a:pPr algn="l"/>
            <a:r>
              <a:rPr lang="en-US" sz="2000" b="0" i="0" u="none" strike="noStrike" baseline="0" dirty="0"/>
              <a:t>5. Along </a:t>
            </a:r>
            <a:r>
              <a:rPr lang="en-US" sz="2000" b="0" i="1" u="none" strike="noStrike" baseline="0" dirty="0"/>
              <a:t>alternating tread devices </a:t>
            </a:r>
            <a:r>
              <a:rPr lang="en-US" sz="2000" b="0" i="0" u="none" strike="noStrike" baseline="0" dirty="0"/>
              <a:t>and ships ladders, </a:t>
            </a:r>
            <a:r>
              <a:rPr lang="en-US" sz="2000" b="0" i="1" u="none" strike="noStrike" baseline="0" dirty="0"/>
              <a:t>guards </a:t>
            </a:r>
            <a:r>
              <a:rPr lang="en-US" sz="2000" b="0" i="0" u="none" strike="noStrike" baseline="0" dirty="0"/>
              <a:t>where the top rail also serves as a </a:t>
            </a:r>
            <a:r>
              <a:rPr lang="en-US" sz="2000" b="0" i="1" u="none" strike="noStrike" baseline="0" dirty="0"/>
              <a:t>handrail </a:t>
            </a:r>
            <a:r>
              <a:rPr lang="en-US" sz="2000" b="0" i="0" u="none" strike="noStrike" baseline="0" dirty="0"/>
              <a:t>shall have height not less than 30 inches (762 mm) and not more than 34 inches (864 mm), measured</a:t>
            </a:r>
          </a:p>
          <a:p>
            <a:pPr algn="l"/>
            <a:r>
              <a:rPr lang="en-US" sz="2000" b="0" i="0" u="none" strike="noStrike" baseline="0" dirty="0"/>
              <a:t>vertically from the leading edge of the device tread </a:t>
            </a:r>
            <a:r>
              <a:rPr lang="en-US" sz="2000" b="0" i="1" u="none" strike="noStrike" baseline="0" dirty="0"/>
              <a:t>nosing</a:t>
            </a:r>
            <a:r>
              <a:rPr lang="en-US" sz="2000" b="0" i="0" u="none" strike="noStrike" baseline="0" dirty="0"/>
              <a:t>.</a:t>
            </a:r>
            <a:endParaRPr lang="en-US" sz="2000" dirty="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to="" calcmode="lin" valueType="num">
                                      <p:cBhvr>
                                        <p:cTn id="7" dur="1" fill="hold"/>
                                        <p:tgtEl>
                                          <p:spTgt spid="552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 to="" calcmode="lin" valueType="num">
                                      <p:cBhvr>
                                        <p:cTn id="12" dur="1" fill="hold"/>
                                        <p:tgtEl>
                                          <p:spTgt spid="5529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 to="" calcmode="lin" valueType="num">
                                      <p:cBhvr>
                                        <p:cTn id="17" dur="1" fill="hold"/>
                                        <p:tgtEl>
                                          <p:spTgt spid="5529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6138C49A-E794-183B-284F-B8E1CB65ED4A}"/>
              </a:ext>
            </a:extLst>
          </p:cNvPr>
          <p:cNvSpPr>
            <a:spLocks noGrp="1"/>
          </p:cNvSpPr>
          <p:nvPr>
            <p:ph type="title"/>
          </p:nvPr>
        </p:nvSpPr>
        <p:spPr>
          <a:xfrm>
            <a:off x="381000" y="838200"/>
            <a:ext cx="8229600" cy="704850"/>
          </a:xfrm>
        </p:spPr>
        <p:txBody>
          <a:bodyPr/>
          <a:lstStyle/>
          <a:p>
            <a:pPr eaLnBrk="1" hangingPunct="1"/>
            <a:r>
              <a:rPr lang="en-US" altLang="en-US" dirty="0"/>
              <a:t>Opening limitations 1015.4</a:t>
            </a:r>
          </a:p>
        </p:txBody>
      </p:sp>
      <p:sp>
        <p:nvSpPr>
          <p:cNvPr id="93187" name="Content Placeholder 2">
            <a:extLst>
              <a:ext uri="{FF2B5EF4-FFF2-40B4-BE49-F238E27FC236}">
                <a16:creationId xmlns:a16="http://schemas.microsoft.com/office/drawing/2014/main" id="{098FDFE8-CB72-5A93-BC9E-2871EBE160B8}"/>
              </a:ext>
            </a:extLst>
          </p:cNvPr>
          <p:cNvSpPr>
            <a:spLocks noGrp="1"/>
          </p:cNvSpPr>
          <p:nvPr>
            <p:ph idx="1"/>
          </p:nvPr>
        </p:nvSpPr>
        <p:spPr>
          <a:xfrm>
            <a:off x="457200" y="1600200"/>
            <a:ext cx="8229600" cy="1981200"/>
          </a:xfrm>
        </p:spPr>
        <p:txBody>
          <a:bodyPr/>
          <a:lstStyle/>
          <a:p>
            <a:pPr marL="0" indent="0" eaLnBrk="1" hangingPunct="1">
              <a:buFont typeface="Arial" panose="020B0604020202020204" pitchFamily="34" charset="0"/>
              <a:buNone/>
            </a:pPr>
            <a:r>
              <a:rPr lang="en-US" altLang="en-US" sz="2800" dirty="0">
                <a:latin typeface="Arial" panose="020B0604020202020204" pitchFamily="34" charset="0"/>
                <a:cs typeface="Arial" panose="020B0604020202020204" pitchFamily="34" charset="0"/>
              </a:rPr>
              <a:t>Required guards shall not have openings that allow passage of a sphere 4 inches (102 mm) in diameter from the walking surface to the required guard height.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403BD58-D5C2-6E40-EF33-40834A86A6DD}"/>
              </a:ext>
            </a:extLst>
          </p:cNvPr>
          <p:cNvSpPr>
            <a:spLocks noGrp="1"/>
          </p:cNvSpPr>
          <p:nvPr>
            <p:ph type="title"/>
          </p:nvPr>
        </p:nvSpPr>
        <p:spPr/>
        <p:txBody>
          <a:bodyPr/>
          <a:lstStyle/>
          <a:p>
            <a:pPr eaLnBrk="1" hangingPunct="1"/>
            <a:r>
              <a:rPr lang="en-US" altLang="en-US"/>
              <a:t>DEFINITIONS</a:t>
            </a:r>
          </a:p>
        </p:txBody>
      </p:sp>
      <p:sp>
        <p:nvSpPr>
          <p:cNvPr id="18435" name="Content Placeholder 2">
            <a:extLst>
              <a:ext uri="{FF2B5EF4-FFF2-40B4-BE49-F238E27FC236}">
                <a16:creationId xmlns:a16="http://schemas.microsoft.com/office/drawing/2014/main" id="{BE7CC8A7-CA9E-DB10-3412-CD2378F047C6}"/>
              </a:ext>
            </a:extLst>
          </p:cNvPr>
          <p:cNvSpPr>
            <a:spLocks noGrp="1"/>
          </p:cNvSpPr>
          <p:nvPr>
            <p:ph idx="1"/>
          </p:nvPr>
        </p:nvSpPr>
        <p:spPr>
          <a:xfrm>
            <a:off x="457200" y="1828800"/>
            <a:ext cx="3352800" cy="533400"/>
          </a:xfrm>
        </p:spPr>
        <p:txBody>
          <a:bodyPr/>
          <a:lstStyle/>
          <a:p>
            <a:pPr eaLnBrk="1" hangingPunct="1">
              <a:buFont typeface="Wingdings 2" panose="05020102010507070707" pitchFamily="18" charset="2"/>
              <a:buNone/>
            </a:pPr>
            <a:r>
              <a:rPr lang="en-US" altLang="en-US">
                <a:solidFill>
                  <a:srgbClr val="FF0000"/>
                </a:solidFill>
              </a:rPr>
              <a:t>AREA OF REFUGE. </a:t>
            </a:r>
          </a:p>
        </p:txBody>
      </p:sp>
      <p:sp>
        <p:nvSpPr>
          <p:cNvPr id="6148" name="Rectangle 1">
            <a:extLst>
              <a:ext uri="{FF2B5EF4-FFF2-40B4-BE49-F238E27FC236}">
                <a16:creationId xmlns:a16="http://schemas.microsoft.com/office/drawing/2014/main" id="{4A6AD436-FCF3-7BE1-C40D-AB6B5184A2B2}"/>
              </a:ext>
            </a:extLst>
          </p:cNvPr>
          <p:cNvSpPr>
            <a:spLocks noChangeArrowheads="1"/>
          </p:cNvSpPr>
          <p:nvPr/>
        </p:nvSpPr>
        <p:spPr bwMode="auto">
          <a:xfrm>
            <a:off x="762000" y="2316163"/>
            <a:ext cx="8140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FontTx/>
              <a:buNone/>
            </a:pPr>
            <a:r>
              <a:rPr lang="en-US" altLang="en-US" sz="2800">
                <a:latin typeface="Calibri" panose="020F0502020204030204" pitchFamily="34" charset="0"/>
              </a:rPr>
              <a:t>An area where persons unable to use stairways can remain temporarily to await instructions or assistance during emergency evacuation</a:t>
            </a:r>
            <a:endParaRPr lang="en-US" altLang="en-US" sz="2800">
              <a:latin typeface="Arial" panose="020B0604020202020204" pitchFamily="34" charset="0"/>
            </a:endParaRPr>
          </a:p>
        </p:txBody>
      </p:sp>
      <p:sp>
        <p:nvSpPr>
          <p:cNvPr id="6149" name="Rectangle 4">
            <a:extLst>
              <a:ext uri="{FF2B5EF4-FFF2-40B4-BE49-F238E27FC236}">
                <a16:creationId xmlns:a16="http://schemas.microsoft.com/office/drawing/2014/main" id="{B56AEEC6-0F53-092B-5ED9-963F4B14BF6B}"/>
              </a:ext>
            </a:extLst>
          </p:cNvPr>
          <p:cNvSpPr>
            <a:spLocks noChangeArrowheads="1"/>
          </p:cNvSpPr>
          <p:nvPr/>
        </p:nvSpPr>
        <p:spPr bwMode="auto">
          <a:xfrm>
            <a:off x="533400" y="3810000"/>
            <a:ext cx="6327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a:solidFill>
                  <a:srgbClr val="FF0000"/>
                </a:solidFill>
                <a:latin typeface="Calibri" panose="020F0502020204030204" pitchFamily="34" charset="0"/>
              </a:rPr>
              <a:t>COMMON PATH OF EGRESS TRAVEL</a:t>
            </a:r>
          </a:p>
        </p:txBody>
      </p:sp>
      <p:sp>
        <p:nvSpPr>
          <p:cNvPr id="6150" name="TextBox 7">
            <a:extLst>
              <a:ext uri="{FF2B5EF4-FFF2-40B4-BE49-F238E27FC236}">
                <a16:creationId xmlns:a16="http://schemas.microsoft.com/office/drawing/2014/main" id="{E879D966-F1EB-B403-7171-D2552057ADD8}"/>
              </a:ext>
            </a:extLst>
          </p:cNvPr>
          <p:cNvSpPr txBox="1">
            <a:spLocks noChangeArrowheads="1"/>
          </p:cNvSpPr>
          <p:nvPr/>
        </p:nvSpPr>
        <p:spPr bwMode="auto">
          <a:xfrm>
            <a:off x="484188" y="4503738"/>
            <a:ext cx="8667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800">
                <a:latin typeface="Arial" panose="020B0604020202020204" pitchFamily="34" charset="0"/>
              </a:rPr>
              <a:t>That portion of the </a:t>
            </a:r>
            <a:r>
              <a:rPr lang="en-US" altLang="en-US" sz="2800" i="1">
                <a:latin typeface="Arial" panose="020B0604020202020204" pitchFamily="34" charset="0"/>
              </a:rPr>
              <a:t>exit access </a:t>
            </a:r>
            <a:r>
              <a:rPr lang="en-US" altLang="en-US" sz="2800">
                <a:latin typeface="Arial" panose="020B0604020202020204" pitchFamily="34" charset="0"/>
              </a:rPr>
              <a:t>travel distance measured from the most remote point within a </a:t>
            </a:r>
            <a:r>
              <a:rPr lang="en-US" altLang="en-US" sz="2800" i="1">
                <a:latin typeface="Arial" panose="020B0604020202020204" pitchFamily="34" charset="0"/>
              </a:rPr>
              <a:t>story </a:t>
            </a:r>
            <a:r>
              <a:rPr lang="en-US" altLang="en-US" sz="2800">
                <a:latin typeface="Arial" panose="020B0604020202020204" pitchFamily="34" charset="0"/>
              </a:rPr>
              <a:t>to that point where the occupants have separate and distinct access to two </a:t>
            </a:r>
            <a:r>
              <a:rPr lang="en-US" altLang="en-US" sz="2800" i="1">
                <a:latin typeface="Arial" panose="020B0604020202020204" pitchFamily="34" charset="0"/>
              </a:rPr>
              <a:t>exits </a:t>
            </a:r>
            <a:r>
              <a:rPr lang="en-US" altLang="en-US" sz="2800">
                <a:latin typeface="Arial" panose="020B0604020202020204" pitchFamily="34" charset="0"/>
              </a:rPr>
              <a:t>or </a:t>
            </a:r>
            <a:r>
              <a:rPr lang="en-US" altLang="en-US" sz="2800" i="1">
                <a:latin typeface="Arial" panose="020B0604020202020204" pitchFamily="34" charset="0"/>
              </a:rPr>
              <a:t>exit access </a:t>
            </a:r>
            <a:r>
              <a:rPr lang="en-US" altLang="en-US" sz="2800">
                <a:latin typeface="Arial" panose="020B0604020202020204" pitchFamily="34" charset="0"/>
              </a:rPr>
              <a:t>doorways.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to="" calcmode="lin" valueType="num">
                                      <p:cBhvr>
                                        <p:cTn id="7" dur="1" fill="hold"/>
                                        <p:tgtEl>
                                          <p:spTgt spid="614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 to="" calcmode="lin" valueType="num">
                                      <p:cBhvr>
                                        <p:cTn id="12" dur="1" fill="hold"/>
                                        <p:tgtEl>
                                          <p:spTgt spid="6149"/>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 to="" calcmode="lin" valueType="num">
                                      <p:cBhvr>
                                        <p:cTn id="17" dur="1" fill="hold"/>
                                        <p:tgtEl>
                                          <p:spTgt spid="61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B61577C-AE5F-767F-6484-8712BDFCE330}"/>
              </a:ext>
            </a:extLst>
          </p:cNvPr>
          <p:cNvSpPr>
            <a:spLocks noGrp="1"/>
          </p:cNvSpPr>
          <p:nvPr>
            <p:ph type="title"/>
          </p:nvPr>
        </p:nvSpPr>
        <p:spPr>
          <a:xfrm>
            <a:off x="457200" y="762000"/>
            <a:ext cx="8229600" cy="781050"/>
          </a:xfrm>
        </p:spPr>
        <p:txBody>
          <a:bodyPr/>
          <a:lstStyle/>
          <a:p>
            <a:pPr eaLnBrk="1" hangingPunct="1"/>
            <a:r>
              <a:rPr lang="en-US" altLang="en-US" dirty="0"/>
              <a:t>Opening limitations 1015.4</a:t>
            </a:r>
          </a:p>
        </p:txBody>
      </p:sp>
      <p:sp>
        <p:nvSpPr>
          <p:cNvPr id="54275" name="Content Placeholder 2">
            <a:extLst>
              <a:ext uri="{FF2B5EF4-FFF2-40B4-BE49-F238E27FC236}">
                <a16:creationId xmlns:a16="http://schemas.microsoft.com/office/drawing/2014/main" id="{D5FAF9E7-039A-F674-BCE9-8880ACC8D9DF}"/>
              </a:ext>
            </a:extLst>
          </p:cNvPr>
          <p:cNvSpPr>
            <a:spLocks noGrp="1"/>
          </p:cNvSpPr>
          <p:nvPr>
            <p:ph idx="1"/>
          </p:nvPr>
        </p:nvSpPr>
        <p:spPr>
          <a:xfrm>
            <a:off x="914400" y="2133600"/>
            <a:ext cx="7772400" cy="1676400"/>
          </a:xfrm>
        </p:spPr>
        <p:txBody>
          <a:bodyPr>
            <a:normAutofit lnSpcReduction="10000"/>
          </a:bodyPr>
          <a:lstStyle/>
          <a:p>
            <a:pPr marL="0" indent="0">
              <a:buNone/>
              <a:defRPr/>
            </a:pPr>
            <a:r>
              <a:rPr lang="en-US" dirty="0">
                <a:latin typeface="Arial" pitchFamily="34" charset="0"/>
                <a:cs typeface="Arial" pitchFamily="34" charset="0"/>
              </a:rPr>
              <a:t>1   </a:t>
            </a:r>
            <a:r>
              <a:rPr lang="en-US" sz="2800" dirty="0"/>
              <a:t>From a height of 36 inches (914 mm) to 42 inches (1067 mm), guards shall not have openings that allow passage of a sphere 4</a:t>
            </a:r>
            <a:r>
              <a:rPr lang="en-US" sz="2800" baseline="30000" dirty="0"/>
              <a:t>3</a:t>
            </a:r>
            <a:r>
              <a:rPr lang="en-US" sz="2800" dirty="0"/>
              <a:t>/</a:t>
            </a:r>
            <a:r>
              <a:rPr lang="en-US" sz="2800" baseline="-25000" dirty="0"/>
              <a:t>8</a:t>
            </a:r>
            <a:r>
              <a:rPr lang="en-US" sz="2800" dirty="0"/>
              <a:t> inches (111 mm) in diameter.</a:t>
            </a:r>
          </a:p>
        </p:txBody>
      </p:sp>
      <p:sp>
        <p:nvSpPr>
          <p:cNvPr id="95237" name="Rectangle 3">
            <a:extLst>
              <a:ext uri="{FF2B5EF4-FFF2-40B4-BE49-F238E27FC236}">
                <a16:creationId xmlns:a16="http://schemas.microsoft.com/office/drawing/2014/main" id="{D642A87E-499E-59C8-DC85-D5ACC1ADEC68}"/>
              </a:ext>
            </a:extLst>
          </p:cNvPr>
          <p:cNvSpPr>
            <a:spLocks noChangeArrowheads="1"/>
          </p:cNvSpPr>
          <p:nvPr/>
        </p:nvSpPr>
        <p:spPr bwMode="auto">
          <a:xfrm>
            <a:off x="1143000" y="1552575"/>
            <a:ext cx="2362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b="1">
                <a:latin typeface="Arial" panose="020B0604020202020204" pitchFamily="34" charset="0"/>
                <a:cs typeface="Times New Roman" panose="02020603050405020304" pitchFamily="18" charset="0"/>
              </a:rPr>
              <a:t>Exceptions:</a:t>
            </a:r>
            <a:endParaRPr lang="en-US" altLang="en-US">
              <a:latin typeface="Arial" panose="020B0604020202020204" pitchFamily="34" charset="0"/>
            </a:endParaRPr>
          </a:p>
        </p:txBody>
      </p:sp>
      <p:sp>
        <p:nvSpPr>
          <p:cNvPr id="10" name="TextBox 9">
            <a:extLst>
              <a:ext uri="{FF2B5EF4-FFF2-40B4-BE49-F238E27FC236}">
                <a16:creationId xmlns:a16="http://schemas.microsoft.com/office/drawing/2014/main" id="{9D317E93-75EF-855C-B93A-AD49FCC698CF}"/>
              </a:ext>
            </a:extLst>
          </p:cNvPr>
          <p:cNvSpPr txBox="1">
            <a:spLocks noChangeArrowheads="1"/>
          </p:cNvSpPr>
          <p:nvPr/>
        </p:nvSpPr>
        <p:spPr bwMode="auto">
          <a:xfrm>
            <a:off x="838200" y="4038600"/>
            <a:ext cx="79248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a:latin typeface="Arial" panose="020B0604020202020204" pitchFamily="34" charset="0"/>
              </a:rPr>
              <a:t>2   The triangular openings at the open sides of </a:t>
            </a:r>
            <a:r>
              <a:rPr lang="en-US" altLang="en-US" i="1">
                <a:latin typeface="Arial" panose="020B0604020202020204" pitchFamily="34" charset="0"/>
              </a:rPr>
              <a:t>a stair, </a:t>
            </a:r>
            <a:r>
              <a:rPr lang="en-US" altLang="en-US">
                <a:latin typeface="Arial" panose="020B0604020202020204" pitchFamily="34" charset="0"/>
              </a:rPr>
              <a:t>formed by the riser, tread and bottom rail shall not allow passage of a sphere 6 inches (152 mm) in diameter.</a:t>
            </a:r>
          </a:p>
          <a:p>
            <a:pP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to="" calcmode="lin" valueType="num">
                                      <p:cBhvr>
                                        <p:cTn id="7" dur="1" fill="hold"/>
                                        <p:tgtEl>
                                          <p:spTgt spid="542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35A5ABCB-D20B-4955-8F9A-5080FF7F2285}"/>
              </a:ext>
            </a:extLst>
          </p:cNvPr>
          <p:cNvSpPr>
            <a:spLocks noGrp="1"/>
          </p:cNvSpPr>
          <p:nvPr>
            <p:ph type="title"/>
          </p:nvPr>
        </p:nvSpPr>
        <p:spPr>
          <a:xfrm>
            <a:off x="457200" y="762000"/>
            <a:ext cx="8229600" cy="781050"/>
          </a:xfrm>
        </p:spPr>
        <p:txBody>
          <a:bodyPr/>
          <a:lstStyle/>
          <a:p>
            <a:pPr eaLnBrk="1" hangingPunct="1"/>
            <a:r>
              <a:rPr lang="en-US" altLang="en-US" dirty="0"/>
              <a:t>Opening limitations 1015.4</a:t>
            </a:r>
          </a:p>
        </p:txBody>
      </p:sp>
      <p:sp>
        <p:nvSpPr>
          <p:cNvPr id="54275" name="Content Placeholder 2">
            <a:extLst>
              <a:ext uri="{FF2B5EF4-FFF2-40B4-BE49-F238E27FC236}">
                <a16:creationId xmlns:a16="http://schemas.microsoft.com/office/drawing/2014/main" id="{6D9AEC5D-763E-A059-948E-E3E2A973769A}"/>
              </a:ext>
            </a:extLst>
          </p:cNvPr>
          <p:cNvSpPr>
            <a:spLocks noGrp="1"/>
          </p:cNvSpPr>
          <p:nvPr>
            <p:ph idx="1"/>
          </p:nvPr>
        </p:nvSpPr>
        <p:spPr>
          <a:xfrm>
            <a:off x="914400" y="2133600"/>
            <a:ext cx="7772400" cy="2057400"/>
          </a:xfrm>
        </p:spPr>
        <p:txBody>
          <a:bodyPr/>
          <a:lstStyle/>
          <a:p>
            <a:pPr marL="0" indent="0">
              <a:buNone/>
            </a:pPr>
            <a:r>
              <a:rPr lang="en-US" altLang="en-US" dirty="0">
                <a:latin typeface="Arial" panose="020B0604020202020204" pitchFamily="34" charset="0"/>
                <a:cs typeface="Arial" panose="020B0604020202020204" pitchFamily="34" charset="0"/>
              </a:rPr>
              <a:t>3   At elevated walking surfaces for access to and use of electrical, mechanical or plumbing systems or equipment, guards shall not have openings that allow passage of a sphere 21 inches (533 mm) in diameter.</a:t>
            </a:r>
          </a:p>
        </p:txBody>
      </p:sp>
      <p:sp>
        <p:nvSpPr>
          <p:cNvPr id="96261" name="Rectangle 3">
            <a:extLst>
              <a:ext uri="{FF2B5EF4-FFF2-40B4-BE49-F238E27FC236}">
                <a16:creationId xmlns:a16="http://schemas.microsoft.com/office/drawing/2014/main" id="{BCBA9453-1CF3-8E3B-008E-3E417F189512}"/>
              </a:ext>
            </a:extLst>
          </p:cNvPr>
          <p:cNvSpPr>
            <a:spLocks noChangeArrowheads="1"/>
          </p:cNvSpPr>
          <p:nvPr/>
        </p:nvSpPr>
        <p:spPr bwMode="auto">
          <a:xfrm>
            <a:off x="1143000" y="1552575"/>
            <a:ext cx="2362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b="1">
                <a:latin typeface="Arial" panose="020B0604020202020204" pitchFamily="34" charset="0"/>
                <a:cs typeface="Times New Roman" panose="02020603050405020304" pitchFamily="18" charset="0"/>
              </a:rPr>
              <a:t>Exceptions:</a:t>
            </a:r>
            <a:endParaRPr lang="en-US" altLang="en-US">
              <a:latin typeface="Arial" panose="020B0604020202020204" pitchFamily="34" charset="0"/>
            </a:endParaRPr>
          </a:p>
        </p:txBody>
      </p:sp>
      <p:sp>
        <p:nvSpPr>
          <p:cNvPr id="10" name="TextBox 9">
            <a:extLst>
              <a:ext uri="{FF2B5EF4-FFF2-40B4-BE49-F238E27FC236}">
                <a16:creationId xmlns:a16="http://schemas.microsoft.com/office/drawing/2014/main" id="{088E8C94-8471-2872-BEF1-083D462787CB}"/>
              </a:ext>
            </a:extLst>
          </p:cNvPr>
          <p:cNvSpPr txBox="1">
            <a:spLocks noChangeArrowheads="1"/>
          </p:cNvSpPr>
          <p:nvPr/>
        </p:nvSpPr>
        <p:spPr bwMode="auto">
          <a:xfrm>
            <a:off x="838200" y="4191000"/>
            <a:ext cx="79248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dirty="0">
                <a:latin typeface="Arial" panose="020B0604020202020204" pitchFamily="34" charset="0"/>
              </a:rPr>
              <a:t>4   In areas that are not open to the public within occupancies in Group I-3, F, H or S, and for </a:t>
            </a:r>
            <a:r>
              <a:rPr lang="en-US" altLang="en-US" i="1" dirty="0">
                <a:latin typeface="Arial" panose="020B0604020202020204" pitchFamily="34" charset="0"/>
              </a:rPr>
              <a:t>alternating tread devices </a:t>
            </a:r>
            <a:r>
              <a:rPr lang="en-US" altLang="en-US" dirty="0">
                <a:latin typeface="Arial" panose="020B0604020202020204" pitchFamily="34" charset="0"/>
              </a:rPr>
              <a:t>and ship ladders, </a:t>
            </a:r>
            <a:r>
              <a:rPr lang="en-US" altLang="en-US" i="1" dirty="0">
                <a:latin typeface="Arial" panose="020B0604020202020204" pitchFamily="34" charset="0"/>
              </a:rPr>
              <a:t>guards </a:t>
            </a:r>
            <a:r>
              <a:rPr lang="en-US" altLang="en-US" dirty="0">
                <a:latin typeface="Arial" panose="020B0604020202020204" pitchFamily="34" charset="0"/>
              </a:rPr>
              <a:t>shall not have openings which allow passage of a sphere 21 inches (533 mm) in diameter.</a:t>
            </a:r>
          </a:p>
          <a:p>
            <a:pPr eaLnBrk="1" hangingPunct="1">
              <a:spcBef>
                <a:spcPct val="0"/>
              </a:spcBef>
              <a:buClrTx/>
              <a:buSzTx/>
              <a:buFontTx/>
              <a:buNone/>
            </a:pPr>
            <a:endParaRPr lang="en-US" altLang="en-US" dirty="0">
              <a:latin typeface="Arial" panose="020B0604020202020204" pitchFamily="34" charset="0"/>
            </a:endParaRPr>
          </a:p>
          <a:p>
            <a:pPr eaLnBrk="1" hangingPunct="1">
              <a:spcBef>
                <a:spcPct val="0"/>
              </a:spcBef>
              <a:buClrTx/>
              <a:buSzTx/>
              <a:buFontTx/>
              <a:buNone/>
            </a:pPr>
            <a:endParaRPr lang="en-US"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to="" calcmode="lin" valueType="num">
                                      <p:cBhvr>
                                        <p:cTn id="7" dur="1" fill="hold"/>
                                        <p:tgtEl>
                                          <p:spTgt spid="542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D022C95A-E796-2FBA-CF79-8BD375D3E3DE}"/>
              </a:ext>
            </a:extLst>
          </p:cNvPr>
          <p:cNvSpPr>
            <a:spLocks noGrp="1"/>
          </p:cNvSpPr>
          <p:nvPr>
            <p:ph type="title"/>
          </p:nvPr>
        </p:nvSpPr>
        <p:spPr>
          <a:xfrm>
            <a:off x="457200" y="762000"/>
            <a:ext cx="8229600" cy="781050"/>
          </a:xfrm>
        </p:spPr>
        <p:txBody>
          <a:bodyPr/>
          <a:lstStyle/>
          <a:p>
            <a:pPr eaLnBrk="1" hangingPunct="1"/>
            <a:r>
              <a:rPr lang="en-US" altLang="en-US" dirty="0"/>
              <a:t>Opening limitations 1015.4</a:t>
            </a:r>
          </a:p>
        </p:txBody>
      </p:sp>
      <p:sp>
        <p:nvSpPr>
          <p:cNvPr id="54275" name="Content Placeholder 2">
            <a:extLst>
              <a:ext uri="{FF2B5EF4-FFF2-40B4-BE49-F238E27FC236}">
                <a16:creationId xmlns:a16="http://schemas.microsoft.com/office/drawing/2014/main" id="{521C2817-BFC3-CE7C-7E7D-59893DBCCE49}"/>
              </a:ext>
            </a:extLst>
          </p:cNvPr>
          <p:cNvSpPr>
            <a:spLocks noGrp="1"/>
          </p:cNvSpPr>
          <p:nvPr>
            <p:ph idx="1"/>
          </p:nvPr>
        </p:nvSpPr>
        <p:spPr>
          <a:xfrm>
            <a:off x="914400" y="2133600"/>
            <a:ext cx="7772400" cy="2819400"/>
          </a:xfrm>
        </p:spPr>
        <p:txBody>
          <a:bodyPr/>
          <a:lstStyle/>
          <a:p>
            <a:pPr marL="0" indent="0">
              <a:buNone/>
            </a:pPr>
            <a:r>
              <a:rPr lang="en-US" altLang="en-US" dirty="0">
                <a:latin typeface="Arial" panose="020B0604020202020204" pitchFamily="34" charset="0"/>
                <a:cs typeface="Arial" panose="020B0604020202020204" pitchFamily="34" charset="0"/>
              </a:rPr>
              <a:t>5 In assembly seating areas, guards required at the end of aisles in accordance with Section 1029.16.4 shall not have openings that allow passage of a sphere 4 inches (102 mm) in diameter up to a height of 26 inches (660 mm). From a height of 26 inches (660 mm) to 42 inches (1067 mm) above the adjacent walking surfaces, guards shall not have openings that allow passage of a sphere 8 inches (203 mm) in diameter.</a:t>
            </a:r>
          </a:p>
        </p:txBody>
      </p:sp>
      <p:sp>
        <p:nvSpPr>
          <p:cNvPr id="97285" name="Rectangle 3">
            <a:extLst>
              <a:ext uri="{FF2B5EF4-FFF2-40B4-BE49-F238E27FC236}">
                <a16:creationId xmlns:a16="http://schemas.microsoft.com/office/drawing/2014/main" id="{4D01B7C4-8351-6B89-C1F0-3FD45D48037C}"/>
              </a:ext>
            </a:extLst>
          </p:cNvPr>
          <p:cNvSpPr>
            <a:spLocks noChangeArrowheads="1"/>
          </p:cNvSpPr>
          <p:nvPr/>
        </p:nvSpPr>
        <p:spPr bwMode="auto">
          <a:xfrm>
            <a:off x="1143000" y="1552575"/>
            <a:ext cx="2362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b="1">
                <a:latin typeface="Arial" panose="020B0604020202020204" pitchFamily="34" charset="0"/>
                <a:cs typeface="Times New Roman" panose="02020603050405020304" pitchFamily="18" charset="0"/>
              </a:rPr>
              <a:t>Exceptions:</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to="" calcmode="lin" valueType="num">
                                      <p:cBhvr>
                                        <p:cTn id="7" dur="1" fill="hold"/>
                                        <p:tgtEl>
                                          <p:spTgt spid="5427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718AC52C-59DA-DB3A-8C10-22D703C20B12}"/>
              </a:ext>
            </a:extLst>
          </p:cNvPr>
          <p:cNvSpPr>
            <a:spLocks noGrp="1"/>
          </p:cNvSpPr>
          <p:nvPr>
            <p:ph type="title"/>
          </p:nvPr>
        </p:nvSpPr>
        <p:spPr>
          <a:xfrm>
            <a:off x="457200" y="762000"/>
            <a:ext cx="8229600" cy="781050"/>
          </a:xfrm>
        </p:spPr>
        <p:txBody>
          <a:bodyPr/>
          <a:lstStyle/>
          <a:p>
            <a:pPr eaLnBrk="1" hangingPunct="1"/>
            <a:r>
              <a:rPr lang="en-US" altLang="en-US" dirty="0"/>
              <a:t>Opening limitations 1015.4</a:t>
            </a:r>
          </a:p>
        </p:txBody>
      </p:sp>
      <p:sp>
        <p:nvSpPr>
          <p:cNvPr id="98308" name="Rectangle 3">
            <a:extLst>
              <a:ext uri="{FF2B5EF4-FFF2-40B4-BE49-F238E27FC236}">
                <a16:creationId xmlns:a16="http://schemas.microsoft.com/office/drawing/2014/main" id="{AF5E71AB-7950-E123-52DE-7951BF23362C}"/>
              </a:ext>
            </a:extLst>
          </p:cNvPr>
          <p:cNvSpPr>
            <a:spLocks noChangeArrowheads="1"/>
          </p:cNvSpPr>
          <p:nvPr/>
        </p:nvSpPr>
        <p:spPr bwMode="auto">
          <a:xfrm>
            <a:off x="1143000" y="1552575"/>
            <a:ext cx="2362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b="1">
                <a:latin typeface="Arial" panose="020B0604020202020204" pitchFamily="34" charset="0"/>
                <a:cs typeface="Times New Roman" panose="02020603050405020304" pitchFamily="18" charset="0"/>
              </a:rPr>
              <a:t>Exceptions:</a:t>
            </a:r>
            <a:endParaRPr lang="en-US" altLang="en-US">
              <a:latin typeface="Arial" panose="020B0604020202020204" pitchFamily="34" charset="0"/>
            </a:endParaRPr>
          </a:p>
        </p:txBody>
      </p:sp>
      <p:sp>
        <p:nvSpPr>
          <p:cNvPr id="10" name="TextBox 9">
            <a:extLst>
              <a:ext uri="{FF2B5EF4-FFF2-40B4-BE49-F238E27FC236}">
                <a16:creationId xmlns:a16="http://schemas.microsoft.com/office/drawing/2014/main" id="{00F545FD-3D48-F3C9-0FF2-361A18137679}"/>
              </a:ext>
            </a:extLst>
          </p:cNvPr>
          <p:cNvSpPr txBox="1">
            <a:spLocks noChangeArrowheads="1"/>
          </p:cNvSpPr>
          <p:nvPr/>
        </p:nvSpPr>
        <p:spPr bwMode="auto">
          <a:xfrm>
            <a:off x="838200" y="2133600"/>
            <a:ext cx="7848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a:latin typeface="Arial" panose="020B0604020202020204" pitchFamily="34" charset="0"/>
              </a:rPr>
              <a:t>6  </a:t>
            </a:r>
            <a:r>
              <a:rPr lang="en-US" altLang="en-US" sz="2800">
                <a:latin typeface="Arial" panose="020B0604020202020204" pitchFamily="34" charset="0"/>
              </a:rPr>
              <a:t>Within individual dwelling units and sleeping units in Group R-2 and R-3 occupancies, </a:t>
            </a:r>
            <a:r>
              <a:rPr lang="en-US" altLang="en-US" sz="2800" i="1">
                <a:latin typeface="Arial" panose="020B0604020202020204" pitchFamily="34" charset="0"/>
              </a:rPr>
              <a:t>guards </a:t>
            </a:r>
            <a:r>
              <a:rPr lang="en-US" altLang="en-US" sz="2800">
                <a:latin typeface="Arial" panose="020B0604020202020204" pitchFamily="34" charset="0"/>
              </a:rPr>
              <a:t>on the open sides of </a:t>
            </a:r>
            <a:r>
              <a:rPr lang="en-US" altLang="en-US" sz="2800" i="1">
                <a:latin typeface="Arial" panose="020B0604020202020204" pitchFamily="34" charset="0"/>
              </a:rPr>
              <a:t>stairs </a:t>
            </a:r>
            <a:r>
              <a:rPr lang="en-US" altLang="en-US" sz="2800">
                <a:latin typeface="Arial" panose="020B0604020202020204" pitchFamily="34" charset="0"/>
              </a:rPr>
              <a:t>shall not have openings which allow passage of a sphere 4</a:t>
            </a:r>
            <a:r>
              <a:rPr lang="en-US" altLang="en-US" sz="2800" baseline="30000">
                <a:latin typeface="Arial" panose="020B0604020202020204" pitchFamily="34" charset="0"/>
              </a:rPr>
              <a:t>3</a:t>
            </a:r>
            <a:r>
              <a:rPr lang="en-US" altLang="en-US" sz="2800">
                <a:latin typeface="Arial" panose="020B0604020202020204" pitchFamily="34" charset="0"/>
              </a:rPr>
              <a:t>/</a:t>
            </a:r>
            <a:r>
              <a:rPr lang="en-US" altLang="en-US" sz="2800" baseline="-25000">
                <a:latin typeface="Arial" panose="020B0604020202020204" pitchFamily="34" charset="0"/>
              </a:rPr>
              <a:t>8</a:t>
            </a:r>
            <a:r>
              <a:rPr lang="en-US" altLang="en-US" sz="2800">
                <a:latin typeface="Arial" panose="020B0604020202020204" pitchFamily="34" charset="0"/>
              </a:rPr>
              <a:t> inches (111 mm) in diameter</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19FA18E9-C678-2FF1-B897-27179CA46093}"/>
              </a:ext>
            </a:extLst>
          </p:cNvPr>
          <p:cNvSpPr>
            <a:spLocks noGrp="1"/>
          </p:cNvSpPr>
          <p:nvPr>
            <p:ph type="title"/>
          </p:nvPr>
        </p:nvSpPr>
        <p:spPr>
          <a:xfrm>
            <a:off x="457200" y="838200"/>
            <a:ext cx="8229600" cy="762000"/>
          </a:xfrm>
        </p:spPr>
        <p:txBody>
          <a:bodyPr>
            <a:normAutofit fontScale="90000"/>
          </a:bodyPr>
          <a:lstStyle/>
          <a:p>
            <a:pPr eaLnBrk="1" fontAlgn="auto" hangingPunct="1">
              <a:spcAft>
                <a:spcPts val="0"/>
              </a:spcAft>
              <a:defRPr/>
            </a:pPr>
            <a:r>
              <a:rPr lang="en-US" dirty="0"/>
              <a:t>EXIT ACCESS SECTION 1016</a:t>
            </a:r>
          </a:p>
        </p:txBody>
      </p:sp>
      <p:sp>
        <p:nvSpPr>
          <p:cNvPr id="99331" name="TextBox 2">
            <a:extLst>
              <a:ext uri="{FF2B5EF4-FFF2-40B4-BE49-F238E27FC236}">
                <a16:creationId xmlns:a16="http://schemas.microsoft.com/office/drawing/2014/main" id="{6A1A1068-5217-9B38-BB86-4607F1C3773C}"/>
              </a:ext>
            </a:extLst>
          </p:cNvPr>
          <p:cNvSpPr txBox="1">
            <a:spLocks noChangeArrowheads="1"/>
          </p:cNvSpPr>
          <p:nvPr/>
        </p:nvSpPr>
        <p:spPr bwMode="auto">
          <a:xfrm>
            <a:off x="609600" y="1600200"/>
            <a:ext cx="8305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b="1" dirty="0">
                <a:latin typeface="Arial" panose="020B0604020202020204" pitchFamily="34" charset="0"/>
              </a:rPr>
              <a:t>1016.1 General. </a:t>
            </a:r>
            <a:r>
              <a:rPr lang="en-US" altLang="en-US" sz="2800" dirty="0">
                <a:latin typeface="Arial" panose="020B0604020202020204" pitchFamily="34" charset="0"/>
              </a:rPr>
              <a:t>The exit access shall comply with the applicable provisions of Sections 1003 through 1015. Exit access arrangement shall comply with Sections 1016 through 1021.</a:t>
            </a:r>
            <a:endParaRPr lang="en-US" altLang="en-US" dirty="0">
              <a:latin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0600F9A-8D45-A683-652C-AEB8B2A4D1D3}"/>
              </a:ext>
            </a:extLst>
          </p:cNvPr>
          <p:cNvSpPr>
            <a:spLocks noGrp="1"/>
          </p:cNvSpPr>
          <p:nvPr>
            <p:ph type="title"/>
          </p:nvPr>
        </p:nvSpPr>
        <p:spPr>
          <a:xfrm>
            <a:off x="457200" y="838200"/>
            <a:ext cx="8229600" cy="762000"/>
          </a:xfrm>
        </p:spPr>
        <p:txBody>
          <a:bodyPr>
            <a:normAutofit fontScale="90000"/>
          </a:bodyPr>
          <a:lstStyle/>
          <a:p>
            <a:pPr eaLnBrk="1" fontAlgn="auto" hangingPunct="1">
              <a:spcAft>
                <a:spcPts val="0"/>
              </a:spcAft>
              <a:defRPr/>
            </a:pPr>
            <a:r>
              <a:rPr lang="en-US" dirty="0"/>
              <a:t>EXIT ACCESS SECTION 1016</a:t>
            </a:r>
          </a:p>
        </p:txBody>
      </p:sp>
      <p:sp>
        <p:nvSpPr>
          <p:cNvPr id="100356" name="TextBox 5">
            <a:extLst>
              <a:ext uri="{FF2B5EF4-FFF2-40B4-BE49-F238E27FC236}">
                <a16:creationId xmlns:a16="http://schemas.microsoft.com/office/drawing/2014/main" id="{EFF5EAA9-6EB0-88D5-70BD-A04E969F2424}"/>
              </a:ext>
            </a:extLst>
          </p:cNvPr>
          <p:cNvSpPr txBox="1">
            <a:spLocks noChangeArrowheads="1"/>
          </p:cNvSpPr>
          <p:nvPr/>
        </p:nvSpPr>
        <p:spPr bwMode="auto">
          <a:xfrm>
            <a:off x="685800" y="1524000"/>
            <a:ext cx="8229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b="1" dirty="0">
                <a:latin typeface="Arial" panose="020B0604020202020204" pitchFamily="34" charset="0"/>
              </a:rPr>
              <a:t>1016.2 Egress through intervening spaces. </a:t>
            </a:r>
            <a:r>
              <a:rPr lang="en-US" altLang="en-US" sz="2800" dirty="0">
                <a:latin typeface="Arial" panose="020B0604020202020204" pitchFamily="34" charset="0"/>
              </a:rPr>
              <a:t>Egress through intervening spaces shall comply with this section.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587A-B16C-D45E-903E-239821555398}"/>
              </a:ext>
            </a:extLst>
          </p:cNvPr>
          <p:cNvSpPr>
            <a:spLocks noGrp="1"/>
          </p:cNvSpPr>
          <p:nvPr>
            <p:ph type="title"/>
          </p:nvPr>
        </p:nvSpPr>
        <p:spPr/>
        <p:txBody>
          <a:bodyPr/>
          <a:lstStyle/>
          <a:p>
            <a:r>
              <a:rPr lang="en-US" dirty="0"/>
              <a:t>EXIT ACCESS SECTION 1016</a:t>
            </a:r>
          </a:p>
        </p:txBody>
      </p:sp>
      <p:sp>
        <p:nvSpPr>
          <p:cNvPr id="3" name="Content Placeholder 2">
            <a:extLst>
              <a:ext uri="{FF2B5EF4-FFF2-40B4-BE49-F238E27FC236}">
                <a16:creationId xmlns:a16="http://schemas.microsoft.com/office/drawing/2014/main" id="{9E014F23-6D64-11D0-3C3B-D6B23A85111C}"/>
              </a:ext>
            </a:extLst>
          </p:cNvPr>
          <p:cNvSpPr>
            <a:spLocks noGrp="1"/>
          </p:cNvSpPr>
          <p:nvPr>
            <p:ph idx="1"/>
          </p:nvPr>
        </p:nvSpPr>
        <p:spPr>
          <a:xfrm>
            <a:off x="457200" y="1935163"/>
            <a:ext cx="8229600" cy="3779837"/>
          </a:xfrm>
        </p:spPr>
        <p:txBody>
          <a:bodyPr/>
          <a:lstStyle/>
          <a:p>
            <a:pPr marL="0" indent="0">
              <a:buNone/>
            </a:pPr>
            <a:r>
              <a:rPr lang="en-US" dirty="0"/>
              <a:t>1. Exit access through an enclosed elevator lobby is permitted.  Access to not less than one of the required exits shall be provided without travel through the enclosed elevator lobbies required by Section 3006. Where the path of exit access travel passes through an enclosed elevator lobby, the level of protection required for the enclosed elevator lobby is not required to be extended to the exit unless direct access to an exit is required by other sections of this code.</a:t>
            </a:r>
          </a:p>
        </p:txBody>
      </p:sp>
    </p:spTree>
    <p:extLst>
      <p:ext uri="{BB962C8B-B14F-4D97-AF65-F5344CB8AC3E}">
        <p14:creationId xmlns:p14="http://schemas.microsoft.com/office/powerpoint/2010/main" val="13631522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587A-B16C-D45E-903E-239821555398}"/>
              </a:ext>
            </a:extLst>
          </p:cNvPr>
          <p:cNvSpPr>
            <a:spLocks noGrp="1"/>
          </p:cNvSpPr>
          <p:nvPr>
            <p:ph type="title"/>
          </p:nvPr>
        </p:nvSpPr>
        <p:spPr/>
        <p:txBody>
          <a:bodyPr/>
          <a:lstStyle/>
          <a:p>
            <a:r>
              <a:rPr lang="en-US" dirty="0"/>
              <a:t>EXIT ACCESS SECTION 1016</a:t>
            </a:r>
          </a:p>
        </p:txBody>
      </p:sp>
      <p:sp>
        <p:nvSpPr>
          <p:cNvPr id="3" name="Content Placeholder 2">
            <a:extLst>
              <a:ext uri="{FF2B5EF4-FFF2-40B4-BE49-F238E27FC236}">
                <a16:creationId xmlns:a16="http://schemas.microsoft.com/office/drawing/2014/main" id="{9E014F23-6D64-11D0-3C3B-D6B23A85111C}"/>
              </a:ext>
            </a:extLst>
          </p:cNvPr>
          <p:cNvSpPr>
            <a:spLocks noGrp="1"/>
          </p:cNvSpPr>
          <p:nvPr>
            <p:ph idx="1"/>
          </p:nvPr>
        </p:nvSpPr>
        <p:spPr>
          <a:xfrm>
            <a:off x="457200" y="1935163"/>
            <a:ext cx="8229600" cy="2408237"/>
          </a:xfrm>
        </p:spPr>
        <p:txBody>
          <a:bodyPr/>
          <a:lstStyle/>
          <a:p>
            <a:pPr marL="0" indent="0">
              <a:buNone/>
            </a:pPr>
            <a:r>
              <a:rPr lang="en-US" dirty="0"/>
              <a:t>2. Egress from a room or space shall not pass through adjoining or intervening rooms or areas, except where such adjoining rooms or areas and the area served are  accessory to one or the other, are not a Group H occupancy and provide a discernible path of egress travel to an exit.</a:t>
            </a:r>
          </a:p>
        </p:txBody>
      </p:sp>
      <p:sp>
        <p:nvSpPr>
          <p:cNvPr id="5" name="TextBox 4">
            <a:extLst>
              <a:ext uri="{FF2B5EF4-FFF2-40B4-BE49-F238E27FC236}">
                <a16:creationId xmlns:a16="http://schemas.microsoft.com/office/drawing/2014/main" id="{39EF8DCE-D1BF-D826-8999-8E26DAB4AE71}"/>
              </a:ext>
            </a:extLst>
          </p:cNvPr>
          <p:cNvSpPr txBox="1"/>
          <p:nvPr/>
        </p:nvSpPr>
        <p:spPr>
          <a:xfrm>
            <a:off x="685800" y="4495800"/>
            <a:ext cx="8305800" cy="1938992"/>
          </a:xfrm>
          <a:prstGeom prst="rect">
            <a:avLst/>
          </a:prstGeom>
          <a:noFill/>
        </p:spPr>
        <p:txBody>
          <a:bodyPr wrap="square">
            <a:spAutoFit/>
          </a:bodyPr>
          <a:lstStyle/>
          <a:p>
            <a:r>
              <a:rPr lang="en-US" sz="2400" dirty="0"/>
              <a:t>Exception: Means of egress are not prohibited</a:t>
            </a:r>
          </a:p>
          <a:p>
            <a:r>
              <a:rPr lang="en-US" sz="2400" dirty="0"/>
              <a:t>through adjoining or intervening rooms or spaces in a Group H, S or F occupancy where the  adjoining or intervening rooms or spaces are the same or a lesser hazard occupancy group.</a:t>
            </a:r>
          </a:p>
        </p:txBody>
      </p:sp>
    </p:spTree>
    <p:extLst>
      <p:ext uri="{BB962C8B-B14F-4D97-AF65-F5344CB8AC3E}">
        <p14:creationId xmlns:p14="http://schemas.microsoft.com/office/powerpoint/2010/main" val="24454413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587A-B16C-D45E-903E-239821555398}"/>
              </a:ext>
            </a:extLst>
          </p:cNvPr>
          <p:cNvSpPr>
            <a:spLocks noGrp="1"/>
          </p:cNvSpPr>
          <p:nvPr>
            <p:ph type="title"/>
          </p:nvPr>
        </p:nvSpPr>
        <p:spPr/>
        <p:txBody>
          <a:bodyPr/>
          <a:lstStyle/>
          <a:p>
            <a:r>
              <a:rPr lang="en-US" dirty="0"/>
              <a:t>EXIT ACCESS SECTION 1016</a:t>
            </a:r>
          </a:p>
        </p:txBody>
      </p:sp>
      <p:sp>
        <p:nvSpPr>
          <p:cNvPr id="3" name="Content Placeholder 2">
            <a:extLst>
              <a:ext uri="{FF2B5EF4-FFF2-40B4-BE49-F238E27FC236}">
                <a16:creationId xmlns:a16="http://schemas.microsoft.com/office/drawing/2014/main" id="{9E014F23-6D64-11D0-3C3B-D6B23A85111C}"/>
              </a:ext>
            </a:extLst>
          </p:cNvPr>
          <p:cNvSpPr>
            <a:spLocks noGrp="1"/>
          </p:cNvSpPr>
          <p:nvPr>
            <p:ph idx="1"/>
          </p:nvPr>
        </p:nvSpPr>
        <p:spPr>
          <a:xfrm>
            <a:off x="457200" y="1935163"/>
            <a:ext cx="8229600" cy="884237"/>
          </a:xfrm>
        </p:spPr>
        <p:txBody>
          <a:bodyPr/>
          <a:lstStyle/>
          <a:p>
            <a:pPr marL="0" indent="0">
              <a:buNone/>
            </a:pPr>
            <a:r>
              <a:rPr lang="en-US" sz="2800" dirty="0">
                <a:latin typeface="Arial" panose="020B0604020202020204" pitchFamily="34" charset="0"/>
                <a:cs typeface="Arial" panose="020B0604020202020204" pitchFamily="34" charset="0"/>
              </a:rPr>
              <a:t>3. An exit access shall not pass through a room that can be locked to prevent egress.</a:t>
            </a:r>
          </a:p>
        </p:txBody>
      </p:sp>
      <p:sp>
        <p:nvSpPr>
          <p:cNvPr id="5" name="TextBox 4">
            <a:extLst>
              <a:ext uri="{FF2B5EF4-FFF2-40B4-BE49-F238E27FC236}">
                <a16:creationId xmlns:a16="http://schemas.microsoft.com/office/drawing/2014/main" id="{97EA222B-C592-573B-0033-E14B235321FD}"/>
              </a:ext>
            </a:extLst>
          </p:cNvPr>
          <p:cNvSpPr txBox="1"/>
          <p:nvPr/>
        </p:nvSpPr>
        <p:spPr>
          <a:xfrm>
            <a:off x="477078" y="3048000"/>
            <a:ext cx="8362122" cy="1384995"/>
          </a:xfrm>
          <a:prstGeom prst="rect">
            <a:avLst/>
          </a:prstGeom>
          <a:noFill/>
        </p:spPr>
        <p:txBody>
          <a:bodyPr wrap="square">
            <a:spAutoFit/>
          </a:bodyPr>
          <a:lstStyle/>
          <a:p>
            <a:r>
              <a:rPr lang="en-US" sz="2800" dirty="0"/>
              <a:t>4. Means of egress from dwelling units or sleeping areas shall not lead through other sleeping areas, toilet rooms or bathrooms.</a:t>
            </a:r>
          </a:p>
        </p:txBody>
      </p:sp>
      <p:sp>
        <p:nvSpPr>
          <p:cNvPr id="7" name="TextBox 6">
            <a:extLst>
              <a:ext uri="{FF2B5EF4-FFF2-40B4-BE49-F238E27FC236}">
                <a16:creationId xmlns:a16="http://schemas.microsoft.com/office/drawing/2014/main" id="{B7A8F71A-E4A8-2EC9-030F-FCD96E0EB30A}"/>
              </a:ext>
            </a:extLst>
          </p:cNvPr>
          <p:cNvSpPr txBox="1"/>
          <p:nvPr/>
        </p:nvSpPr>
        <p:spPr>
          <a:xfrm>
            <a:off x="480391" y="4724400"/>
            <a:ext cx="8435009" cy="954107"/>
          </a:xfrm>
          <a:prstGeom prst="rect">
            <a:avLst/>
          </a:prstGeom>
          <a:noFill/>
        </p:spPr>
        <p:txBody>
          <a:bodyPr wrap="square">
            <a:spAutoFit/>
          </a:bodyPr>
          <a:lstStyle/>
          <a:p>
            <a:r>
              <a:rPr lang="en-US" sz="2800" dirty="0"/>
              <a:t>5. Egress shall not pass through kitchens, storage rooms, closets or spaces used for similar purposes.</a:t>
            </a:r>
          </a:p>
        </p:txBody>
      </p:sp>
    </p:spTree>
    <p:extLst>
      <p:ext uri="{BB962C8B-B14F-4D97-AF65-F5344CB8AC3E}">
        <p14:creationId xmlns:p14="http://schemas.microsoft.com/office/powerpoint/2010/main" val="3386644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5B1E64B-99C1-E209-4226-B6FC339E0DE8}"/>
              </a:ext>
            </a:extLst>
          </p:cNvPr>
          <p:cNvSpPr>
            <a:spLocks noGrp="1"/>
          </p:cNvSpPr>
          <p:nvPr>
            <p:ph type="title"/>
          </p:nvPr>
        </p:nvSpPr>
        <p:spPr>
          <a:xfrm>
            <a:off x="457200" y="838200"/>
            <a:ext cx="8229600" cy="1371600"/>
          </a:xfrm>
        </p:spPr>
        <p:txBody>
          <a:bodyPr>
            <a:normAutofit fontScale="90000"/>
          </a:bodyPr>
          <a:lstStyle/>
          <a:p>
            <a:pPr eaLnBrk="1" fontAlgn="auto" hangingPunct="1">
              <a:spcAft>
                <a:spcPts val="0"/>
              </a:spcAft>
              <a:defRPr/>
            </a:pPr>
            <a:br>
              <a:rPr lang="en-US" dirty="0"/>
            </a:br>
            <a:br>
              <a:rPr lang="en-US" dirty="0"/>
            </a:br>
            <a:r>
              <a:rPr lang="en-US" dirty="0"/>
              <a:t>EXIT AND EXIT ACCESS DOORWAYS</a:t>
            </a:r>
            <a:br>
              <a:rPr lang="en-US" dirty="0"/>
            </a:br>
            <a:r>
              <a:rPr lang="en-US" dirty="0"/>
              <a:t>SECTION 1007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34B8-610F-2C24-F919-FC6B3DF2597C}"/>
              </a:ext>
            </a:extLst>
          </p:cNvPr>
          <p:cNvSpPr>
            <a:spLocks noGrp="1"/>
          </p:cNvSpPr>
          <p:nvPr>
            <p:ph type="title"/>
          </p:nvPr>
        </p:nvSpPr>
        <p:spPr/>
        <p:txBody>
          <a:bodyPr/>
          <a:lstStyle/>
          <a:p>
            <a:pPr algn="ctr"/>
            <a:r>
              <a:rPr lang="en-US" dirty="0"/>
              <a:t>Where is the exit?</a:t>
            </a:r>
          </a:p>
        </p:txBody>
      </p:sp>
      <p:pic>
        <p:nvPicPr>
          <p:cNvPr id="5" name="Content Placeholder 4" descr="A floor plan of a building&#10;&#10;Description automatically generated">
            <a:extLst>
              <a:ext uri="{FF2B5EF4-FFF2-40B4-BE49-F238E27FC236}">
                <a16:creationId xmlns:a16="http://schemas.microsoft.com/office/drawing/2014/main" id="{9F0A9EC2-30BB-8C96-BD09-21E144BC7E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847850"/>
            <a:ext cx="5562600" cy="5414757"/>
          </a:xfrm>
        </p:spPr>
      </p:pic>
    </p:spTree>
    <p:extLst>
      <p:ext uri="{BB962C8B-B14F-4D97-AF65-F5344CB8AC3E}">
        <p14:creationId xmlns:p14="http://schemas.microsoft.com/office/powerpoint/2010/main" val="6920945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5FCBECF-C44C-696F-C363-563836B174A9}"/>
              </a:ext>
            </a:extLst>
          </p:cNvPr>
          <p:cNvSpPr>
            <a:spLocks noGrp="1"/>
          </p:cNvSpPr>
          <p:nvPr>
            <p:ph type="title"/>
          </p:nvPr>
        </p:nvSpPr>
        <p:spPr>
          <a:xfrm>
            <a:off x="609600" y="1219200"/>
            <a:ext cx="8229600" cy="1554163"/>
          </a:xfrm>
        </p:spPr>
        <p:txBody>
          <a:bodyPr>
            <a:normAutofit fontScale="90000"/>
          </a:bodyPr>
          <a:lstStyle/>
          <a:p>
            <a:pPr eaLnBrk="1" fontAlgn="auto" hangingPunct="1">
              <a:spcAft>
                <a:spcPts val="0"/>
              </a:spcAft>
              <a:defRPr/>
            </a:pPr>
            <a:r>
              <a:rPr lang="en-US" dirty="0"/>
              <a:t>Exit or exit access doorways required 1007.1</a:t>
            </a:r>
          </a:p>
        </p:txBody>
      </p:sp>
      <p:sp>
        <p:nvSpPr>
          <p:cNvPr id="3" name="Content Placeholder 2">
            <a:extLst>
              <a:ext uri="{FF2B5EF4-FFF2-40B4-BE49-F238E27FC236}">
                <a16:creationId xmlns:a16="http://schemas.microsoft.com/office/drawing/2014/main" id="{21DC9317-C2E3-9634-A865-6063CC957D34}"/>
              </a:ext>
            </a:extLst>
          </p:cNvPr>
          <p:cNvSpPr>
            <a:spLocks noGrp="1"/>
          </p:cNvSpPr>
          <p:nvPr>
            <p:ph idx="1"/>
          </p:nvPr>
        </p:nvSpPr>
        <p:spPr>
          <a:xfrm>
            <a:off x="685800" y="3048000"/>
            <a:ext cx="8229600" cy="1828800"/>
          </a:xfrm>
        </p:spPr>
        <p:txBody>
          <a:bodyPr>
            <a:noAutofit/>
          </a:bodyPr>
          <a:lstStyle/>
          <a:p>
            <a:pPr marL="0" indent="0" eaLnBrk="1" fontAlgn="auto" hangingPunct="1">
              <a:spcAft>
                <a:spcPts val="0"/>
              </a:spcAft>
              <a:buClr>
                <a:schemeClr val="accent3"/>
              </a:buClr>
              <a:buFont typeface="Arial" charset="0"/>
              <a:buNone/>
              <a:defRPr/>
            </a:pPr>
            <a:r>
              <a:rPr lang="en-US" sz="2800" dirty="0">
                <a:latin typeface="Arial" pitchFamily="34" charset="0"/>
                <a:cs typeface="Arial" pitchFamily="34" charset="0"/>
              </a:rPr>
              <a:t>Exits, exit access doorways, and exit access stairways and ramps serving spaces, including individual building stories, shall be separated in accordance with the provisions of this section.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F4B6E44-5C86-C9F7-37E1-A7B5E93BC838}"/>
              </a:ext>
            </a:extLst>
          </p:cNvPr>
          <p:cNvSpPr>
            <a:spLocks noGrp="1"/>
          </p:cNvSpPr>
          <p:nvPr>
            <p:ph type="title"/>
          </p:nvPr>
        </p:nvSpPr>
        <p:spPr>
          <a:xfrm>
            <a:off x="304800" y="1143000"/>
            <a:ext cx="8839200" cy="1554163"/>
          </a:xfrm>
        </p:spPr>
        <p:txBody>
          <a:bodyPr>
            <a:normAutofit fontScale="90000"/>
          </a:bodyPr>
          <a:lstStyle/>
          <a:p>
            <a:pPr eaLnBrk="1" fontAlgn="auto" hangingPunct="1">
              <a:spcAft>
                <a:spcPts val="0"/>
              </a:spcAft>
              <a:defRPr/>
            </a:pPr>
            <a:r>
              <a:rPr lang="en-US" dirty="0"/>
              <a:t>Exit or exit access doorways required 1007.1.1</a:t>
            </a:r>
          </a:p>
        </p:txBody>
      </p:sp>
      <p:sp>
        <p:nvSpPr>
          <p:cNvPr id="3" name="Content Placeholder 2">
            <a:extLst>
              <a:ext uri="{FF2B5EF4-FFF2-40B4-BE49-F238E27FC236}">
                <a16:creationId xmlns:a16="http://schemas.microsoft.com/office/drawing/2014/main" id="{99AF0C29-9DE9-86EB-287E-22CBF99439C1}"/>
              </a:ext>
            </a:extLst>
          </p:cNvPr>
          <p:cNvSpPr>
            <a:spLocks noGrp="1"/>
          </p:cNvSpPr>
          <p:nvPr>
            <p:ph idx="1"/>
          </p:nvPr>
        </p:nvSpPr>
        <p:spPr>
          <a:xfrm>
            <a:off x="543339" y="2819400"/>
            <a:ext cx="8229600" cy="3200400"/>
          </a:xfrm>
        </p:spPr>
        <p:txBody>
          <a:bodyPr/>
          <a:lstStyle/>
          <a:p>
            <a:pPr marL="0" indent="0">
              <a:buNone/>
            </a:pPr>
            <a:r>
              <a:rPr lang="en-US" altLang="en-US" b="1" dirty="0">
                <a:latin typeface="Arial" panose="020B0604020202020204" pitchFamily="34" charset="0"/>
                <a:cs typeface="Arial" panose="020B0604020202020204" pitchFamily="34" charset="0"/>
              </a:rPr>
              <a:t>Two exits or exit access doorways. </a:t>
            </a:r>
            <a:r>
              <a:rPr lang="en-US" altLang="en-US" dirty="0">
                <a:latin typeface="Arial" panose="020B0604020202020204" pitchFamily="34" charset="0"/>
                <a:cs typeface="Arial" panose="020B0604020202020204" pitchFamily="34" charset="0"/>
              </a:rPr>
              <a:t>Where two exits, exit access doorways, exit access stairways or ramps, or any combination thereof, are required from any portion of the exit access, they shall be placed a distance apart equal to not less than one-half of the length of the maximum overall diagonal dimension of the building or area to be served measured in a  straight line between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print of a house&#10;&#10;Description automatically generated">
            <a:extLst>
              <a:ext uri="{FF2B5EF4-FFF2-40B4-BE49-F238E27FC236}">
                <a16:creationId xmlns:a16="http://schemas.microsoft.com/office/drawing/2014/main" id="{EDEB58AA-F296-63D4-8985-34B4614CC6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40" y="1371600"/>
            <a:ext cx="9403879" cy="4495800"/>
          </a:xfrm>
        </p:spPr>
      </p:pic>
      <p:sp>
        <p:nvSpPr>
          <p:cNvPr id="6" name="TextBox 5">
            <a:extLst>
              <a:ext uri="{FF2B5EF4-FFF2-40B4-BE49-F238E27FC236}">
                <a16:creationId xmlns:a16="http://schemas.microsoft.com/office/drawing/2014/main" id="{795776FB-FBE3-A245-1111-E97B993AC1B8}"/>
              </a:ext>
            </a:extLst>
          </p:cNvPr>
          <p:cNvSpPr txBox="1"/>
          <p:nvPr/>
        </p:nvSpPr>
        <p:spPr>
          <a:xfrm>
            <a:off x="3810000" y="6019800"/>
            <a:ext cx="1754006" cy="369332"/>
          </a:xfrm>
          <a:prstGeom prst="rect">
            <a:avLst/>
          </a:prstGeom>
          <a:noFill/>
        </p:spPr>
        <p:txBody>
          <a:bodyPr wrap="none" rtlCol="0">
            <a:spAutoFit/>
          </a:bodyPr>
          <a:lstStyle/>
          <a:p>
            <a:r>
              <a:rPr lang="en-US" dirty="0"/>
              <a:t>Diagonal is 48’ </a:t>
            </a:r>
          </a:p>
        </p:txBody>
      </p:sp>
    </p:spTree>
    <p:extLst>
      <p:ext uri="{BB962C8B-B14F-4D97-AF65-F5344CB8AC3E}">
        <p14:creationId xmlns:p14="http://schemas.microsoft.com/office/powerpoint/2010/main" val="1978075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27F3658-2817-6906-DF6E-AB70E3892AB6}"/>
              </a:ext>
            </a:extLst>
          </p:cNvPr>
          <p:cNvSpPr>
            <a:spLocks noGrp="1"/>
          </p:cNvSpPr>
          <p:nvPr>
            <p:ph type="title"/>
          </p:nvPr>
        </p:nvSpPr>
        <p:spPr/>
        <p:txBody>
          <a:bodyPr>
            <a:normAutofit fontScale="90000"/>
          </a:bodyPr>
          <a:lstStyle/>
          <a:p>
            <a:pPr eaLnBrk="1" fontAlgn="auto" hangingPunct="1">
              <a:spcAft>
                <a:spcPts val="0"/>
              </a:spcAft>
              <a:defRPr/>
            </a:pPr>
            <a:r>
              <a:rPr lang="en-US" dirty="0"/>
              <a:t>Travel distance limitations 1017.3</a:t>
            </a:r>
          </a:p>
        </p:txBody>
      </p:sp>
      <p:sp>
        <p:nvSpPr>
          <p:cNvPr id="107523" name="Content Placeholder 2">
            <a:extLst>
              <a:ext uri="{FF2B5EF4-FFF2-40B4-BE49-F238E27FC236}">
                <a16:creationId xmlns:a16="http://schemas.microsoft.com/office/drawing/2014/main" id="{73B85A30-523B-167C-9AD4-082F82626F8D}"/>
              </a:ext>
            </a:extLst>
          </p:cNvPr>
          <p:cNvSpPr>
            <a:spLocks noGrp="1"/>
          </p:cNvSpPr>
          <p:nvPr>
            <p:ph idx="1"/>
          </p:nvPr>
        </p:nvSpPr>
        <p:spPr>
          <a:xfrm>
            <a:off x="762000" y="1905000"/>
            <a:ext cx="8229600" cy="990600"/>
          </a:xfrm>
        </p:spPr>
        <p:txBody>
          <a:bodyPr/>
          <a:lstStyle/>
          <a:p>
            <a:pPr marL="60325" indent="-60325" eaLnBrk="1" hangingPunct="1">
              <a:buFont typeface="Arial" panose="020B0604020202020204" pitchFamily="34" charset="0"/>
              <a:buNone/>
            </a:pPr>
            <a:r>
              <a:rPr lang="en-US" altLang="en-US" sz="2800" b="1" dirty="0">
                <a:latin typeface="Arial" panose="020B0604020202020204" pitchFamily="34" charset="0"/>
                <a:cs typeface="Arial" panose="020B0604020202020204" pitchFamily="34" charset="0"/>
              </a:rPr>
              <a:t>1017.2 Limitations</a:t>
            </a:r>
            <a:r>
              <a:rPr lang="en-US" altLang="en-US" sz="2800" dirty="0">
                <a:latin typeface="Arial" panose="020B0604020202020204" pitchFamily="34" charset="0"/>
                <a:cs typeface="Arial" panose="020B0604020202020204" pitchFamily="34" charset="0"/>
              </a:rPr>
              <a:t>. Exit access travel distance shall not exceed the values given in Table 1017.2.</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E1BC4FF9-0E9A-D936-4A88-052CB332DDFD}"/>
              </a:ext>
            </a:extLst>
          </p:cNvPr>
          <p:cNvSpPr>
            <a:spLocks noGrp="1"/>
          </p:cNvSpPr>
          <p:nvPr>
            <p:ph type="title"/>
          </p:nvPr>
        </p:nvSpPr>
        <p:spPr>
          <a:xfrm>
            <a:off x="685800" y="457200"/>
            <a:ext cx="8229600" cy="628650"/>
          </a:xfrm>
        </p:spPr>
        <p:txBody>
          <a:bodyPr>
            <a:normAutofit fontScale="90000"/>
          </a:bodyPr>
          <a:lstStyle/>
          <a:p>
            <a:pPr eaLnBrk="1" fontAlgn="auto" hangingPunct="1">
              <a:spcAft>
                <a:spcPts val="0"/>
              </a:spcAft>
              <a:defRPr/>
            </a:pPr>
            <a:r>
              <a:rPr lang="en-US" dirty="0"/>
              <a:t>Travel distance limitations 1017</a:t>
            </a:r>
          </a:p>
        </p:txBody>
      </p:sp>
      <p:pic>
        <p:nvPicPr>
          <p:cNvPr id="7" name="Content Placeholder 6" descr="A table with text and numbers&#10;&#10;Description automatically generated">
            <a:extLst>
              <a:ext uri="{FF2B5EF4-FFF2-40B4-BE49-F238E27FC236}">
                <a16:creationId xmlns:a16="http://schemas.microsoft.com/office/drawing/2014/main" id="{903F49B0-22C3-AB69-AE8F-6DAD697AC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219200"/>
            <a:ext cx="7496283" cy="5181600"/>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7236D-1041-029F-4B20-F918185D40F3}"/>
              </a:ext>
            </a:extLst>
          </p:cNvPr>
          <p:cNvSpPr>
            <a:spLocks noGrp="1"/>
          </p:cNvSpPr>
          <p:nvPr>
            <p:ph idx="1"/>
          </p:nvPr>
        </p:nvSpPr>
        <p:spPr>
          <a:xfrm>
            <a:off x="609600" y="685800"/>
            <a:ext cx="8686800" cy="5943600"/>
          </a:xfrm>
        </p:spPr>
        <p:txBody>
          <a:bodyPr/>
          <a:lstStyle/>
          <a:p>
            <a:pPr marL="0" indent="0">
              <a:buNone/>
            </a:pPr>
            <a:r>
              <a:rPr lang="en-US" sz="1600" dirty="0">
                <a:latin typeface="Arial" panose="020B0604020202020204" pitchFamily="34" charset="0"/>
                <a:cs typeface="Arial" panose="020B0604020202020204" pitchFamily="34" charset="0"/>
              </a:rPr>
              <a:t>a. See the following sections for modifications to exit access travel distance requirements:</a:t>
            </a:r>
          </a:p>
          <a:p>
            <a:pPr marL="0" indent="0">
              <a:buNone/>
            </a:pPr>
            <a:r>
              <a:rPr lang="en-US" sz="1600" dirty="0">
                <a:latin typeface="Arial" panose="020B0604020202020204" pitchFamily="34" charset="0"/>
                <a:cs typeface="Arial" panose="020B0604020202020204" pitchFamily="34" charset="0"/>
              </a:rPr>
              <a:t>Section 402.8: For the distance limitation in malls.</a:t>
            </a:r>
          </a:p>
          <a:p>
            <a:pPr marL="0" indent="0">
              <a:buNone/>
            </a:pPr>
            <a:r>
              <a:rPr lang="en-US" sz="1600" dirty="0">
                <a:latin typeface="Arial" panose="020B0604020202020204" pitchFamily="34" charset="0"/>
                <a:cs typeface="Arial" panose="020B0604020202020204" pitchFamily="34" charset="0"/>
              </a:rPr>
              <a:t>Section 404.9: For the distance limitation through an atrium space.</a:t>
            </a:r>
          </a:p>
          <a:p>
            <a:pPr marL="0" indent="0">
              <a:buNone/>
            </a:pPr>
            <a:r>
              <a:rPr lang="en-US" sz="1600" dirty="0">
                <a:latin typeface="Arial" panose="020B0604020202020204" pitchFamily="34" charset="0"/>
                <a:cs typeface="Arial" panose="020B0604020202020204" pitchFamily="34" charset="0"/>
              </a:rPr>
              <a:t>Section 407.4: For the distance limitation in Group I-2.</a:t>
            </a:r>
          </a:p>
          <a:p>
            <a:pPr marL="0" indent="0">
              <a:buNone/>
            </a:pPr>
            <a:r>
              <a:rPr lang="en-US" sz="1600" dirty="0">
                <a:latin typeface="Arial" panose="020B0604020202020204" pitchFamily="34" charset="0"/>
                <a:cs typeface="Arial" panose="020B0604020202020204" pitchFamily="34" charset="0"/>
              </a:rPr>
              <a:t>Sections 408.6.1 and 408.8.1: For the distance limitations in Group I-3.</a:t>
            </a:r>
          </a:p>
          <a:p>
            <a:pPr marL="0" indent="0">
              <a:buNone/>
            </a:pPr>
            <a:r>
              <a:rPr lang="en-US" sz="1600" dirty="0">
                <a:latin typeface="Arial" panose="020B0604020202020204" pitchFamily="34" charset="0"/>
                <a:cs typeface="Arial" panose="020B0604020202020204" pitchFamily="34" charset="0"/>
              </a:rPr>
              <a:t>Section 411.4: For the distance limitation in special amusement buildings.</a:t>
            </a:r>
          </a:p>
          <a:p>
            <a:pPr marL="0" indent="0">
              <a:buNone/>
            </a:pPr>
            <a:r>
              <a:rPr lang="en-US" sz="1600" dirty="0">
                <a:latin typeface="Arial" panose="020B0604020202020204" pitchFamily="34" charset="0"/>
                <a:cs typeface="Arial" panose="020B0604020202020204" pitchFamily="34" charset="0"/>
              </a:rPr>
              <a:t>Section 412.7: For the distance limitations in aircraft manufacturing facilities.</a:t>
            </a:r>
          </a:p>
          <a:p>
            <a:pPr marL="0" indent="0">
              <a:buNone/>
            </a:pPr>
            <a:r>
              <a:rPr lang="en-US" sz="1600" dirty="0">
                <a:latin typeface="Arial" panose="020B0604020202020204" pitchFamily="34" charset="0"/>
                <a:cs typeface="Arial" panose="020B0604020202020204" pitchFamily="34" charset="0"/>
              </a:rPr>
              <a:t>Section 1006.2.2.2: For the distance limitation in refrigeration machinery rooms.</a:t>
            </a:r>
          </a:p>
          <a:p>
            <a:pPr marL="0" indent="0">
              <a:buNone/>
            </a:pPr>
            <a:r>
              <a:rPr lang="en-US" sz="1600" dirty="0">
                <a:latin typeface="Arial" panose="020B0604020202020204" pitchFamily="34" charset="0"/>
                <a:cs typeface="Arial" panose="020B0604020202020204" pitchFamily="34" charset="0"/>
              </a:rPr>
              <a:t>Section 1006.2.2.3: For the distance limitation in refrigerated rooms and spaces.</a:t>
            </a:r>
          </a:p>
          <a:p>
            <a:pPr marL="0" indent="0">
              <a:buNone/>
            </a:pPr>
            <a:r>
              <a:rPr lang="en-US" sz="1600" dirty="0">
                <a:latin typeface="Arial" panose="020B0604020202020204" pitchFamily="34" charset="0"/>
                <a:cs typeface="Arial" panose="020B0604020202020204" pitchFamily="34" charset="0"/>
              </a:rPr>
              <a:t>Section 1006.3.2: For buildings with one exit.</a:t>
            </a:r>
          </a:p>
          <a:p>
            <a:pPr marL="0" indent="0">
              <a:buNone/>
            </a:pPr>
            <a:r>
              <a:rPr lang="en-US" sz="1600" dirty="0">
                <a:latin typeface="Arial" panose="020B0604020202020204" pitchFamily="34" charset="0"/>
                <a:cs typeface="Arial" panose="020B0604020202020204" pitchFamily="34" charset="0"/>
              </a:rPr>
              <a:t>Section 1017.2.2: For increased distance limitation in Groups F-1 and S-1.</a:t>
            </a:r>
          </a:p>
          <a:p>
            <a:pPr marL="0" indent="0">
              <a:buNone/>
            </a:pPr>
            <a:r>
              <a:rPr lang="en-US" sz="1600" dirty="0">
                <a:latin typeface="Arial" panose="020B0604020202020204" pitchFamily="34" charset="0"/>
                <a:cs typeface="Arial" panose="020B0604020202020204" pitchFamily="34" charset="0"/>
              </a:rPr>
              <a:t>Section 1029.7: For increased limitation in assembly seating.</a:t>
            </a:r>
          </a:p>
          <a:p>
            <a:pPr marL="0" indent="0">
              <a:buNone/>
            </a:pPr>
            <a:r>
              <a:rPr lang="en-US" sz="1600" dirty="0">
                <a:latin typeface="Arial" panose="020B0604020202020204" pitchFamily="34" charset="0"/>
                <a:cs typeface="Arial" panose="020B0604020202020204" pitchFamily="34" charset="0"/>
              </a:rPr>
              <a:t>Section 3103.4: For temporary structures.</a:t>
            </a:r>
          </a:p>
          <a:p>
            <a:pPr marL="0" indent="0">
              <a:buNone/>
            </a:pPr>
            <a:r>
              <a:rPr lang="en-US" sz="1600" dirty="0">
                <a:latin typeface="Arial" panose="020B0604020202020204" pitchFamily="34" charset="0"/>
                <a:cs typeface="Arial" panose="020B0604020202020204" pitchFamily="34" charset="0"/>
              </a:rPr>
              <a:t>Section 3104.9: For pedestrian walkways.</a:t>
            </a:r>
          </a:p>
          <a:p>
            <a:pPr marL="0" indent="0">
              <a:buNone/>
            </a:pPr>
            <a:r>
              <a:rPr lang="en-US" sz="1600" dirty="0">
                <a:latin typeface="Arial" panose="020B0604020202020204" pitchFamily="34" charset="0"/>
                <a:cs typeface="Arial" panose="020B0604020202020204" pitchFamily="34" charset="0"/>
              </a:rPr>
              <a:t>b. Buildings equipped throughout with an automatic sprinkler system in accordance with Section 903.3.1.1 or 903.3.1.2. See Section 903 for occupancies where automatic sprinkler systems are permitted in accordance with Section 903.3.1.2.</a:t>
            </a:r>
          </a:p>
          <a:p>
            <a:pPr marL="0" indent="0">
              <a:buNone/>
            </a:pPr>
            <a:r>
              <a:rPr lang="en-US" sz="1600" dirty="0">
                <a:latin typeface="Arial" panose="020B0604020202020204" pitchFamily="34" charset="0"/>
                <a:cs typeface="Arial" panose="020B0604020202020204" pitchFamily="34" charset="0"/>
              </a:rPr>
              <a:t>c. Buildings equipped throughout with an automatic sprinkler system in accordance with Section 903.3.1.1.</a:t>
            </a:r>
          </a:p>
          <a:p>
            <a:pPr marL="0" indent="0">
              <a:buNone/>
            </a:pPr>
            <a:r>
              <a:rPr lang="en-US" sz="1600" dirty="0">
                <a:latin typeface="Arial" panose="020B0604020202020204" pitchFamily="34" charset="0"/>
                <a:cs typeface="Arial" panose="020B0604020202020204" pitchFamily="34" charset="0"/>
              </a:rPr>
              <a:t>d. Group H occupancies equipped throughout with an automatic sprinkler system in accordance with </a:t>
            </a:r>
            <a:r>
              <a:rPr lang="en-US" sz="1600" b="1" dirty="0">
                <a:latin typeface="Arial" panose="020B0604020202020204" pitchFamily="34" charset="0"/>
                <a:cs typeface="Arial" panose="020B0604020202020204" pitchFamily="34" charset="0"/>
              </a:rPr>
              <a:t>Section 903.2.5.1</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258813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CAFB3DD0-AD51-1FC8-4B12-95DF549699DD}"/>
              </a:ext>
            </a:extLst>
          </p:cNvPr>
          <p:cNvSpPr>
            <a:spLocks noGrp="1"/>
          </p:cNvSpPr>
          <p:nvPr>
            <p:ph type="title"/>
          </p:nvPr>
        </p:nvSpPr>
        <p:spPr>
          <a:xfrm>
            <a:off x="457200" y="990600"/>
            <a:ext cx="8229600" cy="1143000"/>
          </a:xfrm>
        </p:spPr>
        <p:txBody>
          <a:bodyPr>
            <a:normAutofit fontScale="90000"/>
          </a:bodyPr>
          <a:lstStyle/>
          <a:p>
            <a:pPr eaLnBrk="1" fontAlgn="auto" hangingPunct="1">
              <a:spcAft>
                <a:spcPts val="0"/>
              </a:spcAft>
              <a:defRPr/>
            </a:pPr>
            <a:r>
              <a:rPr lang="en-US" dirty="0"/>
              <a:t>AISLES</a:t>
            </a:r>
            <a:br>
              <a:rPr lang="en-US" dirty="0"/>
            </a:br>
            <a:r>
              <a:rPr lang="en-US" dirty="0"/>
              <a:t>SECTION 1018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E5950797-6B10-0515-FAA0-F3A28FD7155F}"/>
              </a:ext>
            </a:extLst>
          </p:cNvPr>
          <p:cNvSpPr>
            <a:spLocks noGrp="1"/>
          </p:cNvSpPr>
          <p:nvPr>
            <p:ph type="title"/>
          </p:nvPr>
        </p:nvSpPr>
        <p:spPr/>
        <p:txBody>
          <a:bodyPr/>
          <a:lstStyle/>
          <a:p>
            <a:pPr eaLnBrk="1" hangingPunct="1"/>
            <a:r>
              <a:rPr lang="en-US" altLang="en-US" dirty="0"/>
              <a:t>1018.1</a:t>
            </a:r>
          </a:p>
        </p:txBody>
      </p:sp>
      <p:sp>
        <p:nvSpPr>
          <p:cNvPr id="110595" name="Content Placeholder 2">
            <a:extLst>
              <a:ext uri="{FF2B5EF4-FFF2-40B4-BE49-F238E27FC236}">
                <a16:creationId xmlns:a16="http://schemas.microsoft.com/office/drawing/2014/main" id="{0E26DD0E-417A-261C-952D-1676E2AD9A1B}"/>
              </a:ext>
            </a:extLst>
          </p:cNvPr>
          <p:cNvSpPr>
            <a:spLocks noGrp="1"/>
          </p:cNvSpPr>
          <p:nvPr>
            <p:ph idx="1"/>
          </p:nvPr>
        </p:nvSpPr>
        <p:spPr>
          <a:xfrm>
            <a:off x="685800" y="1905000"/>
            <a:ext cx="8229600" cy="4389438"/>
          </a:xfrm>
        </p:spPr>
        <p:txBody>
          <a:bodyPr/>
          <a:lstStyle/>
          <a:p>
            <a:pPr marL="0" indent="0">
              <a:buFont typeface="Wingdings 2" panose="05020102010507070707" pitchFamily="18" charset="2"/>
              <a:buNone/>
            </a:pPr>
            <a:r>
              <a:rPr lang="en-US" altLang="en-US" i="1" dirty="0">
                <a:latin typeface="Arial" panose="020B0604020202020204" pitchFamily="34" charset="0"/>
                <a:cs typeface="Arial" panose="020B0604020202020204" pitchFamily="34" charset="0"/>
              </a:rPr>
              <a:t>Aisles and aisle accessways serving as a portion of the exit access in the means of egress system shall comply with the requirements of this section. Aisles or aisle accessways shall be provided from all occupied portions of the exit access that contain seats, tables, furnishings, displays and similar fixtures or equipment. The minimum width or required capacity of aisles shall be unobstructed.</a:t>
            </a:r>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45D6F26-2D69-D6EA-8B8B-B9A43C613527}"/>
              </a:ext>
            </a:extLst>
          </p:cNvPr>
          <p:cNvSpPr>
            <a:spLocks noGrp="1"/>
          </p:cNvSpPr>
          <p:nvPr>
            <p:ph type="title"/>
          </p:nvPr>
        </p:nvSpPr>
        <p:spPr>
          <a:xfrm>
            <a:off x="457200" y="304800"/>
            <a:ext cx="8229600" cy="929136"/>
          </a:xfrm>
        </p:spPr>
        <p:txBody>
          <a:bodyPr>
            <a:normAutofit fontScale="90000"/>
          </a:bodyPr>
          <a:lstStyle/>
          <a:p>
            <a:pPr eaLnBrk="1" fontAlgn="auto" hangingPunct="1">
              <a:spcAft>
                <a:spcPts val="0"/>
              </a:spcAft>
              <a:defRPr/>
            </a:pPr>
            <a:r>
              <a:rPr lang="en-US" dirty="0"/>
              <a:t>Aisles in Groups B and M  1018.3</a:t>
            </a:r>
          </a:p>
        </p:txBody>
      </p:sp>
      <p:sp>
        <p:nvSpPr>
          <p:cNvPr id="3" name="Content Placeholder 2">
            <a:extLst>
              <a:ext uri="{FF2B5EF4-FFF2-40B4-BE49-F238E27FC236}">
                <a16:creationId xmlns:a16="http://schemas.microsoft.com/office/drawing/2014/main" id="{7FE217E6-056B-CD4A-CDD8-B3C5D37C4D1F}"/>
              </a:ext>
            </a:extLst>
          </p:cNvPr>
          <p:cNvSpPr>
            <a:spLocks noGrp="1"/>
          </p:cNvSpPr>
          <p:nvPr>
            <p:ph idx="1"/>
          </p:nvPr>
        </p:nvSpPr>
        <p:spPr>
          <a:xfrm>
            <a:off x="457200" y="1935163"/>
            <a:ext cx="8229600" cy="1722437"/>
          </a:xfrm>
        </p:spPr>
        <p:txBody>
          <a:bodyPr/>
          <a:lstStyle/>
          <a:p>
            <a:pPr marL="0" indent="0">
              <a:buNone/>
            </a:pPr>
            <a:r>
              <a:rPr lang="en-US" dirty="0"/>
              <a:t>In Group B and M occupancies, the minimum clear aisle width shall be determined by Section 1005.1 for the occupant load served, but shall be not less than that required for corridors by Section 1020.2.</a:t>
            </a:r>
          </a:p>
        </p:txBody>
      </p:sp>
      <p:sp>
        <p:nvSpPr>
          <p:cNvPr id="6" name="TextBox 5">
            <a:extLst>
              <a:ext uri="{FF2B5EF4-FFF2-40B4-BE49-F238E27FC236}">
                <a16:creationId xmlns:a16="http://schemas.microsoft.com/office/drawing/2014/main" id="{E04130F7-44EF-8092-B5DD-86862A80A43F}"/>
              </a:ext>
            </a:extLst>
          </p:cNvPr>
          <p:cNvSpPr txBox="1"/>
          <p:nvPr/>
        </p:nvSpPr>
        <p:spPr>
          <a:xfrm>
            <a:off x="493642" y="3886200"/>
            <a:ext cx="7812158" cy="1200329"/>
          </a:xfrm>
          <a:prstGeom prst="rect">
            <a:avLst/>
          </a:prstGeom>
          <a:noFill/>
        </p:spPr>
        <p:txBody>
          <a:bodyPr wrap="square">
            <a:spAutoFit/>
          </a:bodyPr>
          <a:lstStyle/>
          <a:p>
            <a:r>
              <a:rPr lang="en-US" sz="2400" dirty="0"/>
              <a:t>Exception: Nonpublic aisles serving less than 50 people</a:t>
            </a:r>
          </a:p>
          <a:p>
            <a:r>
              <a:rPr lang="en-US" sz="2400" dirty="0"/>
              <a:t>and not required to be accessible by Chapter 11 need not exceed 28 inches (711 mm) in width.</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3385C-D3BF-AC29-3BFC-23FD32A7EB71}"/>
              </a:ext>
            </a:extLst>
          </p:cNvPr>
          <p:cNvSpPr>
            <a:spLocks noGrp="1"/>
          </p:cNvSpPr>
          <p:nvPr>
            <p:ph idx="1"/>
          </p:nvPr>
        </p:nvSpPr>
        <p:spPr>
          <a:xfrm>
            <a:off x="304800" y="990600"/>
            <a:ext cx="8686800" cy="4953000"/>
          </a:xfrm>
        </p:spPr>
        <p:txBody>
          <a:bodyPr/>
          <a:lstStyle/>
          <a:p>
            <a:pPr marL="0" indent="0">
              <a:buNone/>
            </a:pPr>
            <a:r>
              <a:rPr lang="en-US" b="1" dirty="0">
                <a:latin typeface="Arial" panose="020B0604020202020204" pitchFamily="34" charset="0"/>
                <a:cs typeface="Arial" panose="020B0604020202020204" pitchFamily="34" charset="0"/>
              </a:rPr>
              <a:t>1018.4 Aisle accessways in Group M. </a:t>
            </a:r>
            <a:r>
              <a:rPr lang="en-US" dirty="0">
                <a:latin typeface="Arial" panose="020B0604020202020204" pitchFamily="34" charset="0"/>
                <a:cs typeface="Arial" panose="020B0604020202020204" pitchFamily="34" charset="0"/>
              </a:rPr>
              <a:t>An aisle accessway shall be provided on not less than one side of each element within the merchandise pad. The minimum clear width for an aisle accessway not required to be accessible shall be 30 inches (762 mm). The required clear width of the aisle accessway shall be measured perpendicular to the elements and merchandise within the merchandise pad. The 30-inch (762 mm) minimum clear width shall be maintained to provide a path to an adjacent aisle or aisle accessway. The common path of egress travel shall not exceed 30 feet (9144 mm) from any point in the merchandise pad.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Flow</Template>
  <TotalTime>7666</TotalTime>
  <Words>7510</Words>
  <Application>Microsoft Office PowerPoint</Application>
  <PresentationFormat>On-screen Show (4:3)</PresentationFormat>
  <Paragraphs>481</Paragraphs>
  <Slides>133</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Arial</vt:lpstr>
      <vt:lpstr>Arial,Bold</vt:lpstr>
      <vt:lpstr>Calibri</vt:lpstr>
      <vt:lpstr>Constantia</vt:lpstr>
      <vt:lpstr>Edwardian Script ITC</vt:lpstr>
      <vt:lpstr>Times New Roman</vt:lpstr>
      <vt:lpstr>TimesNewRoman</vt:lpstr>
      <vt:lpstr>TimesNewRoman,Bold</vt:lpstr>
      <vt:lpstr>TimesNewRoman,Italic</vt:lpstr>
      <vt:lpstr>Wingdings 2</vt:lpstr>
      <vt:lpstr>Flow</vt:lpstr>
      <vt:lpstr>MEANS OF EGRESS  3 Hours     Technical 1 Hours     Specialty       Class Number      CP-23-00072        Instructor   Ken LaBelle  Instructor #             119</vt:lpstr>
      <vt:lpstr>PowerPoint Presentation</vt:lpstr>
      <vt:lpstr>DEFINITIONS</vt:lpstr>
      <vt:lpstr>DEFINITIONS</vt:lpstr>
      <vt:lpstr>DEFINITIONS</vt:lpstr>
      <vt:lpstr>DEFINITIONS</vt:lpstr>
      <vt:lpstr>DEFINITIONS</vt:lpstr>
      <vt:lpstr>DEFINITIONS</vt:lpstr>
      <vt:lpstr>Where is the exit?</vt:lpstr>
      <vt:lpstr>Where is the exit?</vt:lpstr>
      <vt:lpstr>DEFINITIONS</vt:lpstr>
      <vt:lpstr>DEFINITIONS</vt:lpstr>
      <vt:lpstr>DEFINITIONS</vt:lpstr>
      <vt:lpstr>Applicability. 1003.1</vt:lpstr>
      <vt:lpstr>What are all three elements ? </vt:lpstr>
      <vt:lpstr>Minimum ceiling heights 1208.2</vt:lpstr>
      <vt:lpstr>Minimum ceiling heights 1208.2</vt:lpstr>
      <vt:lpstr>Ceiling height</vt:lpstr>
      <vt:lpstr>Ceiling height</vt:lpstr>
      <vt:lpstr>OCCUPANT LOAD</vt:lpstr>
      <vt:lpstr>OCCUPANT LOAD</vt:lpstr>
      <vt:lpstr>SECTION 1005 EGRESS WIDTH</vt:lpstr>
      <vt:lpstr>SECTION 1005 EGRESS WIDTH</vt:lpstr>
      <vt:lpstr>SECTION 1005 EGRESS WIDTH</vt:lpstr>
      <vt:lpstr>SECTION 1005 EGRESS WIDTH</vt:lpstr>
      <vt:lpstr>SECTION 1005 EGRESS WIDTH</vt:lpstr>
      <vt:lpstr>SECTION 1005 EGRESS WIDTH</vt:lpstr>
      <vt:lpstr>SECTION 1005 EGRESS WIDTH</vt:lpstr>
      <vt:lpstr>Areas of refuge 1009.6</vt:lpstr>
      <vt:lpstr>Areas of refuge 1009.6.2</vt:lpstr>
      <vt:lpstr>Areas of refuge 1009.6.5</vt:lpstr>
      <vt:lpstr>Exit stairways 1009.6.2</vt:lpstr>
      <vt:lpstr>Enclosures 1023.1</vt:lpstr>
      <vt:lpstr>Illumination required 1008.1</vt:lpstr>
      <vt:lpstr>   DOORS, GATES AND TURNSTILES SECTION 1010.1</vt:lpstr>
      <vt:lpstr>Size of doors 1010.1.1</vt:lpstr>
      <vt:lpstr>PowerPoint Presentation</vt:lpstr>
      <vt:lpstr>PowerPoint Presentation</vt:lpstr>
      <vt:lpstr>PowerPoint Presentation</vt:lpstr>
      <vt:lpstr>Door swing 1010.1.2 </vt:lpstr>
      <vt:lpstr>Direction of swing. 1010.1.2.1</vt:lpstr>
      <vt:lpstr>Sensor release of electrically locked egress doors. 1010.1.9.8</vt:lpstr>
      <vt:lpstr>PowerPoint Presentation</vt:lpstr>
      <vt:lpstr>PowerPoint Presentation</vt:lpstr>
      <vt:lpstr>PowerPoint Presentation</vt:lpstr>
      <vt:lpstr>STAIRWAYS SECTION 1011.1 </vt:lpstr>
      <vt:lpstr>STAIRWAYS SECTION 1011.2 </vt:lpstr>
      <vt:lpstr>Headroom 1011.3</vt:lpstr>
      <vt:lpstr>Walkline 1011.4</vt:lpstr>
      <vt:lpstr>Stair treads and risers 1011.5</vt:lpstr>
      <vt:lpstr>Stair treads and risers 1011.5.2</vt:lpstr>
      <vt:lpstr>Dimensional uniformity  1011.5.4</vt:lpstr>
      <vt:lpstr>Stairway landings 1011.6</vt:lpstr>
      <vt:lpstr>Stairway landings 1011.6</vt:lpstr>
      <vt:lpstr>Stairway landings 1011.6</vt:lpstr>
      <vt:lpstr>EXIT SIGNS SECTION 1013 </vt:lpstr>
      <vt:lpstr>Where required 1013.1</vt:lpstr>
      <vt:lpstr>Where required 1013.1</vt:lpstr>
      <vt:lpstr>Where required 1013.1</vt:lpstr>
      <vt:lpstr>Where required 1013.1</vt:lpstr>
      <vt:lpstr>  HANDRAILS SECTION 1014</vt:lpstr>
      <vt:lpstr>Where required 1014.1 </vt:lpstr>
      <vt:lpstr>Handrails and Guards Section 1607.8</vt:lpstr>
      <vt:lpstr>Height 1014.2</vt:lpstr>
      <vt:lpstr>Handrail graspability 1014.3</vt:lpstr>
      <vt:lpstr>1014.3.1</vt:lpstr>
      <vt:lpstr>1014.3.2</vt:lpstr>
      <vt:lpstr>Continuity 1014.4</vt:lpstr>
      <vt:lpstr>Clearance 1014.7</vt:lpstr>
      <vt:lpstr>  GUARDS SECTION 1015</vt:lpstr>
      <vt:lpstr>Where required 1015.2 </vt:lpstr>
      <vt:lpstr>PowerPoint Presentation</vt:lpstr>
      <vt:lpstr>SECTION 2407 GLASS IN HANDRAILS AND GUARDS</vt:lpstr>
      <vt:lpstr>2407.1.2 Support. </vt:lpstr>
      <vt:lpstr>Height 1015.3</vt:lpstr>
      <vt:lpstr>Height 1015.3</vt:lpstr>
      <vt:lpstr>Height 1015.3</vt:lpstr>
      <vt:lpstr>Height 1015.3</vt:lpstr>
      <vt:lpstr>Opening limitations 1015.4</vt:lpstr>
      <vt:lpstr>Opening limitations 1015.4</vt:lpstr>
      <vt:lpstr>Opening limitations 1015.4</vt:lpstr>
      <vt:lpstr>Opening limitations 1015.4</vt:lpstr>
      <vt:lpstr>Opening limitations 1015.4</vt:lpstr>
      <vt:lpstr>EXIT ACCESS SECTION 1016</vt:lpstr>
      <vt:lpstr>EXIT ACCESS SECTION 1016</vt:lpstr>
      <vt:lpstr>EXIT ACCESS SECTION 1016</vt:lpstr>
      <vt:lpstr>EXIT ACCESS SECTION 1016</vt:lpstr>
      <vt:lpstr>EXIT ACCESS SECTION 1016</vt:lpstr>
      <vt:lpstr>  EXIT AND EXIT ACCESS DOORWAYS SECTION 1007</vt:lpstr>
      <vt:lpstr>Exit or exit access doorways required 1007.1</vt:lpstr>
      <vt:lpstr>Exit or exit access doorways required 1007.1.1</vt:lpstr>
      <vt:lpstr>PowerPoint Presentation</vt:lpstr>
      <vt:lpstr>Travel distance limitations 1017.3</vt:lpstr>
      <vt:lpstr>Travel distance limitations 1017</vt:lpstr>
      <vt:lpstr>PowerPoint Presentation</vt:lpstr>
      <vt:lpstr>AISLES SECTION 1018 </vt:lpstr>
      <vt:lpstr>1018.1</vt:lpstr>
      <vt:lpstr>Aisles in Groups B and M  1018.3</vt:lpstr>
      <vt:lpstr>PowerPoint Presentation</vt:lpstr>
      <vt:lpstr>PowerPoint Presentation</vt:lpstr>
      <vt:lpstr>CORRIDORS SECTION 1020</vt:lpstr>
      <vt:lpstr>PowerPoint Presentation</vt:lpstr>
      <vt:lpstr>CORRIDORS SECTION 1020</vt:lpstr>
      <vt:lpstr>CORRIDORS SECTION 1020</vt:lpstr>
      <vt:lpstr>Width and capacity  1020.2  </vt:lpstr>
      <vt:lpstr>Width and capacity  1020.2  </vt:lpstr>
      <vt:lpstr>Obstruction. 1020.3</vt:lpstr>
      <vt:lpstr>Dead ends 1020.4</vt:lpstr>
      <vt:lpstr>Dead ends 1020.4</vt:lpstr>
      <vt:lpstr> SECTION 1006 NUMBER OF EXITS AND EXIT ACCESS DOORWAYS</vt:lpstr>
      <vt:lpstr>Minimum number of exits 1006</vt:lpstr>
      <vt:lpstr>Egress from spaces. 1006.2 </vt:lpstr>
      <vt:lpstr>PowerPoint Presentation</vt:lpstr>
      <vt:lpstr>TABLE 1006.2.1</vt:lpstr>
      <vt:lpstr>Egress based on occupant load  1006.2.1</vt:lpstr>
      <vt:lpstr>Egress based on occupant load  1006.2.1</vt:lpstr>
      <vt:lpstr>1006.2.1.1 Three or more exits or exit access doorways.</vt:lpstr>
      <vt:lpstr>Egress based on use  1006.2.2</vt:lpstr>
      <vt:lpstr>EXITS  1022</vt:lpstr>
      <vt:lpstr>EXITS  1022</vt:lpstr>
      <vt:lpstr>EXITS  1022</vt:lpstr>
      <vt:lpstr>PowerPoint Presentation</vt:lpstr>
      <vt:lpstr> INTERIOR EXIT STAIRWAYS AND RAMPS 1023</vt:lpstr>
      <vt:lpstr>1023.1  General</vt:lpstr>
      <vt:lpstr>Construction. 1023.2</vt:lpstr>
      <vt:lpstr>Termination. 1023.3</vt:lpstr>
      <vt:lpstr>EMERGENCY ESCAPE AND RESCUE SECTION 1030</vt:lpstr>
      <vt:lpstr>EMERGENCY ESCAPE AND RESCUE SECTION 1030</vt:lpstr>
      <vt:lpstr>EMERGENCY ESCAPE AND RESCUE SECTION 1030</vt:lpstr>
      <vt:lpstr>1030.1</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MEANS OF EGRESS 3 Hours Technical Class Number    Ken LaBelle  Instructor #    119</dc:title>
  <dc:creator>klabelle</dc:creator>
  <cp:lastModifiedBy>Tony Nicholas</cp:lastModifiedBy>
  <cp:revision>354</cp:revision>
  <dcterms:created xsi:type="dcterms:W3CDTF">2010-09-07T11:54:56Z</dcterms:created>
  <dcterms:modified xsi:type="dcterms:W3CDTF">2023-09-20T11:26:28Z</dcterms:modified>
</cp:coreProperties>
</file>