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39" r:id="rId2"/>
    <p:sldId id="256" r:id="rId3"/>
    <p:sldId id="269" r:id="rId4"/>
    <p:sldId id="270" r:id="rId5"/>
    <p:sldId id="282" r:id="rId6"/>
    <p:sldId id="281" r:id="rId7"/>
    <p:sldId id="258" r:id="rId8"/>
    <p:sldId id="271" r:id="rId9"/>
    <p:sldId id="279" r:id="rId10"/>
    <p:sldId id="280" r:id="rId11"/>
    <p:sldId id="260" r:id="rId12"/>
    <p:sldId id="274" r:id="rId13"/>
    <p:sldId id="283" r:id="rId14"/>
    <p:sldId id="261" r:id="rId15"/>
    <p:sldId id="284" r:id="rId16"/>
    <p:sldId id="277" r:id="rId17"/>
    <p:sldId id="286" r:id="rId18"/>
    <p:sldId id="288" r:id="rId19"/>
    <p:sldId id="285" r:id="rId20"/>
    <p:sldId id="289" r:id="rId21"/>
    <p:sldId id="291" r:id="rId22"/>
    <p:sldId id="292" r:id="rId23"/>
    <p:sldId id="293" r:id="rId24"/>
    <p:sldId id="290" r:id="rId25"/>
    <p:sldId id="294" r:id="rId26"/>
    <p:sldId id="295" r:id="rId27"/>
    <p:sldId id="262" r:id="rId28"/>
    <p:sldId id="296" r:id="rId29"/>
    <p:sldId id="298" r:id="rId30"/>
    <p:sldId id="299" r:id="rId31"/>
    <p:sldId id="300" r:id="rId32"/>
    <p:sldId id="297" r:id="rId33"/>
    <p:sldId id="302" r:id="rId34"/>
    <p:sldId id="301" r:id="rId35"/>
    <p:sldId id="266" r:id="rId36"/>
    <p:sldId id="303" r:id="rId37"/>
    <p:sldId id="304" r:id="rId38"/>
    <p:sldId id="306" r:id="rId39"/>
    <p:sldId id="307" r:id="rId40"/>
    <p:sldId id="308" r:id="rId41"/>
    <p:sldId id="305" r:id="rId42"/>
    <p:sldId id="310" r:id="rId43"/>
    <p:sldId id="309" r:id="rId44"/>
    <p:sldId id="265" r:id="rId45"/>
    <p:sldId id="312" r:id="rId46"/>
    <p:sldId id="313" r:id="rId47"/>
    <p:sldId id="314" r:id="rId48"/>
    <p:sldId id="315" r:id="rId49"/>
    <p:sldId id="311" r:id="rId50"/>
    <p:sldId id="264" r:id="rId51"/>
    <p:sldId id="317" r:id="rId52"/>
    <p:sldId id="318" r:id="rId53"/>
    <p:sldId id="316" r:id="rId54"/>
    <p:sldId id="320" r:id="rId55"/>
    <p:sldId id="321" r:id="rId56"/>
    <p:sldId id="319" r:id="rId57"/>
    <p:sldId id="322" r:id="rId58"/>
    <p:sldId id="323" r:id="rId59"/>
    <p:sldId id="324" r:id="rId60"/>
    <p:sldId id="326" r:id="rId61"/>
    <p:sldId id="325" r:id="rId62"/>
    <p:sldId id="263" r:id="rId63"/>
    <p:sldId id="327" r:id="rId64"/>
    <p:sldId id="328" r:id="rId65"/>
    <p:sldId id="330" r:id="rId66"/>
    <p:sldId id="329" r:id="rId67"/>
    <p:sldId id="267" r:id="rId68"/>
    <p:sldId id="331" r:id="rId69"/>
    <p:sldId id="332" r:id="rId70"/>
    <p:sldId id="333" r:id="rId71"/>
    <p:sldId id="334" r:id="rId72"/>
    <p:sldId id="335" r:id="rId73"/>
    <p:sldId id="259" r:id="rId74"/>
    <p:sldId id="336" r:id="rId75"/>
    <p:sldId id="338" r:id="rId76"/>
    <p:sldId id="337" r:id="rId77"/>
    <p:sldId id="268" r:id="rId7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7A718C-CBB3-4F0E-B821-81D937DAE132}" v="2" dt="2023-09-20T15:45:10.9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51"/>
    <p:restoredTop sz="96327"/>
  </p:normalViewPr>
  <p:slideViewPr>
    <p:cSldViewPr snapToGrid="0" showGuides="1">
      <p:cViewPr varScale="1">
        <p:scale>
          <a:sx n="98" d="100"/>
          <a:sy n="98" d="100"/>
        </p:scale>
        <p:origin x="65" y="600"/>
      </p:cViewPr>
      <p:guideLst>
        <p:guide pos="3840"/>
        <p:guide orient="horz"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CE0A9-21E4-E560-BD14-13A1269D6E2B}"/>
              </a:ext>
            </a:extLst>
          </p:cNvPr>
          <p:cNvSpPr>
            <a:spLocks noGrp="1"/>
          </p:cNvSpPr>
          <p:nvPr>
            <p:ph type="title"/>
          </p:nvPr>
        </p:nvSpPr>
        <p:spPr>
          <a:xfrm>
            <a:off x="831849" y="2105012"/>
            <a:ext cx="12782551" cy="1223089"/>
          </a:xfrm>
        </p:spPr>
        <p:txBody>
          <a:bodyPr anchor="b">
            <a:noAutofit/>
          </a:bodyPr>
          <a:lstStyle>
            <a:lvl1pPr>
              <a:defRPr sz="7000" b="1" i="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DD0F23DD-A5E5-E664-CC36-E489E0A82A21}"/>
              </a:ext>
            </a:extLst>
          </p:cNvPr>
          <p:cNvSpPr>
            <a:spLocks noGrp="1"/>
          </p:cNvSpPr>
          <p:nvPr>
            <p:ph type="body" idx="1"/>
          </p:nvPr>
        </p:nvSpPr>
        <p:spPr>
          <a:xfrm>
            <a:off x="831850" y="1664383"/>
            <a:ext cx="10515600" cy="665017"/>
          </a:xfrm>
        </p:spPr>
        <p:txBody>
          <a:bodyPr>
            <a:normAutofit/>
          </a:bodyPr>
          <a:lstStyle>
            <a:lvl1pPr marL="0" indent="0">
              <a:buNone/>
              <a:defRPr sz="3600" b="0" i="0">
                <a:solidFill>
                  <a:schemeClr val="tx1"/>
                </a:solidFill>
                <a:latin typeface="Georgia" panose="02040502050405020303" pitchFamily="18"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cxnSp>
        <p:nvCxnSpPr>
          <p:cNvPr id="8" name="Straight Connector 7">
            <a:extLst>
              <a:ext uri="{FF2B5EF4-FFF2-40B4-BE49-F238E27FC236}">
                <a16:creationId xmlns:a16="http://schemas.microsoft.com/office/drawing/2014/main" id="{A7356897-4FA3-F321-635A-D24D98388C3D}"/>
              </a:ext>
            </a:extLst>
          </p:cNvPr>
          <p:cNvCxnSpPr>
            <a:cxnSpLocks/>
          </p:cNvCxnSpPr>
          <p:nvPr userDrawn="1"/>
        </p:nvCxnSpPr>
        <p:spPr>
          <a:xfrm>
            <a:off x="-152397" y="3328101"/>
            <a:ext cx="1038013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descr="A white letter on a black background&#10;&#10;Description automatically generated">
            <a:extLst>
              <a:ext uri="{FF2B5EF4-FFF2-40B4-BE49-F238E27FC236}">
                <a16:creationId xmlns:a16="http://schemas.microsoft.com/office/drawing/2014/main" id="{2115EC76-10DD-F104-8C0C-711588AF9D36}"/>
              </a:ext>
            </a:extLst>
          </p:cNvPr>
          <p:cNvPicPr>
            <a:picLocks noChangeAspect="1"/>
          </p:cNvPicPr>
          <p:nvPr userDrawn="1"/>
        </p:nvPicPr>
        <p:blipFill>
          <a:blip r:embed="rId2"/>
          <a:stretch>
            <a:fillRect/>
          </a:stretch>
        </p:blipFill>
        <p:spPr>
          <a:xfrm>
            <a:off x="938728" y="5758954"/>
            <a:ext cx="1720191" cy="349793"/>
          </a:xfrm>
          <a:prstGeom prst="rect">
            <a:avLst/>
          </a:prstGeom>
        </p:spPr>
      </p:pic>
    </p:spTree>
    <p:extLst>
      <p:ext uri="{BB962C8B-B14F-4D97-AF65-F5344CB8AC3E}">
        <p14:creationId xmlns:p14="http://schemas.microsoft.com/office/powerpoint/2010/main" val="280566262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088" userDrawn="1">
          <p15:clr>
            <a:srgbClr val="FBAE40"/>
          </p15:clr>
        </p15:guide>
        <p15:guide id="2" pos="3840" userDrawn="1">
          <p15:clr>
            <a:srgbClr val="FBAE40"/>
          </p15:clr>
        </p15:guide>
        <p15:guide id="3" pos="715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A8D22-F7FF-C3F9-309B-D32D07482D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7C89BA-D870-DCBC-9F7C-B77835DE6D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676F8-A022-30B0-F5B4-BFFF6664A6EB}"/>
              </a:ext>
            </a:extLst>
          </p:cNvPr>
          <p:cNvSpPr>
            <a:spLocks noGrp="1"/>
          </p:cNvSpPr>
          <p:nvPr>
            <p:ph type="dt" sz="half" idx="10"/>
          </p:nvPr>
        </p:nvSpPr>
        <p:spPr/>
        <p:txBody>
          <a:bodyPr/>
          <a:lstStyle/>
          <a:p>
            <a:fld id="{CCE26E42-8ED4-2C42-BC3B-240F5A101BEF}" type="datetimeFigureOut">
              <a:rPr lang="en-US" smtClean="0"/>
              <a:t>9/20/2023</a:t>
            </a:fld>
            <a:endParaRPr lang="en-US"/>
          </a:p>
        </p:txBody>
      </p:sp>
      <p:sp>
        <p:nvSpPr>
          <p:cNvPr id="5" name="Footer Placeholder 4">
            <a:extLst>
              <a:ext uri="{FF2B5EF4-FFF2-40B4-BE49-F238E27FC236}">
                <a16:creationId xmlns:a16="http://schemas.microsoft.com/office/drawing/2014/main" id="{3B2B6DF1-7197-4914-7D85-A58FA05794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9C0B2F-B47A-9FD7-90C9-CC043E991B19}"/>
              </a:ext>
            </a:extLst>
          </p:cNvPr>
          <p:cNvSpPr>
            <a:spLocks noGrp="1"/>
          </p:cNvSpPr>
          <p:nvPr>
            <p:ph type="sldNum" sz="quarter" idx="12"/>
          </p:nvPr>
        </p:nvSpPr>
        <p:spPr/>
        <p:txBody>
          <a:bodyPr/>
          <a:lstStyle/>
          <a:p>
            <a:fld id="{5CC9243D-F286-574B-8F8B-33BD4480A27F}" type="slidenum">
              <a:rPr lang="en-US" smtClean="0"/>
              <a:t>‹#›</a:t>
            </a:fld>
            <a:endParaRPr lang="en-US"/>
          </a:p>
        </p:txBody>
      </p:sp>
    </p:spTree>
    <p:extLst>
      <p:ext uri="{BB962C8B-B14F-4D97-AF65-F5344CB8AC3E}">
        <p14:creationId xmlns:p14="http://schemas.microsoft.com/office/powerpoint/2010/main" val="2566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28614C-5D13-C663-588F-55ECA9122FA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016054-0CD6-456B-C420-D7AB907466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E6EF90-143B-B498-3123-F5B0A81275D5}"/>
              </a:ext>
            </a:extLst>
          </p:cNvPr>
          <p:cNvSpPr>
            <a:spLocks noGrp="1"/>
          </p:cNvSpPr>
          <p:nvPr>
            <p:ph type="dt" sz="half" idx="10"/>
          </p:nvPr>
        </p:nvSpPr>
        <p:spPr/>
        <p:txBody>
          <a:bodyPr/>
          <a:lstStyle/>
          <a:p>
            <a:fld id="{CCE26E42-8ED4-2C42-BC3B-240F5A101BEF}" type="datetimeFigureOut">
              <a:rPr lang="en-US" smtClean="0"/>
              <a:t>9/20/2023</a:t>
            </a:fld>
            <a:endParaRPr lang="en-US"/>
          </a:p>
        </p:txBody>
      </p:sp>
      <p:sp>
        <p:nvSpPr>
          <p:cNvPr id="5" name="Footer Placeholder 4">
            <a:extLst>
              <a:ext uri="{FF2B5EF4-FFF2-40B4-BE49-F238E27FC236}">
                <a16:creationId xmlns:a16="http://schemas.microsoft.com/office/drawing/2014/main" id="{6DAC918F-0BF7-3CA7-6044-CBF781E272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E18D2A-F36C-83D7-19AD-057EA4B53BB5}"/>
              </a:ext>
            </a:extLst>
          </p:cNvPr>
          <p:cNvSpPr>
            <a:spLocks noGrp="1"/>
          </p:cNvSpPr>
          <p:nvPr>
            <p:ph type="sldNum" sz="quarter" idx="12"/>
          </p:nvPr>
        </p:nvSpPr>
        <p:spPr/>
        <p:txBody>
          <a:bodyPr/>
          <a:lstStyle/>
          <a:p>
            <a:fld id="{5CC9243D-F286-574B-8F8B-33BD4480A27F}" type="slidenum">
              <a:rPr lang="en-US" smtClean="0"/>
              <a:t>‹#›</a:t>
            </a:fld>
            <a:endParaRPr lang="en-US"/>
          </a:p>
        </p:txBody>
      </p:sp>
    </p:spTree>
    <p:extLst>
      <p:ext uri="{BB962C8B-B14F-4D97-AF65-F5344CB8AC3E}">
        <p14:creationId xmlns:p14="http://schemas.microsoft.com/office/powerpoint/2010/main" val="3718125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A77C-DEEA-B297-B6C1-67247A99B465}"/>
              </a:ext>
            </a:extLst>
          </p:cNvPr>
          <p:cNvSpPr>
            <a:spLocks noGrp="1"/>
          </p:cNvSpPr>
          <p:nvPr>
            <p:ph type="title"/>
          </p:nvPr>
        </p:nvSpPr>
        <p:spPr>
          <a:xfrm>
            <a:off x="838200" y="851769"/>
            <a:ext cx="10515600" cy="838919"/>
          </a:xfrm>
        </p:spPr>
        <p:txBody>
          <a:bodyPr anchor="b" anchorCtr="0">
            <a:noAutofit/>
          </a:bodyPr>
          <a:lstStyle>
            <a:lvl1pPr>
              <a:defRPr sz="3600" b="1" i="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C6526C7-0A33-675B-658E-0DD18F74C93A}"/>
              </a:ext>
            </a:extLst>
          </p:cNvPr>
          <p:cNvSpPr>
            <a:spLocks noGrp="1"/>
          </p:cNvSpPr>
          <p:nvPr>
            <p:ph idx="1"/>
          </p:nvPr>
        </p:nvSpPr>
        <p:spPr/>
        <p:txBody>
          <a:bodyPr>
            <a:normAutofit/>
          </a:bodyPr>
          <a:lstStyle>
            <a:lvl1pPr marL="0" indent="0">
              <a:buFontTx/>
              <a:buNone/>
              <a:defRPr sz="2400" b="0" i="0">
                <a:latin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0" i="0">
                <a:latin typeface="Arial" panose="020B0604020202020204" pitchFamily="34" charset="0"/>
                <a:cs typeface="Arial" panose="020B0604020202020204" pitchFamily="34" charset="0"/>
              </a:defRPr>
            </a:lvl2pPr>
            <a:lvl3pPr marL="1257300" indent="-342900">
              <a:buFont typeface="Arial" panose="020B0604020202020204" pitchFamily="34" charset="0"/>
              <a:buChar char="•"/>
              <a:defRPr sz="2400" b="0" i="0">
                <a:latin typeface="Arial" panose="020B0604020202020204" pitchFamily="34" charset="0"/>
                <a:cs typeface="Arial" panose="020B0604020202020204" pitchFamily="34" charset="0"/>
              </a:defRPr>
            </a:lvl3pPr>
            <a:lvl4pPr marL="1657350" indent="-285750">
              <a:buFont typeface="Arial" panose="020B0604020202020204" pitchFamily="34" charset="0"/>
              <a:buChar char="•"/>
              <a:defRPr sz="2400" b="0" i="0">
                <a:latin typeface="Arial" panose="020B0604020202020204" pitchFamily="34" charset="0"/>
                <a:cs typeface="Arial" panose="020B0604020202020204" pitchFamily="34" charset="0"/>
              </a:defRPr>
            </a:lvl4pPr>
            <a:lvl5pPr marL="2114550" indent="-285750">
              <a:buFont typeface="Arial" panose="020B0604020202020204" pitchFamily="34" charset="0"/>
              <a:buChar char="•"/>
              <a:defRPr sz="2400" b="0" i="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3">
            <a:extLst>
              <a:ext uri="{FF2B5EF4-FFF2-40B4-BE49-F238E27FC236}">
                <a16:creationId xmlns:a16="http://schemas.microsoft.com/office/drawing/2014/main" id="{0BC773D6-2505-4C13-AEB2-29F5B4412A44}"/>
              </a:ext>
            </a:extLst>
          </p:cNvPr>
          <p:cNvSpPr>
            <a:spLocks noGrp="1"/>
          </p:cNvSpPr>
          <p:nvPr>
            <p:ph type="body" sz="quarter" idx="11"/>
          </p:nvPr>
        </p:nvSpPr>
        <p:spPr>
          <a:xfrm>
            <a:off x="0" y="364348"/>
            <a:ext cx="4857008" cy="487421"/>
          </a:xfrm>
          <a:solidFill>
            <a:schemeClr val="tx1"/>
          </a:solidFill>
        </p:spPr>
        <p:txBody>
          <a:bodyPr lIns="914400" tIns="91440" bIns="91440" anchor="ctr" anchorCtr="0">
            <a:noAutofit/>
          </a:bodyPr>
          <a:lstStyle>
            <a:lvl1pPr marL="0" indent="0">
              <a:buNone/>
              <a:defRPr sz="2000" b="1" i="0">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Click to edit Master text styles</a:t>
            </a:r>
          </a:p>
        </p:txBody>
      </p:sp>
    </p:spTree>
    <p:extLst>
      <p:ext uri="{BB962C8B-B14F-4D97-AF65-F5344CB8AC3E}">
        <p14:creationId xmlns:p14="http://schemas.microsoft.com/office/powerpoint/2010/main" val="1549825419"/>
      </p:ext>
    </p:extLst>
  </p:cSld>
  <p:clrMapOvr>
    <a:masterClrMapping/>
  </p:clrMapOvr>
  <p:extLst>
    <p:ext uri="{DCECCB84-F9BA-43D5-87BE-67443E8EF086}">
      <p15:sldGuideLst xmlns:p15="http://schemas.microsoft.com/office/powerpoint/2012/main">
        <p15:guide id="1" pos="528" userDrawn="1">
          <p15:clr>
            <a:srgbClr val="FBAE40"/>
          </p15:clr>
        </p15:guide>
        <p15:guide id="2" orient="horz" pos="112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218F1-4A16-AF6A-8BA5-217508A2E6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406006-58A1-2FB9-22F1-B02CC35AB7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7040EC-2809-8D0B-0340-3F98EBEC140A}"/>
              </a:ext>
            </a:extLst>
          </p:cNvPr>
          <p:cNvSpPr>
            <a:spLocks noGrp="1"/>
          </p:cNvSpPr>
          <p:nvPr>
            <p:ph type="dt" sz="half" idx="10"/>
          </p:nvPr>
        </p:nvSpPr>
        <p:spPr/>
        <p:txBody>
          <a:bodyPr/>
          <a:lstStyle/>
          <a:p>
            <a:fld id="{CCE26E42-8ED4-2C42-BC3B-240F5A101BEF}" type="datetimeFigureOut">
              <a:rPr lang="en-US" smtClean="0"/>
              <a:t>9/20/2023</a:t>
            </a:fld>
            <a:endParaRPr lang="en-US"/>
          </a:p>
        </p:txBody>
      </p:sp>
      <p:sp>
        <p:nvSpPr>
          <p:cNvPr id="5" name="Footer Placeholder 4">
            <a:extLst>
              <a:ext uri="{FF2B5EF4-FFF2-40B4-BE49-F238E27FC236}">
                <a16:creationId xmlns:a16="http://schemas.microsoft.com/office/drawing/2014/main" id="{AC1CDD5C-4006-9A23-8BE3-9CA61E3FC5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9556DF-D1B4-6B17-C89E-DF0682D1AAF5}"/>
              </a:ext>
            </a:extLst>
          </p:cNvPr>
          <p:cNvSpPr>
            <a:spLocks noGrp="1"/>
          </p:cNvSpPr>
          <p:nvPr>
            <p:ph type="sldNum" sz="quarter" idx="12"/>
          </p:nvPr>
        </p:nvSpPr>
        <p:spPr/>
        <p:txBody>
          <a:bodyPr/>
          <a:lstStyle/>
          <a:p>
            <a:fld id="{5CC9243D-F286-574B-8F8B-33BD4480A27F}" type="slidenum">
              <a:rPr lang="en-US" smtClean="0"/>
              <a:t>‹#›</a:t>
            </a:fld>
            <a:endParaRPr lang="en-US"/>
          </a:p>
        </p:txBody>
      </p:sp>
    </p:spTree>
    <p:extLst>
      <p:ext uri="{BB962C8B-B14F-4D97-AF65-F5344CB8AC3E}">
        <p14:creationId xmlns:p14="http://schemas.microsoft.com/office/powerpoint/2010/main" val="374136391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3A045-090A-6E29-165B-63F3A5BD44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0E992C-A7D2-96AD-845A-999E5DFCBC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4D760D9-CB55-4D47-3F3C-72374FE0EB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96E82B-05B7-FF7F-26B5-F0A6A4CE5DC7}"/>
              </a:ext>
            </a:extLst>
          </p:cNvPr>
          <p:cNvSpPr>
            <a:spLocks noGrp="1"/>
          </p:cNvSpPr>
          <p:nvPr>
            <p:ph type="dt" sz="half" idx="10"/>
          </p:nvPr>
        </p:nvSpPr>
        <p:spPr/>
        <p:txBody>
          <a:bodyPr/>
          <a:lstStyle/>
          <a:p>
            <a:fld id="{CCE26E42-8ED4-2C42-BC3B-240F5A101BEF}" type="datetimeFigureOut">
              <a:rPr lang="en-US" smtClean="0"/>
              <a:t>9/20/2023</a:t>
            </a:fld>
            <a:endParaRPr lang="en-US"/>
          </a:p>
        </p:txBody>
      </p:sp>
      <p:sp>
        <p:nvSpPr>
          <p:cNvPr id="6" name="Footer Placeholder 5">
            <a:extLst>
              <a:ext uri="{FF2B5EF4-FFF2-40B4-BE49-F238E27FC236}">
                <a16:creationId xmlns:a16="http://schemas.microsoft.com/office/drawing/2014/main" id="{739AC73A-E708-DBAB-5644-44A9B5D62C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2DC1D2-1C89-7B91-D35B-737C38914A49}"/>
              </a:ext>
            </a:extLst>
          </p:cNvPr>
          <p:cNvSpPr>
            <a:spLocks noGrp="1"/>
          </p:cNvSpPr>
          <p:nvPr>
            <p:ph type="sldNum" sz="quarter" idx="12"/>
          </p:nvPr>
        </p:nvSpPr>
        <p:spPr/>
        <p:txBody>
          <a:bodyPr/>
          <a:lstStyle/>
          <a:p>
            <a:fld id="{5CC9243D-F286-574B-8F8B-33BD4480A27F}" type="slidenum">
              <a:rPr lang="en-US" smtClean="0"/>
              <a:t>‹#›</a:t>
            </a:fld>
            <a:endParaRPr lang="en-US"/>
          </a:p>
        </p:txBody>
      </p:sp>
    </p:spTree>
    <p:extLst>
      <p:ext uri="{BB962C8B-B14F-4D97-AF65-F5344CB8AC3E}">
        <p14:creationId xmlns:p14="http://schemas.microsoft.com/office/powerpoint/2010/main" val="74250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61AC3-FD94-6858-37E9-7664DDECA0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E0DF1A-CAE4-AE4A-4364-AE41EF15D7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F0727E-674E-39C7-948B-2E27AAFB56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AEF16E5-EF0E-C9C5-070C-181E47C627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59B0E8-5F1A-F72D-6B43-5FED359533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38D5C6-D85F-C171-4065-86099D457BFE}"/>
              </a:ext>
            </a:extLst>
          </p:cNvPr>
          <p:cNvSpPr>
            <a:spLocks noGrp="1"/>
          </p:cNvSpPr>
          <p:nvPr>
            <p:ph type="dt" sz="half" idx="10"/>
          </p:nvPr>
        </p:nvSpPr>
        <p:spPr/>
        <p:txBody>
          <a:bodyPr/>
          <a:lstStyle/>
          <a:p>
            <a:fld id="{CCE26E42-8ED4-2C42-BC3B-240F5A101BEF}" type="datetimeFigureOut">
              <a:rPr lang="en-US" smtClean="0"/>
              <a:t>9/20/2023</a:t>
            </a:fld>
            <a:endParaRPr lang="en-US"/>
          </a:p>
        </p:txBody>
      </p:sp>
      <p:sp>
        <p:nvSpPr>
          <p:cNvPr id="8" name="Footer Placeholder 7">
            <a:extLst>
              <a:ext uri="{FF2B5EF4-FFF2-40B4-BE49-F238E27FC236}">
                <a16:creationId xmlns:a16="http://schemas.microsoft.com/office/drawing/2014/main" id="{6042581B-82AB-B954-B24C-5EC9D8CE72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F0CAFA-F7C6-70B4-DFFF-2264DAE93065}"/>
              </a:ext>
            </a:extLst>
          </p:cNvPr>
          <p:cNvSpPr>
            <a:spLocks noGrp="1"/>
          </p:cNvSpPr>
          <p:nvPr>
            <p:ph type="sldNum" sz="quarter" idx="12"/>
          </p:nvPr>
        </p:nvSpPr>
        <p:spPr/>
        <p:txBody>
          <a:bodyPr/>
          <a:lstStyle/>
          <a:p>
            <a:fld id="{5CC9243D-F286-574B-8F8B-33BD4480A27F}" type="slidenum">
              <a:rPr lang="en-US" smtClean="0"/>
              <a:t>‹#›</a:t>
            </a:fld>
            <a:endParaRPr lang="en-US"/>
          </a:p>
        </p:txBody>
      </p:sp>
    </p:spTree>
    <p:extLst>
      <p:ext uri="{BB962C8B-B14F-4D97-AF65-F5344CB8AC3E}">
        <p14:creationId xmlns:p14="http://schemas.microsoft.com/office/powerpoint/2010/main" val="3287952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072C4-BAEE-25CB-B6E7-A223DE781B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9F5320-7153-C087-35F8-D8542A5C4D17}"/>
              </a:ext>
            </a:extLst>
          </p:cNvPr>
          <p:cNvSpPr>
            <a:spLocks noGrp="1"/>
          </p:cNvSpPr>
          <p:nvPr>
            <p:ph type="dt" sz="half" idx="10"/>
          </p:nvPr>
        </p:nvSpPr>
        <p:spPr/>
        <p:txBody>
          <a:bodyPr/>
          <a:lstStyle/>
          <a:p>
            <a:fld id="{CCE26E42-8ED4-2C42-BC3B-240F5A101BEF}" type="datetimeFigureOut">
              <a:rPr lang="en-US" smtClean="0"/>
              <a:t>9/20/2023</a:t>
            </a:fld>
            <a:endParaRPr lang="en-US"/>
          </a:p>
        </p:txBody>
      </p:sp>
      <p:sp>
        <p:nvSpPr>
          <p:cNvPr id="4" name="Footer Placeholder 3">
            <a:extLst>
              <a:ext uri="{FF2B5EF4-FFF2-40B4-BE49-F238E27FC236}">
                <a16:creationId xmlns:a16="http://schemas.microsoft.com/office/drawing/2014/main" id="{71ABE147-2CB4-BFBB-2448-3EFC657CAF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52800B-7F40-D9F2-CACC-A71AF2F9C1E3}"/>
              </a:ext>
            </a:extLst>
          </p:cNvPr>
          <p:cNvSpPr>
            <a:spLocks noGrp="1"/>
          </p:cNvSpPr>
          <p:nvPr>
            <p:ph type="sldNum" sz="quarter" idx="12"/>
          </p:nvPr>
        </p:nvSpPr>
        <p:spPr/>
        <p:txBody>
          <a:bodyPr/>
          <a:lstStyle/>
          <a:p>
            <a:fld id="{5CC9243D-F286-574B-8F8B-33BD4480A27F}" type="slidenum">
              <a:rPr lang="en-US" smtClean="0"/>
              <a:t>‹#›</a:t>
            </a:fld>
            <a:endParaRPr lang="en-US"/>
          </a:p>
        </p:txBody>
      </p:sp>
    </p:spTree>
    <p:extLst>
      <p:ext uri="{BB962C8B-B14F-4D97-AF65-F5344CB8AC3E}">
        <p14:creationId xmlns:p14="http://schemas.microsoft.com/office/powerpoint/2010/main" val="352518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0862B8-8600-787A-0C28-737E61AC60E8}"/>
              </a:ext>
            </a:extLst>
          </p:cNvPr>
          <p:cNvSpPr>
            <a:spLocks noGrp="1"/>
          </p:cNvSpPr>
          <p:nvPr>
            <p:ph type="dt" sz="half" idx="10"/>
          </p:nvPr>
        </p:nvSpPr>
        <p:spPr/>
        <p:txBody>
          <a:bodyPr/>
          <a:lstStyle/>
          <a:p>
            <a:fld id="{CCE26E42-8ED4-2C42-BC3B-240F5A101BEF}" type="datetimeFigureOut">
              <a:rPr lang="en-US" smtClean="0"/>
              <a:t>9/20/2023</a:t>
            </a:fld>
            <a:endParaRPr lang="en-US"/>
          </a:p>
        </p:txBody>
      </p:sp>
      <p:sp>
        <p:nvSpPr>
          <p:cNvPr id="3" name="Footer Placeholder 2">
            <a:extLst>
              <a:ext uri="{FF2B5EF4-FFF2-40B4-BE49-F238E27FC236}">
                <a16:creationId xmlns:a16="http://schemas.microsoft.com/office/drawing/2014/main" id="{8B33BB4B-8EF3-F711-89A9-0688244E8D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4B0102-24E9-9F6D-1502-C6D2543B0FEA}"/>
              </a:ext>
            </a:extLst>
          </p:cNvPr>
          <p:cNvSpPr>
            <a:spLocks noGrp="1"/>
          </p:cNvSpPr>
          <p:nvPr>
            <p:ph type="sldNum" sz="quarter" idx="12"/>
          </p:nvPr>
        </p:nvSpPr>
        <p:spPr/>
        <p:txBody>
          <a:bodyPr/>
          <a:lstStyle/>
          <a:p>
            <a:fld id="{5CC9243D-F286-574B-8F8B-33BD4480A27F}" type="slidenum">
              <a:rPr lang="en-US" smtClean="0"/>
              <a:t>‹#›</a:t>
            </a:fld>
            <a:endParaRPr lang="en-US"/>
          </a:p>
        </p:txBody>
      </p:sp>
    </p:spTree>
    <p:extLst>
      <p:ext uri="{BB962C8B-B14F-4D97-AF65-F5344CB8AC3E}">
        <p14:creationId xmlns:p14="http://schemas.microsoft.com/office/powerpoint/2010/main" val="249401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CC1C5-8D9C-3A44-B52B-574A5F9DA4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CD943C-3B76-4EB2-75D3-87358CED77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6F45FF-3DE7-DBD0-4132-21106D3614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D62795-C6E8-A837-777B-E025DB7A1E6F}"/>
              </a:ext>
            </a:extLst>
          </p:cNvPr>
          <p:cNvSpPr>
            <a:spLocks noGrp="1"/>
          </p:cNvSpPr>
          <p:nvPr>
            <p:ph type="dt" sz="half" idx="10"/>
          </p:nvPr>
        </p:nvSpPr>
        <p:spPr/>
        <p:txBody>
          <a:bodyPr/>
          <a:lstStyle/>
          <a:p>
            <a:fld id="{CCE26E42-8ED4-2C42-BC3B-240F5A101BEF}" type="datetimeFigureOut">
              <a:rPr lang="en-US" smtClean="0"/>
              <a:t>9/20/2023</a:t>
            </a:fld>
            <a:endParaRPr lang="en-US"/>
          </a:p>
        </p:txBody>
      </p:sp>
      <p:sp>
        <p:nvSpPr>
          <p:cNvPr id="6" name="Footer Placeholder 5">
            <a:extLst>
              <a:ext uri="{FF2B5EF4-FFF2-40B4-BE49-F238E27FC236}">
                <a16:creationId xmlns:a16="http://schemas.microsoft.com/office/drawing/2014/main" id="{F7A73F93-9D60-77EB-82C9-853E1D56B1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4DEF2D-975D-A39E-A0B4-3282E38978B6}"/>
              </a:ext>
            </a:extLst>
          </p:cNvPr>
          <p:cNvSpPr>
            <a:spLocks noGrp="1"/>
          </p:cNvSpPr>
          <p:nvPr>
            <p:ph type="sldNum" sz="quarter" idx="12"/>
          </p:nvPr>
        </p:nvSpPr>
        <p:spPr/>
        <p:txBody>
          <a:bodyPr/>
          <a:lstStyle/>
          <a:p>
            <a:fld id="{5CC9243D-F286-574B-8F8B-33BD4480A27F}" type="slidenum">
              <a:rPr lang="en-US" smtClean="0"/>
              <a:t>‹#›</a:t>
            </a:fld>
            <a:endParaRPr lang="en-US"/>
          </a:p>
        </p:txBody>
      </p:sp>
    </p:spTree>
    <p:extLst>
      <p:ext uri="{BB962C8B-B14F-4D97-AF65-F5344CB8AC3E}">
        <p14:creationId xmlns:p14="http://schemas.microsoft.com/office/powerpoint/2010/main" val="512919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13D2C-0640-F438-8DDF-DA1A53D6BD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40F5B6-FE25-C105-0780-36411088A7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CEE9B0-585D-EC94-D379-6353908EF6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00A599-743E-B4A7-8473-CCA911D22790}"/>
              </a:ext>
            </a:extLst>
          </p:cNvPr>
          <p:cNvSpPr>
            <a:spLocks noGrp="1"/>
          </p:cNvSpPr>
          <p:nvPr>
            <p:ph type="dt" sz="half" idx="10"/>
          </p:nvPr>
        </p:nvSpPr>
        <p:spPr/>
        <p:txBody>
          <a:bodyPr/>
          <a:lstStyle/>
          <a:p>
            <a:fld id="{CCE26E42-8ED4-2C42-BC3B-240F5A101BEF}" type="datetimeFigureOut">
              <a:rPr lang="en-US" smtClean="0"/>
              <a:t>9/20/2023</a:t>
            </a:fld>
            <a:endParaRPr lang="en-US"/>
          </a:p>
        </p:txBody>
      </p:sp>
      <p:sp>
        <p:nvSpPr>
          <p:cNvPr id="6" name="Footer Placeholder 5">
            <a:extLst>
              <a:ext uri="{FF2B5EF4-FFF2-40B4-BE49-F238E27FC236}">
                <a16:creationId xmlns:a16="http://schemas.microsoft.com/office/drawing/2014/main" id="{1B6CDE14-DC1C-9095-FAE5-079BF0BEBC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C40830-95E4-3B72-1CBD-A4F3BCC8EA56}"/>
              </a:ext>
            </a:extLst>
          </p:cNvPr>
          <p:cNvSpPr>
            <a:spLocks noGrp="1"/>
          </p:cNvSpPr>
          <p:nvPr>
            <p:ph type="sldNum" sz="quarter" idx="12"/>
          </p:nvPr>
        </p:nvSpPr>
        <p:spPr/>
        <p:txBody>
          <a:bodyPr/>
          <a:lstStyle/>
          <a:p>
            <a:fld id="{5CC9243D-F286-574B-8F8B-33BD4480A27F}" type="slidenum">
              <a:rPr lang="en-US" smtClean="0"/>
              <a:t>‹#›</a:t>
            </a:fld>
            <a:endParaRPr lang="en-US"/>
          </a:p>
        </p:txBody>
      </p:sp>
    </p:spTree>
    <p:extLst>
      <p:ext uri="{BB962C8B-B14F-4D97-AF65-F5344CB8AC3E}">
        <p14:creationId xmlns:p14="http://schemas.microsoft.com/office/powerpoint/2010/main" val="3338046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B9E2B5-387B-39B2-F8FB-121E24D99C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668496-8EE4-0B80-2F41-273CC9D8C4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6613E3-65EE-040D-6BE7-B8E74EDDAA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26E42-8ED4-2C42-BC3B-240F5A101BEF}" type="datetimeFigureOut">
              <a:rPr lang="en-US" smtClean="0"/>
              <a:t>9/20/2023</a:t>
            </a:fld>
            <a:endParaRPr lang="en-US"/>
          </a:p>
        </p:txBody>
      </p:sp>
      <p:sp>
        <p:nvSpPr>
          <p:cNvPr id="5" name="Footer Placeholder 4">
            <a:extLst>
              <a:ext uri="{FF2B5EF4-FFF2-40B4-BE49-F238E27FC236}">
                <a16:creationId xmlns:a16="http://schemas.microsoft.com/office/drawing/2014/main" id="{7390C73B-41B8-F470-647D-DB0AC287D1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00810B-2873-08D9-8831-43CD3BFC3C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C9243D-F286-574B-8F8B-33BD4480A27F}" type="slidenum">
              <a:rPr lang="en-US" smtClean="0"/>
              <a:t>‹#›</a:t>
            </a:fld>
            <a:endParaRPr lang="en-US"/>
          </a:p>
        </p:txBody>
      </p:sp>
    </p:spTree>
    <p:extLst>
      <p:ext uri="{BB962C8B-B14F-4D97-AF65-F5344CB8AC3E}">
        <p14:creationId xmlns:p14="http://schemas.microsoft.com/office/powerpoint/2010/main" val="3417400629"/>
      </p:ext>
    </p:extLst>
  </p:cSld>
  <p:clrMap bg1="lt1" tx1="dk1" bg2="lt2" tx2="dk2" accent1="accent1" accent2="accent2" accent3="accent3" accent4="accent4" accent5="accent5" accent6="accent6" hlink="hlink" folHlink="folHlink"/>
  <p:sldLayoutIdLst>
    <p:sldLayoutId id="2147483651" r:id="rId1"/>
    <p:sldLayoutId id="2147483650" r:id="rId2"/>
    <p:sldLayoutId id="2147483649"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6D61D-4884-1C70-015A-D241F8B43FA0}"/>
              </a:ext>
            </a:extLst>
          </p:cNvPr>
          <p:cNvSpPr>
            <a:spLocks noGrp="1"/>
          </p:cNvSpPr>
          <p:nvPr>
            <p:ph type="title"/>
          </p:nvPr>
        </p:nvSpPr>
        <p:spPr>
          <a:xfrm>
            <a:off x="838200" y="233265"/>
            <a:ext cx="10515600" cy="1457423"/>
          </a:xfrm>
        </p:spPr>
        <p:txBody>
          <a:bodyPr/>
          <a:lstStyle/>
          <a:p>
            <a:r>
              <a:rPr lang="en-US" dirty="0"/>
              <a:t>Michigan Rehabilitation Code for Existing Buildings </a:t>
            </a:r>
            <a:r>
              <a:rPr lang="en-US"/>
              <a:t>Plan Review</a:t>
            </a:r>
            <a:endParaRPr lang="en-US" dirty="0"/>
          </a:p>
        </p:txBody>
      </p:sp>
      <p:sp>
        <p:nvSpPr>
          <p:cNvPr id="3" name="Content Placeholder 2">
            <a:extLst>
              <a:ext uri="{FF2B5EF4-FFF2-40B4-BE49-F238E27FC236}">
                <a16:creationId xmlns:a16="http://schemas.microsoft.com/office/drawing/2014/main" id="{F3E3B269-35BC-74A8-93E8-238255E21F76}"/>
              </a:ext>
            </a:extLst>
          </p:cNvPr>
          <p:cNvSpPr>
            <a:spLocks noGrp="1"/>
          </p:cNvSpPr>
          <p:nvPr>
            <p:ph idx="1"/>
          </p:nvPr>
        </p:nvSpPr>
        <p:spPr/>
        <p:txBody>
          <a:bodyPr/>
          <a:lstStyle/>
          <a:p>
            <a:endParaRPr lang="en-US" dirty="0"/>
          </a:p>
          <a:p>
            <a:r>
              <a:rPr lang="en-US" dirty="0"/>
              <a:t>Program Approval Number:	CP-23-00071</a:t>
            </a:r>
          </a:p>
          <a:p>
            <a:r>
              <a:rPr lang="en-US" dirty="0"/>
              <a:t>Class Title: 	Class Category:	Rules &amp; Acts (formerly Administration) and Plan Review</a:t>
            </a:r>
          </a:p>
          <a:p>
            <a:r>
              <a:rPr lang="en-US" dirty="0"/>
              <a:t>Registration Category:	BI or registrants with ONLY BO/PR, but no inspector registration</a:t>
            </a:r>
          </a:p>
          <a:p>
            <a:r>
              <a:rPr lang="en-US" dirty="0"/>
              <a:t>Hours Approved:	1 </a:t>
            </a:r>
            <a:r>
              <a:rPr lang="en-US" dirty="0" err="1"/>
              <a:t>hr</a:t>
            </a:r>
            <a:r>
              <a:rPr lang="en-US" dirty="0"/>
              <a:t> Rules &amp; Acts; 3 </a:t>
            </a:r>
            <a:r>
              <a:rPr lang="en-US" dirty="0" err="1"/>
              <a:t>hrs</a:t>
            </a:r>
            <a:r>
              <a:rPr lang="en-US" dirty="0"/>
              <a:t> Plan Review</a:t>
            </a:r>
          </a:p>
          <a:p>
            <a:endParaRPr lang="en-US" dirty="0"/>
          </a:p>
        </p:txBody>
      </p:sp>
      <p:sp>
        <p:nvSpPr>
          <p:cNvPr id="4" name="Text Placeholder 3">
            <a:extLst>
              <a:ext uri="{FF2B5EF4-FFF2-40B4-BE49-F238E27FC236}">
                <a16:creationId xmlns:a16="http://schemas.microsoft.com/office/drawing/2014/main" id="{E1DF1980-F7A2-A179-AD09-3277E698B6F2}"/>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739962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E8BB28-1236-E472-445B-2A8954637563}"/>
              </a:ext>
            </a:extLst>
          </p:cNvPr>
          <p:cNvSpPr>
            <a:spLocks noGrp="1"/>
          </p:cNvSpPr>
          <p:nvPr>
            <p:ph idx="1"/>
          </p:nvPr>
        </p:nvSpPr>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UNSAFE. </a:t>
            </a:r>
            <a:r>
              <a:rPr lang="en-US" sz="2000" kern="0" dirty="0">
                <a:effectLst/>
                <a:latin typeface="Arial" panose="020B0604020202020204" pitchFamily="34" charset="0"/>
                <a:ea typeface="Calibri" panose="020F0502020204030204" pitchFamily="34" charset="0"/>
                <a:cs typeface="Arial" panose="020B0604020202020204" pitchFamily="34" charset="0"/>
              </a:rPr>
              <a:t>Buildings, structures or equipment that are unsanitary, or that are deficient due to inadequate means of egress facilities, inadequate light and ventilation, or that constitute a fire hazard, or in which the structure or individual structural members meet the definition of “</a:t>
            </a:r>
            <a:r>
              <a:rPr lang="en-US" sz="2000" i="1" kern="0" dirty="0">
                <a:effectLst/>
                <a:latin typeface="Arial" panose="020B0604020202020204" pitchFamily="34" charset="0"/>
                <a:ea typeface="Calibri" panose="020F0502020204030204" pitchFamily="34" charset="0"/>
                <a:cs typeface="Arial" panose="020B0604020202020204" pitchFamily="34" charset="0"/>
              </a:rPr>
              <a:t>Dangerous</a:t>
            </a:r>
            <a:r>
              <a:rPr lang="en-US" sz="2000" kern="0" dirty="0">
                <a:effectLst/>
                <a:latin typeface="Arial" panose="020B0604020202020204" pitchFamily="34" charset="0"/>
                <a:ea typeface="Calibri" panose="020F0502020204030204" pitchFamily="34" charset="0"/>
                <a:cs typeface="Arial" panose="020B0604020202020204" pitchFamily="34" charset="0"/>
              </a:rPr>
              <a:t>,” or that are otherwise </a:t>
            </a:r>
            <a:r>
              <a:rPr lang="en-US" sz="2000" i="1" kern="0" dirty="0">
                <a:effectLst/>
                <a:latin typeface="Arial" panose="020B0604020202020204" pitchFamily="34" charset="0"/>
                <a:ea typeface="Calibri" panose="020F0502020204030204" pitchFamily="34" charset="0"/>
                <a:cs typeface="Arial" panose="020B0604020202020204" pitchFamily="34" charset="0"/>
              </a:rPr>
              <a:t>dangerous </a:t>
            </a:r>
            <a:r>
              <a:rPr lang="en-US" sz="2000" kern="0" dirty="0">
                <a:effectLst/>
                <a:latin typeface="Arial" panose="020B0604020202020204" pitchFamily="34" charset="0"/>
                <a:ea typeface="Calibri" panose="020F0502020204030204" pitchFamily="34" charset="0"/>
                <a:cs typeface="Arial" panose="020B0604020202020204" pitchFamily="34" charset="0"/>
              </a:rPr>
              <a:t>to human life or the public welfare, or that involve illegal or improper occupancy or inadequate maintenance shall be deemed unsafe. A vacant structure that is not secured against entry shall be deemed unsafe.</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WORK AREA. </a:t>
            </a:r>
            <a:r>
              <a:rPr lang="en-US" sz="2000" kern="0" dirty="0">
                <a:effectLst/>
                <a:latin typeface="Arial" panose="020B0604020202020204" pitchFamily="34" charset="0"/>
                <a:ea typeface="Calibri" panose="020F0502020204030204" pitchFamily="34" charset="0"/>
                <a:cs typeface="Arial" panose="020B0604020202020204" pitchFamily="34" charset="0"/>
              </a:rPr>
              <a:t>That portion or portions of a building consisting of all reconfigured spaces as indicated on the construction documents. Work area excludes other portions of the building where incidental work entailed by the intended work must be performed and portions of the building where work not initially intended by the owner is specifically required by this code.</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308A6517-276A-D81A-16FF-93A8FB1A01A3}"/>
              </a:ext>
            </a:extLst>
          </p:cNvPr>
          <p:cNvSpPr>
            <a:spLocks noGrp="1"/>
          </p:cNvSpPr>
          <p:nvPr>
            <p:ph type="body" sz="quarter" idx="11"/>
          </p:nvPr>
        </p:nvSpPr>
        <p:spPr/>
        <p:txBody>
          <a:bodyPr/>
          <a:lstStyle/>
          <a:p>
            <a:r>
              <a:rPr lang="en-US" dirty="0"/>
              <a:t>CHAPTER 2: DEFINITION</a:t>
            </a:r>
          </a:p>
        </p:txBody>
      </p:sp>
      <p:sp>
        <p:nvSpPr>
          <p:cNvPr id="6" name="Title 5">
            <a:extLst>
              <a:ext uri="{FF2B5EF4-FFF2-40B4-BE49-F238E27FC236}">
                <a16:creationId xmlns:a16="http://schemas.microsoft.com/office/drawing/2014/main" id="{FB630DC5-F06D-844A-A4A4-ABAA9F7E8435}"/>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2420310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B56F685-0BB5-CBF9-011E-C14FA8CD1249}"/>
              </a:ext>
            </a:extLst>
          </p:cNvPr>
          <p:cNvSpPr>
            <a:spLocks noGrp="1"/>
          </p:cNvSpPr>
          <p:nvPr>
            <p:ph type="title"/>
          </p:nvPr>
        </p:nvSpPr>
        <p:spPr/>
        <p:txBody>
          <a:bodyPr/>
          <a:lstStyle/>
          <a:p>
            <a:r>
              <a:rPr lang="en-US" dirty="0"/>
              <a:t>Compliance</a:t>
            </a:r>
          </a:p>
        </p:txBody>
      </p:sp>
      <p:sp>
        <p:nvSpPr>
          <p:cNvPr id="11" name="Text Placeholder 10">
            <a:extLst>
              <a:ext uri="{FF2B5EF4-FFF2-40B4-BE49-F238E27FC236}">
                <a16:creationId xmlns:a16="http://schemas.microsoft.com/office/drawing/2014/main" id="{988E9AAB-85FC-F80D-0BB6-0A73A08E609B}"/>
              </a:ext>
            </a:extLst>
          </p:cNvPr>
          <p:cNvSpPr>
            <a:spLocks noGrp="1"/>
          </p:cNvSpPr>
          <p:nvPr>
            <p:ph type="body" idx="1"/>
          </p:nvPr>
        </p:nvSpPr>
        <p:spPr/>
        <p:txBody>
          <a:bodyPr/>
          <a:lstStyle/>
          <a:p>
            <a:r>
              <a:rPr lang="en-US" dirty="0"/>
              <a:t>Chapter 3:</a:t>
            </a:r>
          </a:p>
        </p:txBody>
      </p:sp>
      <p:sp>
        <p:nvSpPr>
          <p:cNvPr id="3" name="Text Placeholder 11">
            <a:extLst>
              <a:ext uri="{FF2B5EF4-FFF2-40B4-BE49-F238E27FC236}">
                <a16:creationId xmlns:a16="http://schemas.microsoft.com/office/drawing/2014/main" id="{8ED67755-D74A-CB30-E314-6B2FE52705ED}"/>
              </a:ext>
            </a:extLst>
          </p:cNvPr>
          <p:cNvSpPr txBox="1">
            <a:spLocks/>
          </p:cNvSpPr>
          <p:nvPr/>
        </p:nvSpPr>
        <p:spPr>
          <a:xfrm>
            <a:off x="9281583" y="1253067"/>
            <a:ext cx="2537355" cy="49450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US" sz="30000" dirty="0">
                <a:latin typeface="Times New Roman" panose="02020603050405020304" pitchFamily="18" charset="0"/>
                <a:cs typeface="Times New Roman" panose="02020603050405020304" pitchFamily="18" charset="0"/>
              </a:rPr>
              <a:t>3</a:t>
            </a:r>
          </a:p>
        </p:txBody>
      </p:sp>
    </p:spTree>
    <p:extLst>
      <p:ext uri="{BB962C8B-B14F-4D97-AF65-F5344CB8AC3E}">
        <p14:creationId xmlns:p14="http://schemas.microsoft.com/office/powerpoint/2010/main" val="1627834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790700"/>
            <a:ext cx="10515600" cy="4351338"/>
          </a:xfrm>
        </p:spPr>
        <p:txBody>
          <a:bodyPr>
            <a:noAutofit/>
          </a:bodyPr>
          <a:lstStyle/>
          <a:p>
            <a:pPr marL="0" marR="0" algn="l" eaLnBrk="0" hangingPunct="0">
              <a:lnSpc>
                <a:spcPct val="110000"/>
              </a:lnSpc>
              <a:spcBef>
                <a:spcPts val="0"/>
              </a:spcBef>
            </a:pPr>
            <a:r>
              <a:rPr lang="en-US" sz="2000" b="1" dirty="0">
                <a:effectLst/>
                <a:latin typeface="Arial" panose="020B0604020202020204" pitchFamily="34" charset="0"/>
                <a:ea typeface="Calibri" panose="020F0502020204030204" pitchFamily="34" charset="0"/>
              </a:rPr>
              <a:t>301.1 General. </a:t>
            </a:r>
            <a:r>
              <a:rPr lang="en-US" sz="2000" dirty="0">
                <a:effectLst/>
                <a:latin typeface="Arial" panose="020B0604020202020204" pitchFamily="34" charset="0"/>
                <a:ea typeface="Calibri" panose="020F0502020204030204" pitchFamily="34" charset="0"/>
              </a:rPr>
              <a:t>The </a:t>
            </a:r>
            <a:r>
              <a:rPr lang="en-US" sz="2000" i="1" dirty="0">
                <a:effectLst/>
                <a:latin typeface="Arial" panose="020B0604020202020204" pitchFamily="34" charset="0"/>
                <a:ea typeface="Calibri" panose="020F0502020204030204" pitchFamily="34" charset="0"/>
              </a:rPr>
              <a:t>repair</a:t>
            </a:r>
            <a:r>
              <a:rPr lang="en-US" sz="2000" dirty="0">
                <a:effectLst/>
                <a:latin typeface="Arial" panose="020B0604020202020204" pitchFamily="34" charset="0"/>
                <a:ea typeface="Calibri" panose="020F0502020204030204" pitchFamily="34" charset="0"/>
              </a:rPr>
              <a:t>, </a:t>
            </a:r>
            <a:r>
              <a:rPr lang="en-US" sz="2000" i="1" dirty="0">
                <a:effectLst/>
                <a:latin typeface="Arial" panose="020B0604020202020204" pitchFamily="34" charset="0"/>
                <a:ea typeface="Calibri" panose="020F0502020204030204" pitchFamily="34" charset="0"/>
              </a:rPr>
              <a:t>alteration</a:t>
            </a:r>
            <a:r>
              <a:rPr lang="en-US" sz="2000" dirty="0">
                <a:effectLst/>
                <a:latin typeface="Arial" panose="020B0604020202020204" pitchFamily="34" charset="0"/>
                <a:ea typeface="Calibri" panose="020F0502020204030204" pitchFamily="34" charset="0"/>
              </a:rPr>
              <a:t>, </a:t>
            </a:r>
            <a:r>
              <a:rPr lang="en-US" sz="2000" i="1" dirty="0">
                <a:effectLst/>
                <a:latin typeface="Arial" panose="020B0604020202020204" pitchFamily="34" charset="0"/>
                <a:ea typeface="Calibri" panose="020F0502020204030204" pitchFamily="34" charset="0"/>
              </a:rPr>
              <a:t>change of occupancy</a:t>
            </a:r>
            <a:r>
              <a:rPr lang="en-US" sz="2000" dirty="0">
                <a:effectLst/>
                <a:latin typeface="Arial" panose="020B0604020202020204" pitchFamily="34" charset="0"/>
                <a:ea typeface="Calibri" panose="020F0502020204030204" pitchFamily="34" charset="0"/>
              </a:rPr>
              <a:t>, </a:t>
            </a:r>
            <a:r>
              <a:rPr lang="en-US" sz="2000" i="1" dirty="0">
                <a:effectLst/>
                <a:latin typeface="Arial" panose="020B0604020202020204" pitchFamily="34" charset="0"/>
                <a:ea typeface="Calibri" panose="020F0502020204030204" pitchFamily="34" charset="0"/>
              </a:rPr>
              <a:t>addition </a:t>
            </a:r>
            <a:r>
              <a:rPr lang="en-US" sz="2000" dirty="0">
                <a:effectLst/>
                <a:latin typeface="Arial" panose="020B0604020202020204" pitchFamily="34" charset="0"/>
                <a:ea typeface="Calibri" panose="020F0502020204030204" pitchFamily="34" charset="0"/>
              </a:rPr>
              <a:t>or relocation of all </a:t>
            </a:r>
            <a:r>
              <a:rPr lang="en-US" sz="2000" i="1" dirty="0">
                <a:effectLst/>
                <a:latin typeface="Arial" panose="020B0604020202020204" pitchFamily="34" charset="0"/>
                <a:ea typeface="Calibri" panose="020F0502020204030204" pitchFamily="34" charset="0"/>
              </a:rPr>
              <a:t>existing buildings </a:t>
            </a:r>
            <a:r>
              <a:rPr lang="en-US" sz="2000" dirty="0">
                <a:effectLst/>
                <a:latin typeface="Arial" panose="020B0604020202020204" pitchFamily="34" charset="0"/>
                <a:ea typeface="Calibri" panose="020F0502020204030204" pitchFamily="34" charset="0"/>
              </a:rPr>
              <a:t>shall comply with one of the methods listed in Sections 301.1.1 through 301.1.3 as selected by the applicant. Sections 301.1.1 through 301.1.3 shall not be applied in combination with each other. Where this code requires consideration of the seismic force- resisting system of an </a:t>
            </a:r>
            <a:r>
              <a:rPr lang="en-US" sz="2000" i="1" dirty="0">
                <a:effectLst/>
                <a:latin typeface="Arial" panose="020B0604020202020204" pitchFamily="34" charset="0"/>
                <a:ea typeface="Calibri" panose="020F0502020204030204" pitchFamily="34" charset="0"/>
              </a:rPr>
              <a:t>existing building </a:t>
            </a:r>
            <a:r>
              <a:rPr lang="en-US" sz="2000" dirty="0">
                <a:effectLst/>
                <a:latin typeface="Arial" panose="020B0604020202020204" pitchFamily="34" charset="0"/>
                <a:ea typeface="Calibri" panose="020F0502020204030204" pitchFamily="34" charset="0"/>
              </a:rPr>
              <a:t>subject to </a:t>
            </a:r>
            <a:r>
              <a:rPr lang="en-US" sz="2000" i="1" dirty="0">
                <a:effectLst/>
                <a:latin typeface="Arial" panose="020B0604020202020204" pitchFamily="34" charset="0"/>
                <a:ea typeface="Calibri" panose="020F0502020204030204" pitchFamily="34" charset="0"/>
              </a:rPr>
              <a:t>repair</a:t>
            </a:r>
            <a:r>
              <a:rPr lang="en-US" sz="2000" dirty="0">
                <a:effectLst/>
                <a:latin typeface="Arial" panose="020B0604020202020204" pitchFamily="34" charset="0"/>
                <a:ea typeface="Calibri" panose="020F0502020204030204" pitchFamily="34" charset="0"/>
              </a:rPr>
              <a:t>, </a:t>
            </a:r>
            <a:r>
              <a:rPr lang="en-US" sz="2000" i="1" dirty="0">
                <a:effectLst/>
                <a:latin typeface="Arial" panose="020B0604020202020204" pitchFamily="34" charset="0"/>
                <a:ea typeface="Calibri" panose="020F0502020204030204" pitchFamily="34" charset="0"/>
              </a:rPr>
              <a:t>alteration</a:t>
            </a:r>
            <a:r>
              <a:rPr lang="en-US" sz="2000" dirty="0">
                <a:effectLst/>
                <a:latin typeface="Arial" panose="020B0604020202020204" pitchFamily="34" charset="0"/>
                <a:ea typeface="Calibri" panose="020F0502020204030204" pitchFamily="34" charset="0"/>
              </a:rPr>
              <a:t>, </a:t>
            </a:r>
            <a:r>
              <a:rPr lang="en-US" sz="2000" i="1" dirty="0">
                <a:effectLst/>
                <a:latin typeface="Arial" panose="020B0604020202020204" pitchFamily="34" charset="0"/>
                <a:ea typeface="Calibri" panose="020F0502020204030204" pitchFamily="34" charset="0"/>
              </a:rPr>
              <a:t>change of occupancy</a:t>
            </a:r>
            <a:r>
              <a:rPr lang="en-US" sz="2000" dirty="0">
                <a:effectLst/>
                <a:latin typeface="Arial" panose="020B0604020202020204" pitchFamily="34" charset="0"/>
                <a:ea typeface="Calibri" panose="020F0502020204030204" pitchFamily="34" charset="0"/>
              </a:rPr>
              <a:t>, </a:t>
            </a:r>
            <a:r>
              <a:rPr lang="en-US" sz="2000" i="1" dirty="0">
                <a:effectLst/>
                <a:latin typeface="Arial" panose="020B0604020202020204" pitchFamily="34" charset="0"/>
                <a:ea typeface="Calibri" panose="020F0502020204030204" pitchFamily="34" charset="0"/>
              </a:rPr>
              <a:t>addition </a:t>
            </a:r>
            <a:r>
              <a:rPr lang="en-US" sz="2000" dirty="0">
                <a:effectLst/>
                <a:latin typeface="Arial" panose="020B0604020202020204" pitchFamily="34" charset="0"/>
                <a:ea typeface="Calibri" panose="020F0502020204030204" pitchFamily="34" charset="0"/>
              </a:rPr>
              <a:t>or relocation of </a:t>
            </a:r>
            <a:r>
              <a:rPr lang="en-US" sz="2000" i="1" dirty="0">
                <a:effectLst/>
                <a:latin typeface="Arial" panose="020B0604020202020204" pitchFamily="34" charset="0"/>
                <a:ea typeface="Calibri" panose="020F0502020204030204" pitchFamily="34" charset="0"/>
              </a:rPr>
              <a:t>existing buildings</a:t>
            </a:r>
            <a:r>
              <a:rPr lang="en-US" sz="2000" dirty="0">
                <a:effectLst/>
                <a:latin typeface="Arial" panose="020B0604020202020204" pitchFamily="34" charset="0"/>
                <a:ea typeface="Calibri" panose="020F0502020204030204" pitchFamily="34" charset="0"/>
              </a:rPr>
              <a:t>, the seismic evaluation and design shall be based on Section 301.1.4 regardless of which compliance method is used.</a:t>
            </a:r>
            <a:endParaRPr lang="en-US" sz="2000" dirty="0">
              <a:effectLst/>
              <a:latin typeface="Times New Roman" panose="02020603050405020304" pitchFamily="18" charset="0"/>
              <a:ea typeface="Calibri" panose="020F0502020204030204" pitchFamily="34" charset="0"/>
            </a:endParaRPr>
          </a:p>
          <a:p>
            <a:pPr marL="0" marR="0" algn="l" eaLnBrk="0" hangingPunct="0">
              <a:lnSpc>
                <a:spcPct val="110000"/>
              </a:lnSpc>
              <a:spcBef>
                <a:spcPts val="0"/>
              </a:spcBef>
            </a:pPr>
            <a:endParaRPr lang="en-US" sz="2000" b="1" dirty="0">
              <a:effectLst/>
              <a:latin typeface="Arial" panose="020B0604020202020204" pitchFamily="34" charset="0"/>
              <a:ea typeface="Calibri" panose="020F0502020204030204" pitchFamily="34" charset="0"/>
            </a:endParaRPr>
          </a:p>
          <a:p>
            <a:pPr marL="0" marR="0" algn="l" eaLnBrk="0" hangingPunct="0">
              <a:lnSpc>
                <a:spcPct val="110000"/>
              </a:lnSpc>
              <a:spcBef>
                <a:spcPts val="0"/>
              </a:spcBef>
            </a:pPr>
            <a:r>
              <a:rPr lang="en-US" sz="2000" b="1" dirty="0">
                <a:effectLst/>
                <a:latin typeface="Arial" panose="020B0604020202020204" pitchFamily="34" charset="0"/>
                <a:ea typeface="Calibri" panose="020F0502020204030204" pitchFamily="34" charset="0"/>
              </a:rPr>
              <a:t>Exception: </a:t>
            </a:r>
            <a:r>
              <a:rPr lang="en-US" sz="2000" dirty="0">
                <a:effectLst/>
                <a:latin typeface="Arial" panose="020B0604020202020204" pitchFamily="34" charset="0"/>
                <a:ea typeface="Calibri" panose="020F0502020204030204" pitchFamily="34" charset="0"/>
              </a:rPr>
              <a:t>Subject to the approval of the </a:t>
            </a:r>
            <a:r>
              <a:rPr lang="en-US" sz="2000" i="1" dirty="0">
                <a:effectLst/>
                <a:latin typeface="Arial" panose="020B0604020202020204" pitchFamily="34" charset="0"/>
                <a:ea typeface="Calibri" panose="020F0502020204030204" pitchFamily="34" charset="0"/>
              </a:rPr>
              <a:t>code official</a:t>
            </a:r>
            <a:r>
              <a:rPr lang="en-US" sz="2000" dirty="0">
                <a:effectLst/>
                <a:latin typeface="Arial" panose="020B0604020202020204" pitchFamily="34" charset="0"/>
                <a:ea typeface="Calibri" panose="020F0502020204030204" pitchFamily="34" charset="0"/>
              </a:rPr>
              <a:t>, </a:t>
            </a:r>
            <a:r>
              <a:rPr lang="en-US" sz="2000" i="1" dirty="0">
                <a:effectLst/>
                <a:latin typeface="Arial" panose="020B0604020202020204" pitchFamily="34" charset="0"/>
                <a:ea typeface="Calibri" panose="020F0502020204030204" pitchFamily="34" charset="0"/>
              </a:rPr>
              <a:t>alterations </a:t>
            </a:r>
            <a:r>
              <a:rPr lang="en-US" sz="2000" dirty="0">
                <a:effectLst/>
                <a:latin typeface="Arial" panose="020B0604020202020204" pitchFamily="34" charset="0"/>
                <a:ea typeface="Calibri" panose="020F0502020204030204" pitchFamily="34" charset="0"/>
              </a:rPr>
              <a:t>complying with the laws in existence at the time the building or the affected portion of the building was built shall be considered in compliance with the provisions of this code unless the building is undergoing more than a limited structural </a:t>
            </a:r>
            <a:r>
              <a:rPr lang="en-US" sz="2000" i="1" dirty="0">
                <a:effectLst/>
                <a:latin typeface="Arial" panose="020B0604020202020204" pitchFamily="34" charset="0"/>
                <a:ea typeface="Calibri" panose="020F0502020204030204" pitchFamily="34" charset="0"/>
              </a:rPr>
              <a:t>alteration </a:t>
            </a:r>
            <a:r>
              <a:rPr lang="en-US" sz="2000" dirty="0">
                <a:effectLst/>
                <a:latin typeface="Arial" panose="020B0604020202020204" pitchFamily="34" charset="0"/>
                <a:ea typeface="Calibri" panose="020F0502020204030204" pitchFamily="34" charset="0"/>
              </a:rPr>
              <a:t>as defined in Section 907.4.4. New structural members added as part of the </a:t>
            </a:r>
            <a:r>
              <a:rPr lang="en-US" sz="2000" i="1" dirty="0">
                <a:effectLst/>
                <a:latin typeface="Arial" panose="020B0604020202020204" pitchFamily="34" charset="0"/>
                <a:ea typeface="Calibri" panose="020F0502020204030204" pitchFamily="34" charset="0"/>
              </a:rPr>
              <a:t>alteration </a:t>
            </a:r>
            <a:r>
              <a:rPr lang="en-US" sz="2000" dirty="0">
                <a:effectLst/>
                <a:latin typeface="Arial" panose="020B0604020202020204" pitchFamily="34" charset="0"/>
                <a:ea typeface="Calibri" panose="020F0502020204030204" pitchFamily="34" charset="0"/>
              </a:rPr>
              <a:t>shall comply with the </a:t>
            </a:r>
            <a:r>
              <a:rPr lang="en-US" sz="2000" i="1" dirty="0">
                <a:effectLst/>
                <a:latin typeface="Arial" panose="020B0604020202020204" pitchFamily="34" charset="0"/>
                <a:ea typeface="Calibri" panose="020F0502020204030204" pitchFamily="34" charset="0"/>
              </a:rPr>
              <a:t>International Building Code</a:t>
            </a:r>
            <a:r>
              <a:rPr lang="en-US" sz="2000" dirty="0">
                <a:effectLst/>
                <a:latin typeface="Arial" panose="020B0604020202020204" pitchFamily="34" charset="0"/>
                <a:ea typeface="Calibri" panose="020F0502020204030204" pitchFamily="34" charset="0"/>
              </a:rPr>
              <a:t>. </a:t>
            </a:r>
            <a:r>
              <a:rPr lang="en-US" sz="2000" i="1" dirty="0">
                <a:effectLst/>
                <a:latin typeface="Arial" panose="020B0604020202020204" pitchFamily="34" charset="0"/>
                <a:ea typeface="Calibri" panose="020F0502020204030204" pitchFamily="34" charset="0"/>
              </a:rPr>
              <a:t>Alteration</a:t>
            </a:r>
            <a:r>
              <a:rPr lang="en-US" sz="2000" dirty="0">
                <a:effectLst/>
                <a:latin typeface="Arial" panose="020B0604020202020204" pitchFamily="34" charset="0"/>
                <a:ea typeface="Calibri" panose="020F0502020204030204" pitchFamily="34" charset="0"/>
              </a:rPr>
              <a:t>s of </a:t>
            </a:r>
            <a:r>
              <a:rPr lang="en-US" sz="2000" i="1" dirty="0">
                <a:effectLst/>
                <a:latin typeface="Arial" panose="020B0604020202020204" pitchFamily="34" charset="0"/>
                <a:ea typeface="Calibri" panose="020F0502020204030204" pitchFamily="34" charset="0"/>
              </a:rPr>
              <a:t>existing buildings </a:t>
            </a:r>
            <a:r>
              <a:rPr lang="en-US" sz="2000" dirty="0">
                <a:effectLst/>
                <a:latin typeface="Arial" panose="020B0604020202020204" pitchFamily="34" charset="0"/>
                <a:ea typeface="Calibri" panose="020F0502020204030204" pitchFamily="34" charset="0"/>
              </a:rPr>
              <a:t>in </a:t>
            </a:r>
            <a:r>
              <a:rPr lang="en-US" sz="2000" i="1" dirty="0">
                <a:effectLst/>
                <a:latin typeface="Arial" panose="020B0604020202020204" pitchFamily="34" charset="0"/>
                <a:ea typeface="Calibri" panose="020F0502020204030204" pitchFamily="34" charset="0"/>
              </a:rPr>
              <a:t>flood hazard areas </a:t>
            </a:r>
            <a:r>
              <a:rPr lang="en-US" sz="2000" dirty="0">
                <a:effectLst/>
                <a:latin typeface="Arial" panose="020B0604020202020204" pitchFamily="34" charset="0"/>
                <a:ea typeface="Calibri" panose="020F0502020204030204" pitchFamily="34" charset="0"/>
              </a:rPr>
              <a:t>shall comply with Section 701.3.</a:t>
            </a:r>
            <a:endParaRPr lang="en-US" sz="2000" dirty="0">
              <a:effectLst/>
              <a:latin typeface="Times New Roman" panose="02020603050405020304" pitchFamily="18" charset="0"/>
              <a:ea typeface="Calibri" panose="020F0502020204030204" pitchFamily="34" charset="0"/>
            </a:endParaRPr>
          </a:p>
          <a:p>
            <a:pPr>
              <a:lnSpc>
                <a:spcPct val="110000"/>
              </a:lnSpc>
            </a:pPr>
            <a:endParaRPr lang="en-US" dirty="0"/>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p:txBody>
          <a:bodyPr/>
          <a:lstStyle/>
          <a:p>
            <a:r>
              <a:rPr lang="en-US" dirty="0"/>
              <a:t>CHAPTER 3: COMPLIANCE</a:t>
            </a:r>
          </a:p>
        </p:txBody>
      </p:sp>
    </p:spTree>
    <p:extLst>
      <p:ext uri="{BB962C8B-B14F-4D97-AF65-F5344CB8AC3E}">
        <p14:creationId xmlns:p14="http://schemas.microsoft.com/office/powerpoint/2010/main" val="1996815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p:txBody>
          <a:bodyPr/>
          <a:lstStyle/>
          <a:p>
            <a:pPr marL="0" marR="0" eaLnBrk="0" hangingPunct="0">
              <a:lnSpc>
                <a:spcPct val="107000"/>
              </a:lnSpc>
              <a:spcBef>
                <a:spcPts val="0"/>
              </a:spcBef>
              <a:spcAft>
                <a:spcPts val="0"/>
              </a:spcAft>
              <a:tabLst>
                <a:tab pos="640715" algn="l"/>
              </a:tabLst>
            </a:pPr>
            <a:r>
              <a:rPr lang="en-US" sz="2000" b="1" kern="100" dirty="0">
                <a:effectLst/>
                <a:latin typeface="Arial" panose="020B0604020202020204" pitchFamily="34" charset="0"/>
                <a:ea typeface="Calibri" panose="020F0502020204030204" pitchFamily="34" charset="0"/>
                <a:cs typeface="Arial" panose="020B0604020202020204" pitchFamily="34" charset="0"/>
              </a:rPr>
              <a:t>301.1.1	Prescriptive compliance method. </a:t>
            </a:r>
            <a:r>
              <a:rPr lang="en-US" sz="2000" i="1" kern="100" dirty="0">
                <a:effectLst/>
                <a:latin typeface="Arial" panose="020B0604020202020204" pitchFamily="34" charset="0"/>
                <a:ea typeface="Calibri" panose="020F0502020204030204" pitchFamily="34" charset="0"/>
                <a:cs typeface="Arial" panose="020B0604020202020204" pitchFamily="34" charset="0"/>
              </a:rPr>
              <a:t>Repairs</a:t>
            </a:r>
            <a:r>
              <a:rPr lang="en-US" sz="2000" kern="100" dirty="0">
                <a:effectLst/>
                <a:latin typeface="Arial" panose="020B0604020202020204" pitchFamily="34" charset="0"/>
                <a:ea typeface="Calibri" panose="020F0502020204030204" pitchFamily="34" charset="0"/>
                <a:cs typeface="Arial" panose="020B0604020202020204" pitchFamily="34" charset="0"/>
              </a:rPr>
              <a:t>, </a:t>
            </a:r>
            <a:r>
              <a:rPr lang="en-US" sz="2000" i="1" kern="100" dirty="0">
                <a:effectLst/>
                <a:latin typeface="Arial" panose="020B0604020202020204" pitchFamily="34" charset="0"/>
                <a:ea typeface="Calibri" panose="020F0502020204030204" pitchFamily="34" charset="0"/>
                <a:cs typeface="Arial" panose="020B0604020202020204" pitchFamily="34" charset="0"/>
              </a:rPr>
              <a:t>alterations</a:t>
            </a:r>
            <a:r>
              <a:rPr lang="en-US" sz="2000" kern="100" dirty="0">
                <a:effectLst/>
                <a:latin typeface="Arial" panose="020B0604020202020204" pitchFamily="34" charset="0"/>
                <a:ea typeface="Calibri" panose="020F0502020204030204" pitchFamily="34" charset="0"/>
                <a:cs typeface="Arial" panose="020B0604020202020204" pitchFamily="34" charset="0"/>
              </a:rPr>
              <a:t>, </a:t>
            </a:r>
            <a:r>
              <a:rPr lang="en-US" sz="2000" i="1" kern="100" dirty="0">
                <a:effectLst/>
                <a:latin typeface="Arial" panose="020B0604020202020204" pitchFamily="34" charset="0"/>
                <a:ea typeface="Calibri" panose="020F0502020204030204" pitchFamily="34" charset="0"/>
                <a:cs typeface="Arial" panose="020B0604020202020204" pitchFamily="34" charset="0"/>
              </a:rPr>
              <a:t>additions </a:t>
            </a:r>
            <a:r>
              <a:rPr lang="en-US" sz="2000" kern="100" dirty="0">
                <a:effectLst/>
                <a:latin typeface="Arial" panose="020B0604020202020204" pitchFamily="34" charset="0"/>
                <a:ea typeface="Calibri" panose="020F0502020204030204" pitchFamily="34" charset="0"/>
                <a:cs typeface="Arial" panose="020B0604020202020204" pitchFamily="34" charset="0"/>
              </a:rPr>
              <a:t>and </a:t>
            </a:r>
            <a:r>
              <a:rPr lang="en-US" sz="2000" i="1" kern="100" dirty="0">
                <a:effectLst/>
                <a:latin typeface="Arial" panose="020B0604020202020204" pitchFamily="34" charset="0"/>
                <a:ea typeface="Calibri" panose="020F0502020204030204" pitchFamily="34" charset="0"/>
                <a:cs typeface="Arial" panose="020B0604020202020204" pitchFamily="34" charset="0"/>
              </a:rPr>
              <a:t>changes of occupancy </a:t>
            </a:r>
            <a:r>
              <a:rPr lang="en-US" sz="2000" kern="100" dirty="0">
                <a:effectLst/>
                <a:latin typeface="Arial" panose="020B0604020202020204" pitchFamily="34" charset="0"/>
                <a:ea typeface="Calibri" panose="020F0502020204030204" pitchFamily="34" charset="0"/>
                <a:cs typeface="Arial" panose="020B0604020202020204" pitchFamily="34" charset="0"/>
              </a:rPr>
              <a:t>complying with Chapter 4 of this code in buildings complying with the </a:t>
            </a:r>
            <a:r>
              <a:rPr lang="en-US" sz="2000" i="1" kern="100" dirty="0">
                <a:effectLst/>
                <a:latin typeface="Arial" panose="020B0604020202020204" pitchFamily="34" charset="0"/>
                <a:ea typeface="Calibri" panose="020F0502020204030204" pitchFamily="34" charset="0"/>
                <a:cs typeface="Arial" panose="020B0604020202020204" pitchFamily="34" charset="0"/>
              </a:rPr>
              <a:t>International Fire Code </a:t>
            </a:r>
            <a:r>
              <a:rPr lang="en-US" sz="2000" kern="100" dirty="0">
                <a:effectLst/>
                <a:latin typeface="Arial" panose="020B0604020202020204" pitchFamily="34" charset="0"/>
                <a:ea typeface="Calibri" panose="020F0502020204030204" pitchFamily="34" charset="0"/>
                <a:cs typeface="Arial" panose="020B0604020202020204" pitchFamily="34" charset="0"/>
              </a:rPr>
              <a:t>shall be considered in compliance with the provisions of this code.</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eaLnBrk="0" hangingPunct="0">
              <a:lnSpc>
                <a:spcPct val="107000"/>
              </a:lnSpc>
              <a:spcBef>
                <a:spcPts val="0"/>
              </a:spcBef>
              <a:spcAft>
                <a:spcPts val="0"/>
              </a:spcAft>
              <a:tabLst>
                <a:tab pos="652145" algn="l"/>
              </a:tabLst>
            </a:pPr>
            <a:r>
              <a:rPr lang="en-US" sz="2000" b="1" kern="10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eaLnBrk="0" hangingPunct="0">
              <a:lnSpc>
                <a:spcPct val="107000"/>
              </a:lnSpc>
              <a:spcBef>
                <a:spcPts val="0"/>
              </a:spcBef>
              <a:spcAft>
                <a:spcPts val="0"/>
              </a:spcAft>
              <a:tabLst>
                <a:tab pos="652145" algn="l"/>
              </a:tabLst>
            </a:pPr>
            <a:r>
              <a:rPr lang="en-US" sz="2000" b="1" kern="100" dirty="0">
                <a:effectLst/>
                <a:latin typeface="Arial" panose="020B0604020202020204" pitchFamily="34" charset="0"/>
                <a:ea typeface="Calibri" panose="020F0502020204030204" pitchFamily="34" charset="0"/>
                <a:cs typeface="Arial" panose="020B0604020202020204" pitchFamily="34" charset="0"/>
              </a:rPr>
              <a:t>301.1.2	Work area compliance method. </a:t>
            </a:r>
            <a:r>
              <a:rPr lang="en-US" sz="2000" i="1" kern="100" dirty="0">
                <a:effectLst/>
                <a:latin typeface="Arial" panose="020B0604020202020204" pitchFamily="34" charset="0"/>
                <a:ea typeface="Calibri" panose="020F0502020204030204" pitchFamily="34" charset="0"/>
                <a:cs typeface="Arial" panose="020B0604020202020204" pitchFamily="34" charset="0"/>
              </a:rPr>
              <a:t>Repairs</a:t>
            </a:r>
            <a:r>
              <a:rPr lang="en-US" sz="2000" kern="100" dirty="0">
                <a:effectLst/>
                <a:latin typeface="Arial" panose="020B0604020202020204" pitchFamily="34" charset="0"/>
                <a:ea typeface="Calibri" panose="020F0502020204030204" pitchFamily="34" charset="0"/>
                <a:cs typeface="Arial" panose="020B0604020202020204" pitchFamily="34" charset="0"/>
              </a:rPr>
              <a:t>, </a:t>
            </a:r>
            <a:r>
              <a:rPr lang="en-US" sz="2000" i="1" kern="100" dirty="0">
                <a:effectLst/>
                <a:latin typeface="Arial" panose="020B0604020202020204" pitchFamily="34" charset="0"/>
                <a:ea typeface="Calibri" panose="020F0502020204030204" pitchFamily="34" charset="0"/>
                <a:cs typeface="Arial" panose="020B0604020202020204" pitchFamily="34" charset="0"/>
              </a:rPr>
              <a:t>alterations</a:t>
            </a:r>
            <a:r>
              <a:rPr lang="en-US" sz="2000" kern="100" dirty="0">
                <a:effectLst/>
                <a:latin typeface="Arial" panose="020B0604020202020204" pitchFamily="34" charset="0"/>
                <a:ea typeface="Calibri" panose="020F0502020204030204" pitchFamily="34" charset="0"/>
                <a:cs typeface="Arial" panose="020B0604020202020204" pitchFamily="34" charset="0"/>
              </a:rPr>
              <a:t>, </a:t>
            </a:r>
            <a:r>
              <a:rPr lang="en-US" sz="2000" i="1" kern="100" dirty="0">
                <a:effectLst/>
                <a:latin typeface="Arial" panose="020B0604020202020204" pitchFamily="34" charset="0"/>
                <a:ea typeface="Calibri" panose="020F0502020204030204" pitchFamily="34" charset="0"/>
                <a:cs typeface="Arial" panose="020B0604020202020204" pitchFamily="34" charset="0"/>
              </a:rPr>
              <a:t>additions</a:t>
            </a:r>
            <a:r>
              <a:rPr lang="en-US" sz="2000" kern="100" dirty="0">
                <a:effectLst/>
                <a:latin typeface="Arial" panose="020B0604020202020204" pitchFamily="34" charset="0"/>
                <a:ea typeface="Calibri" panose="020F0502020204030204" pitchFamily="34" charset="0"/>
                <a:cs typeface="Arial" panose="020B0604020202020204" pitchFamily="34" charset="0"/>
              </a:rPr>
              <a:t>, changes in occupancy and relocated buildings complying with the applicable requirements of Chapters 5 through 13 of this code shall be considered in compliance with the provisions of this code.</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eaLnBrk="0" hangingPunct="0">
              <a:lnSpc>
                <a:spcPct val="107000"/>
              </a:lnSpc>
              <a:spcBef>
                <a:spcPts val="0"/>
              </a:spcBef>
              <a:spcAft>
                <a:spcPts val="0"/>
              </a:spcAft>
              <a:tabLst>
                <a:tab pos="708025" algn="l"/>
              </a:tabLst>
            </a:pPr>
            <a:r>
              <a:rPr lang="en-US" sz="2000" b="1" kern="10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eaLnBrk="0" hangingPunct="0">
              <a:lnSpc>
                <a:spcPct val="107000"/>
              </a:lnSpc>
              <a:spcBef>
                <a:spcPts val="0"/>
              </a:spcBef>
              <a:spcAft>
                <a:spcPts val="0"/>
              </a:spcAft>
              <a:tabLst>
                <a:tab pos="708025" algn="l"/>
              </a:tabLst>
            </a:pPr>
            <a:r>
              <a:rPr lang="en-US" sz="2000" b="1" kern="100" dirty="0">
                <a:effectLst/>
                <a:latin typeface="Arial" panose="020B0604020202020204" pitchFamily="34" charset="0"/>
                <a:ea typeface="Calibri" panose="020F0502020204030204" pitchFamily="34" charset="0"/>
                <a:cs typeface="Arial" panose="020B0604020202020204" pitchFamily="34" charset="0"/>
              </a:rPr>
              <a:t>301.1.3	Performance compliance method. </a:t>
            </a:r>
            <a:r>
              <a:rPr lang="en-US" sz="2000" i="1" kern="100" dirty="0">
                <a:effectLst/>
                <a:latin typeface="Arial" panose="020B0604020202020204" pitchFamily="34" charset="0"/>
                <a:ea typeface="Calibri" panose="020F0502020204030204" pitchFamily="34" charset="0"/>
                <a:cs typeface="Arial" panose="020B0604020202020204" pitchFamily="34" charset="0"/>
              </a:rPr>
              <a:t>Repairs</a:t>
            </a:r>
            <a:r>
              <a:rPr lang="en-US" sz="2000" kern="100" dirty="0">
                <a:effectLst/>
                <a:latin typeface="Arial" panose="020B0604020202020204" pitchFamily="34" charset="0"/>
                <a:ea typeface="Calibri" panose="020F0502020204030204" pitchFamily="34" charset="0"/>
                <a:cs typeface="Arial" panose="020B0604020202020204" pitchFamily="34" charset="0"/>
              </a:rPr>
              <a:t>, </a:t>
            </a:r>
            <a:r>
              <a:rPr lang="en-US" sz="2000" i="1" kern="100" dirty="0">
                <a:effectLst/>
                <a:latin typeface="Arial" panose="020B0604020202020204" pitchFamily="34" charset="0"/>
                <a:ea typeface="Calibri" panose="020F0502020204030204" pitchFamily="34" charset="0"/>
                <a:cs typeface="Arial" panose="020B0604020202020204" pitchFamily="34" charset="0"/>
              </a:rPr>
              <a:t>alterations</a:t>
            </a:r>
            <a:r>
              <a:rPr lang="en-US" sz="2000" kern="100" dirty="0">
                <a:effectLst/>
                <a:latin typeface="Arial" panose="020B0604020202020204" pitchFamily="34" charset="0"/>
                <a:ea typeface="Calibri" panose="020F0502020204030204" pitchFamily="34" charset="0"/>
                <a:cs typeface="Arial" panose="020B0604020202020204" pitchFamily="34" charset="0"/>
              </a:rPr>
              <a:t>, </a:t>
            </a:r>
            <a:r>
              <a:rPr lang="en-US" sz="2000" i="1" kern="100" dirty="0">
                <a:effectLst/>
                <a:latin typeface="Arial" panose="020B0604020202020204" pitchFamily="34" charset="0"/>
                <a:ea typeface="Calibri" panose="020F0502020204030204" pitchFamily="34" charset="0"/>
                <a:cs typeface="Arial" panose="020B0604020202020204" pitchFamily="34" charset="0"/>
              </a:rPr>
              <a:t>additions</a:t>
            </a:r>
            <a:r>
              <a:rPr lang="en-US" sz="2000" kern="100" dirty="0">
                <a:effectLst/>
                <a:latin typeface="Arial" panose="020B0604020202020204" pitchFamily="34" charset="0"/>
                <a:ea typeface="Calibri" panose="020F0502020204030204" pitchFamily="34" charset="0"/>
                <a:cs typeface="Arial" panose="020B0604020202020204" pitchFamily="34" charset="0"/>
              </a:rPr>
              <a:t>, changes in occupancy and relocated buildings complying with Chapter 14 of this code shall be considered in compliance with the provisions of this code.</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endParaRPr lang="en-US" dirty="0"/>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p:txBody>
          <a:bodyPr/>
          <a:lstStyle/>
          <a:p>
            <a:r>
              <a:rPr lang="en-US" dirty="0"/>
              <a:t>CHAPTER 3: COMPLIANCE</a:t>
            </a:r>
          </a:p>
        </p:txBody>
      </p:sp>
    </p:spTree>
    <p:extLst>
      <p:ext uri="{BB962C8B-B14F-4D97-AF65-F5344CB8AC3E}">
        <p14:creationId xmlns:p14="http://schemas.microsoft.com/office/powerpoint/2010/main" val="3054285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B56F685-0BB5-CBF9-011E-C14FA8CD1249}"/>
              </a:ext>
            </a:extLst>
          </p:cNvPr>
          <p:cNvSpPr>
            <a:spLocks noGrp="1"/>
          </p:cNvSpPr>
          <p:nvPr>
            <p:ph type="title"/>
          </p:nvPr>
        </p:nvSpPr>
        <p:spPr/>
        <p:txBody>
          <a:bodyPr/>
          <a:lstStyle/>
          <a:p>
            <a:r>
              <a:rPr lang="en-US" dirty="0"/>
              <a:t>Prescriptive</a:t>
            </a:r>
          </a:p>
        </p:txBody>
      </p:sp>
      <p:sp>
        <p:nvSpPr>
          <p:cNvPr id="11" name="Text Placeholder 10">
            <a:extLst>
              <a:ext uri="{FF2B5EF4-FFF2-40B4-BE49-F238E27FC236}">
                <a16:creationId xmlns:a16="http://schemas.microsoft.com/office/drawing/2014/main" id="{988E9AAB-85FC-F80D-0BB6-0A73A08E609B}"/>
              </a:ext>
            </a:extLst>
          </p:cNvPr>
          <p:cNvSpPr>
            <a:spLocks noGrp="1"/>
          </p:cNvSpPr>
          <p:nvPr>
            <p:ph type="body" idx="1"/>
          </p:nvPr>
        </p:nvSpPr>
        <p:spPr/>
        <p:txBody>
          <a:bodyPr/>
          <a:lstStyle/>
          <a:p>
            <a:r>
              <a:rPr lang="en-US" dirty="0"/>
              <a:t>Chapter 4:</a:t>
            </a:r>
          </a:p>
        </p:txBody>
      </p:sp>
      <p:sp>
        <p:nvSpPr>
          <p:cNvPr id="3" name="Text Placeholder 11">
            <a:extLst>
              <a:ext uri="{FF2B5EF4-FFF2-40B4-BE49-F238E27FC236}">
                <a16:creationId xmlns:a16="http://schemas.microsoft.com/office/drawing/2014/main" id="{3576B2B0-1F6D-7B3B-AE32-80FB21614C26}"/>
              </a:ext>
            </a:extLst>
          </p:cNvPr>
          <p:cNvSpPr txBox="1">
            <a:spLocks/>
          </p:cNvSpPr>
          <p:nvPr/>
        </p:nvSpPr>
        <p:spPr>
          <a:xfrm>
            <a:off x="9129183" y="1253067"/>
            <a:ext cx="2537355" cy="49450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US" sz="30000" dirty="0">
                <a:latin typeface="Times New Roman" panose="02020603050405020304" pitchFamily="18" charset="0"/>
                <a:cs typeface="Times New Roman" panose="02020603050405020304" pitchFamily="18" charset="0"/>
              </a:rPr>
              <a:t>4</a:t>
            </a:r>
          </a:p>
        </p:txBody>
      </p:sp>
    </p:spTree>
    <p:extLst>
      <p:ext uri="{BB962C8B-B14F-4D97-AF65-F5344CB8AC3E}">
        <p14:creationId xmlns:p14="http://schemas.microsoft.com/office/powerpoint/2010/main" val="1890962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D09F-037A-AF05-4D86-29632EE07003}"/>
              </a:ext>
            </a:extLst>
          </p:cNvPr>
          <p:cNvSpPr>
            <a:spLocks noGrp="1"/>
          </p:cNvSpPr>
          <p:nvPr>
            <p:ph type="title"/>
          </p:nvPr>
        </p:nvSpPr>
        <p:spPr/>
        <p:txBody>
          <a:bodyPr/>
          <a:lstStyle/>
          <a:p>
            <a:r>
              <a:rPr lang="en-US" dirty="0"/>
              <a:t>401</a:t>
            </a:r>
          </a:p>
        </p:txBody>
      </p:sp>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p:txBody>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401.1 Scope. </a:t>
            </a:r>
            <a:r>
              <a:rPr lang="en-US" sz="2000" kern="0" dirty="0">
                <a:effectLst/>
                <a:latin typeface="Arial" panose="020B0604020202020204" pitchFamily="34" charset="0"/>
                <a:ea typeface="Calibri" panose="020F0502020204030204" pitchFamily="34" charset="0"/>
                <a:cs typeface="Arial" panose="020B0604020202020204" pitchFamily="34" charset="0"/>
              </a:rPr>
              <a:t>The provisions of this chapter shall control the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 repair, addition </a:t>
            </a:r>
            <a:r>
              <a:rPr lang="en-US" sz="2000" kern="0" dirty="0">
                <a:effectLst/>
                <a:latin typeface="Arial" panose="020B0604020202020204" pitchFamily="34" charset="0"/>
                <a:ea typeface="Calibri" panose="020F0502020204030204" pitchFamily="34" charset="0"/>
                <a:cs typeface="Arial" panose="020B0604020202020204" pitchFamily="34" charset="0"/>
              </a:rPr>
              <a:t>and </a:t>
            </a:r>
            <a:r>
              <a:rPr lang="en-US" sz="2000" i="1" kern="0" dirty="0">
                <a:effectLst/>
                <a:latin typeface="Arial" panose="020B0604020202020204" pitchFamily="34" charset="0"/>
                <a:ea typeface="Calibri" panose="020F0502020204030204" pitchFamily="34" charset="0"/>
                <a:cs typeface="Arial" panose="020B0604020202020204" pitchFamily="34" charset="0"/>
              </a:rPr>
              <a:t>change of occupancy </a:t>
            </a:r>
            <a:r>
              <a:rPr lang="en-US" sz="2000" kern="0" dirty="0">
                <a:effectLst/>
                <a:latin typeface="Arial" panose="020B0604020202020204" pitchFamily="34" charset="0"/>
                <a:ea typeface="Calibri" panose="020F0502020204030204" pitchFamily="34" charset="0"/>
                <a:cs typeface="Arial" panose="020B0604020202020204" pitchFamily="34" charset="0"/>
              </a:rPr>
              <a:t>or relocation of </a:t>
            </a:r>
            <a:r>
              <a:rPr lang="en-US" sz="2000" i="1" kern="0" dirty="0">
                <a:effectLst/>
                <a:latin typeface="Arial" panose="020B0604020202020204" pitchFamily="34" charset="0"/>
                <a:ea typeface="Calibri" panose="020F0502020204030204" pitchFamily="34" charset="0"/>
                <a:cs typeface="Arial" panose="020B0604020202020204" pitchFamily="34" charset="0"/>
              </a:rPr>
              <a:t>existing buildings </a:t>
            </a:r>
            <a:r>
              <a:rPr lang="en-US" sz="2000" kern="0" dirty="0">
                <a:effectLst/>
                <a:latin typeface="Arial" panose="020B0604020202020204" pitchFamily="34" charset="0"/>
                <a:ea typeface="Calibri" panose="020F0502020204030204" pitchFamily="34" charset="0"/>
                <a:cs typeface="Arial" panose="020B0604020202020204" pitchFamily="34" charset="0"/>
              </a:rPr>
              <a:t>and structures, including </a:t>
            </a:r>
            <a:r>
              <a:rPr lang="en-US" sz="2000" i="1" kern="0" dirty="0">
                <a:effectLst/>
                <a:latin typeface="Arial" panose="020B0604020202020204" pitchFamily="34" charset="0"/>
                <a:ea typeface="Calibri" panose="020F0502020204030204" pitchFamily="34" charset="0"/>
                <a:cs typeface="Arial" panose="020B0604020202020204" pitchFamily="34" charset="0"/>
              </a:rPr>
              <a:t>historic buildings </a:t>
            </a:r>
            <a:r>
              <a:rPr lang="en-US" sz="2000" kern="0" dirty="0">
                <a:effectLst/>
                <a:latin typeface="Arial" panose="020B0604020202020204" pitchFamily="34" charset="0"/>
                <a:ea typeface="Calibri" panose="020F0502020204030204" pitchFamily="34" charset="0"/>
                <a:cs typeface="Arial" panose="020B0604020202020204" pitchFamily="34" charset="0"/>
              </a:rPr>
              <a:t>and structures as referenced in Section 301.1.1.</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Exception: </a:t>
            </a:r>
            <a:r>
              <a:rPr lang="en-US" sz="2000" kern="0" dirty="0">
                <a:effectLst/>
                <a:latin typeface="Arial" panose="020B0604020202020204" pitchFamily="34" charset="0"/>
                <a:ea typeface="Calibri" panose="020F0502020204030204" pitchFamily="34" charset="0"/>
                <a:cs typeface="Arial" panose="020B0604020202020204" pitchFamily="34" charset="0"/>
              </a:rPr>
              <a:t>Existing bleachers, grandstands and folding and telescopic seating shall comply with ICC 300.</a:t>
            </a:r>
          </a:p>
          <a:p>
            <a:pPr>
              <a:lnSpc>
                <a:spcPct val="107000"/>
              </a:lnSpc>
              <a:spcBef>
                <a:spcPts val="0"/>
              </a:spcBef>
            </a:pPr>
            <a:endParaRPr lang="en-US" sz="2000" b="1" kern="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pPr>
            <a:r>
              <a:rPr lang="en-US" sz="2000" b="1" kern="0" dirty="0">
                <a:effectLst/>
                <a:latin typeface="Arial" panose="020B0604020202020204" pitchFamily="34" charset="0"/>
                <a:ea typeface="Calibri" panose="020F0502020204030204" pitchFamily="34" charset="0"/>
                <a:cs typeface="Arial" panose="020B0604020202020204" pitchFamily="34" charset="0"/>
              </a:rPr>
              <a:t>401.1.1 Compliance with other methods.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Alterations</a:t>
            </a:r>
            <a:r>
              <a:rPr lang="en-US" sz="2000" kern="0" dirty="0">
                <a:effectLst/>
                <a:latin typeface="Arial" panose="020B0604020202020204" pitchFamily="34" charset="0"/>
                <a:ea typeface="Calibri" panose="020F0502020204030204" pitchFamily="34" charset="0"/>
                <a:cs typeface="Arial" panose="020B0604020202020204" pitchFamily="34" charset="0"/>
              </a:rPr>
              <a:t>, repairs, </a:t>
            </a:r>
            <a:r>
              <a:rPr lang="en-US" sz="2000" i="1" kern="0" dirty="0">
                <a:effectLst/>
                <a:latin typeface="Arial" panose="020B0604020202020204" pitchFamily="34" charset="0"/>
                <a:ea typeface="Calibri" panose="020F0502020204030204" pitchFamily="34" charset="0"/>
                <a:cs typeface="Arial" panose="020B0604020202020204" pitchFamily="34" charset="0"/>
              </a:rPr>
              <a:t>additions </a:t>
            </a:r>
            <a:r>
              <a:rPr lang="en-US" sz="2000" kern="0" dirty="0">
                <a:effectLst/>
                <a:latin typeface="Arial" panose="020B0604020202020204" pitchFamily="34" charset="0"/>
                <a:ea typeface="Calibri" panose="020F0502020204030204" pitchFamily="34" charset="0"/>
                <a:cs typeface="Arial" panose="020B0604020202020204" pitchFamily="34" charset="0"/>
              </a:rPr>
              <a:t>and </a:t>
            </a:r>
            <a:r>
              <a:rPr lang="en-US" sz="2000" i="1" kern="0" dirty="0">
                <a:effectLst/>
                <a:latin typeface="Arial" panose="020B0604020202020204" pitchFamily="34" charset="0"/>
                <a:ea typeface="Calibri" panose="020F0502020204030204" pitchFamily="34" charset="0"/>
                <a:cs typeface="Arial" panose="020B0604020202020204" pitchFamily="34" charset="0"/>
              </a:rPr>
              <a:t>changes of occupancy </a:t>
            </a:r>
            <a:r>
              <a:rPr lang="en-US" sz="2000" kern="0" dirty="0">
                <a:effectLst/>
                <a:latin typeface="Arial" panose="020B0604020202020204" pitchFamily="34" charset="0"/>
                <a:ea typeface="Calibri" panose="020F0502020204030204" pitchFamily="34" charset="0"/>
                <a:cs typeface="Arial" panose="020B0604020202020204" pitchFamily="34" charset="0"/>
              </a:rPr>
              <a:t>to or relocation of, </a:t>
            </a:r>
            <a:r>
              <a:rPr lang="en-US" sz="2000" i="1" kern="0" dirty="0">
                <a:effectLst/>
                <a:latin typeface="Arial" panose="020B0604020202020204" pitchFamily="34" charset="0"/>
                <a:ea typeface="Calibri" panose="020F0502020204030204" pitchFamily="34" charset="0"/>
                <a:cs typeface="Arial" panose="020B0604020202020204" pitchFamily="34" charset="0"/>
              </a:rPr>
              <a:t>existing buildings </a:t>
            </a:r>
            <a:r>
              <a:rPr lang="en-US" sz="2000" kern="0" dirty="0">
                <a:effectLst/>
                <a:latin typeface="Arial" panose="020B0604020202020204" pitchFamily="34" charset="0"/>
                <a:ea typeface="Calibri" panose="020F0502020204030204" pitchFamily="34" charset="0"/>
                <a:cs typeface="Arial" panose="020B0604020202020204" pitchFamily="34" charset="0"/>
              </a:rPr>
              <a:t>and structures shall comply with the provisions of this chapter or with one of the methods provided in Section 301.1.</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endParaRPr lang="en-US" dirty="0"/>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p:txBody>
          <a:bodyPr/>
          <a:lstStyle/>
          <a:p>
            <a:r>
              <a:rPr lang="en-US" dirty="0"/>
              <a:t>CHAPTER 4: PRESCRIPTIVE</a:t>
            </a:r>
          </a:p>
        </p:txBody>
      </p:sp>
    </p:spTree>
    <p:extLst>
      <p:ext uri="{BB962C8B-B14F-4D97-AF65-F5344CB8AC3E}">
        <p14:creationId xmlns:p14="http://schemas.microsoft.com/office/powerpoint/2010/main" val="290133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D09F-037A-AF05-4D86-29632EE07003}"/>
              </a:ext>
            </a:extLst>
          </p:cNvPr>
          <p:cNvSpPr>
            <a:spLocks noGrp="1"/>
          </p:cNvSpPr>
          <p:nvPr>
            <p:ph type="title"/>
          </p:nvPr>
        </p:nvSpPr>
        <p:spPr/>
        <p:txBody>
          <a:bodyPr/>
          <a:lstStyle/>
          <a:p>
            <a:r>
              <a:rPr lang="en-US" dirty="0"/>
              <a:t>401</a:t>
            </a:r>
          </a:p>
        </p:txBody>
      </p:sp>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198" y="1825625"/>
            <a:ext cx="10841183" cy="4351338"/>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401.2 Building materials and systems. </a:t>
            </a:r>
            <a:r>
              <a:rPr lang="en-US" sz="2000" kern="0" dirty="0">
                <a:effectLst/>
                <a:latin typeface="Arial" panose="020B0604020202020204" pitchFamily="34" charset="0"/>
                <a:ea typeface="Calibri" panose="020F0502020204030204" pitchFamily="34" charset="0"/>
                <a:cs typeface="Arial" panose="020B0604020202020204" pitchFamily="34" charset="0"/>
              </a:rPr>
              <a:t>Building materials and systems shall comply with the requirements of this section.</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401.2.1 Existing materials. </a:t>
            </a:r>
            <a:r>
              <a:rPr lang="en-US" sz="2000" kern="0" dirty="0">
                <a:effectLst/>
                <a:latin typeface="Arial" panose="020B0604020202020204" pitchFamily="34" charset="0"/>
                <a:ea typeface="Calibri" panose="020F0502020204030204" pitchFamily="34" charset="0"/>
                <a:cs typeface="Arial" panose="020B0604020202020204" pitchFamily="34" charset="0"/>
              </a:rPr>
              <a:t>Materials already in use in a building in compliance with requirements or approvals in effect at the time of their erection or installation shall be permitted to remain in use unless determined by the building official to be unsafe per Section 115.</a:t>
            </a:r>
          </a:p>
          <a:p>
            <a:pPr marL="0" marR="0">
              <a:lnSpc>
                <a:spcPct val="107000"/>
              </a:lnSpc>
              <a:spcBef>
                <a:spcPts val="0"/>
              </a:spcBef>
              <a:spcAft>
                <a:spcPts val="0"/>
              </a:spcAft>
            </a:pPr>
            <a:endParaRPr lang="en-US" sz="2000" kern="0" dirty="0">
              <a:ea typeface="Calibri" panose="020F0502020204030204" pitchFamily="34" charset="0"/>
            </a:endParaRPr>
          </a:p>
          <a:p>
            <a:pPr>
              <a:lnSpc>
                <a:spcPct val="107000"/>
              </a:lnSpc>
              <a:spcBef>
                <a:spcPts val="0"/>
              </a:spcBef>
            </a:pPr>
            <a:r>
              <a:rPr lang="en-US" sz="2000" b="1" kern="0" dirty="0">
                <a:effectLst/>
                <a:latin typeface="Arial" panose="020B0604020202020204" pitchFamily="34" charset="0"/>
                <a:ea typeface="Calibri" panose="020F0502020204030204" pitchFamily="34" charset="0"/>
                <a:cs typeface="Arial" panose="020B0604020202020204" pitchFamily="34" charset="0"/>
              </a:rPr>
              <a:t>401.2.2 New and replacement materials. </a:t>
            </a:r>
            <a:r>
              <a:rPr lang="en-US" sz="2000" kern="0" dirty="0">
                <a:effectLst/>
                <a:latin typeface="Arial" panose="020B0604020202020204" pitchFamily="34" charset="0"/>
                <a:ea typeface="Calibri" panose="020F0502020204030204" pitchFamily="34" charset="0"/>
                <a:cs typeface="Arial" panose="020B0604020202020204" pitchFamily="34" charset="0"/>
              </a:rPr>
              <a:t>Except as otherwise required or permitted by this code, materials permitted by the applicable code for new construction shall be used. Like materials shall be permitted for </a:t>
            </a:r>
            <a:r>
              <a:rPr lang="en-US" sz="2000" i="1" kern="0" dirty="0">
                <a:effectLst/>
                <a:latin typeface="Arial" panose="020B0604020202020204" pitchFamily="34" charset="0"/>
                <a:ea typeface="Calibri" panose="020F0502020204030204" pitchFamily="34" charset="0"/>
                <a:cs typeface="Arial" panose="020B0604020202020204" pitchFamily="34" charset="0"/>
              </a:rPr>
              <a:t>repairs </a:t>
            </a:r>
            <a:r>
              <a:rPr lang="en-US" sz="2000" kern="0" dirty="0">
                <a:effectLst/>
                <a:latin typeface="Arial" panose="020B0604020202020204" pitchFamily="34" charset="0"/>
                <a:ea typeface="Calibri" panose="020F0502020204030204" pitchFamily="34" charset="0"/>
                <a:cs typeface="Arial" panose="020B0604020202020204" pitchFamily="34" charset="0"/>
              </a:rPr>
              <a:t>and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alterations</a:t>
            </a:r>
            <a:r>
              <a:rPr lang="en-US" sz="2000" kern="0" dirty="0">
                <a:effectLst/>
                <a:latin typeface="Arial" panose="020B0604020202020204" pitchFamily="34" charset="0"/>
                <a:ea typeface="Calibri" panose="020F0502020204030204" pitchFamily="34" charset="0"/>
                <a:cs typeface="Arial" panose="020B0604020202020204" pitchFamily="34" charset="0"/>
              </a:rPr>
              <a:t>, provided no hazard to life, health or property is created. Hazardous materials shall not be used where the code for new construction would not permit their use in buildings of similar occupancy, purpose and location.</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p:txBody>
          <a:bodyPr/>
          <a:lstStyle/>
          <a:p>
            <a:r>
              <a:rPr lang="en-US" dirty="0"/>
              <a:t>CHAPTER 4: PRESCRIPTIVE</a:t>
            </a:r>
          </a:p>
        </p:txBody>
      </p:sp>
    </p:spTree>
    <p:extLst>
      <p:ext uri="{BB962C8B-B14F-4D97-AF65-F5344CB8AC3E}">
        <p14:creationId xmlns:p14="http://schemas.microsoft.com/office/powerpoint/2010/main" val="593020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D09F-037A-AF05-4D86-29632EE07003}"/>
              </a:ext>
            </a:extLst>
          </p:cNvPr>
          <p:cNvSpPr>
            <a:spLocks noGrp="1"/>
          </p:cNvSpPr>
          <p:nvPr>
            <p:ph type="title"/>
          </p:nvPr>
        </p:nvSpPr>
        <p:spPr/>
        <p:txBody>
          <a:bodyPr/>
          <a:lstStyle/>
          <a:p>
            <a:r>
              <a:rPr lang="en-US" dirty="0"/>
              <a:t>401</a:t>
            </a:r>
          </a:p>
        </p:txBody>
      </p:sp>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p:txBody>
          <a:bodyPr>
            <a:noAutofit/>
          </a:bodyPr>
          <a:lstStyle/>
          <a:p>
            <a:pPr marL="0" marR="0">
              <a:lnSpc>
                <a:spcPct val="107000"/>
              </a:lnSpc>
              <a:spcBef>
                <a:spcPts val="0"/>
              </a:spcBef>
              <a:spcAft>
                <a:spcPts val="0"/>
              </a:spcAft>
            </a:pPr>
            <a:r>
              <a:rPr lang="en-US"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401.2.3 Existing seismic force-resisting systems. </a:t>
            </a:r>
            <a:r>
              <a:rPr lang="en-US" sz="2000" kern="0" dirty="0">
                <a:effectLst/>
                <a:latin typeface="Arial" panose="020B0604020202020204" pitchFamily="34" charset="0"/>
                <a:ea typeface="Calibri" panose="020F0502020204030204" pitchFamily="34" charset="0"/>
                <a:cs typeface="Arial" panose="020B0604020202020204" pitchFamily="34" charset="0"/>
              </a:rPr>
              <a:t>Where the existing seismic force-resisting system is a type that can be designated ordinary, values of </a:t>
            </a:r>
            <a:r>
              <a:rPr lang="en-US" sz="2000" i="1" kern="0" dirty="0">
                <a:effectLst/>
                <a:latin typeface="Arial" panose="020B0604020202020204" pitchFamily="34" charset="0"/>
                <a:ea typeface="Calibri" panose="020F0502020204030204" pitchFamily="34" charset="0"/>
                <a:cs typeface="Arial" panose="020B0604020202020204" pitchFamily="34" charset="0"/>
              </a:rPr>
              <a:t>R</a:t>
            </a:r>
            <a:r>
              <a:rPr lang="en-US" sz="2000" kern="0" dirty="0">
                <a:effectLst/>
                <a:latin typeface="Arial" panose="020B0604020202020204" pitchFamily="34" charset="0"/>
                <a:ea typeface="Calibri" panose="020F0502020204030204" pitchFamily="34" charset="0"/>
                <a:cs typeface="Arial" panose="020B0604020202020204" pitchFamily="34" charset="0"/>
              </a:rPr>
              <a:t>, Ω0 and </a:t>
            </a:r>
            <a:r>
              <a:rPr lang="en-US" sz="2000" i="1" kern="0" dirty="0">
                <a:effectLst/>
                <a:latin typeface="Arial" panose="020B0604020202020204" pitchFamily="34" charset="0"/>
                <a:ea typeface="Calibri" panose="020F0502020204030204" pitchFamily="34" charset="0"/>
                <a:cs typeface="Arial" panose="020B0604020202020204" pitchFamily="34" charset="0"/>
              </a:rPr>
              <a:t>Cd </a:t>
            </a:r>
            <a:r>
              <a:rPr lang="en-US" sz="2000" kern="0" dirty="0">
                <a:effectLst/>
                <a:latin typeface="Arial" panose="020B0604020202020204" pitchFamily="34" charset="0"/>
                <a:ea typeface="Calibri" panose="020F0502020204030204" pitchFamily="34" charset="0"/>
                <a:cs typeface="Arial" panose="020B0604020202020204" pitchFamily="34" charset="0"/>
              </a:rPr>
              <a:t>for the existing seismic force-resisting system shall be those specified by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Building Code </a:t>
            </a:r>
            <a:r>
              <a:rPr lang="en-US" sz="2000" kern="0" dirty="0">
                <a:effectLst/>
                <a:latin typeface="Arial" panose="020B0604020202020204" pitchFamily="34" charset="0"/>
                <a:ea typeface="Calibri" panose="020F0502020204030204" pitchFamily="34" charset="0"/>
                <a:cs typeface="Arial" panose="020B0604020202020204" pitchFamily="34" charset="0"/>
              </a:rPr>
              <a:t>for an ordinary system unless it is demonstrated that the existing system will provide performance equivalent to that of a detailed, intermediate or special system.</a:t>
            </a:r>
          </a:p>
          <a:p>
            <a:pPr marL="0" marR="0">
              <a:lnSpc>
                <a:spcPct val="107000"/>
              </a:lnSpc>
              <a:spcBef>
                <a:spcPts val="0"/>
              </a:spcBef>
              <a:spcAft>
                <a:spcPts val="0"/>
              </a:spcAft>
            </a:pPr>
            <a:endParaRPr lang="en-US" sz="2000" kern="0" dirty="0">
              <a:ea typeface="Calibri" panose="020F0502020204030204" pitchFamily="34" charset="0"/>
            </a:endParaRPr>
          </a:p>
          <a:p>
            <a:pPr>
              <a:lnSpc>
                <a:spcPct val="107000"/>
              </a:lnSpc>
              <a:spcBef>
                <a:spcPts val="0"/>
              </a:spcBef>
            </a:pPr>
            <a:r>
              <a:rPr lang="en-US" sz="2000" b="1" kern="0" dirty="0">
                <a:effectLst/>
                <a:latin typeface="Arial" panose="020B0604020202020204" pitchFamily="34" charset="0"/>
                <a:ea typeface="Calibri" panose="020F0502020204030204" pitchFamily="34" charset="0"/>
                <a:cs typeface="Arial" panose="020B0604020202020204" pitchFamily="34" charset="0"/>
              </a:rPr>
              <a:t>401.3 Dangerous conditions. </a:t>
            </a:r>
            <a:r>
              <a:rPr lang="en-US" sz="2000" kern="0" dirty="0">
                <a:effectLst/>
                <a:latin typeface="Arial" panose="020B0604020202020204" pitchFamily="34" charset="0"/>
                <a:ea typeface="Calibri" panose="020F0502020204030204" pitchFamily="34" charset="0"/>
                <a:cs typeface="Arial" panose="020B0604020202020204" pitchFamily="34" charset="0"/>
              </a:rPr>
              <a:t>The building official shall have the authority to require the elimination of conditions deemed </a:t>
            </a:r>
            <a:r>
              <a:rPr lang="en-US" sz="2000" i="1" kern="0" dirty="0">
                <a:effectLst/>
                <a:latin typeface="Arial" panose="020B0604020202020204" pitchFamily="34" charset="0"/>
                <a:ea typeface="Calibri" panose="020F0502020204030204" pitchFamily="34" charset="0"/>
                <a:cs typeface="Arial" panose="020B0604020202020204" pitchFamily="34" charset="0"/>
              </a:rPr>
              <a:t>dangerous</a:t>
            </a:r>
            <a:r>
              <a:rPr lang="en-US" sz="2000" kern="0" dirty="0">
                <a:effectLst/>
                <a:latin typeface="Arial" panose="020B0604020202020204" pitchFamily="34" charset="0"/>
                <a:ea typeface="Calibri" panose="020F0502020204030204" pitchFamily="34" charset="0"/>
                <a:cs typeface="Arial" panose="020B0604020202020204" pitchFamily="34" charset="0"/>
              </a:rPr>
              <a:t>.</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p:txBody>
          <a:bodyPr/>
          <a:lstStyle/>
          <a:p>
            <a:r>
              <a:rPr lang="en-US" dirty="0"/>
              <a:t>CHAPTER 4: PRESCRIPTIVE</a:t>
            </a:r>
          </a:p>
        </p:txBody>
      </p:sp>
    </p:spTree>
    <p:extLst>
      <p:ext uri="{BB962C8B-B14F-4D97-AF65-F5344CB8AC3E}">
        <p14:creationId xmlns:p14="http://schemas.microsoft.com/office/powerpoint/2010/main" val="744451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D09F-037A-AF05-4D86-29632EE07003}"/>
              </a:ext>
            </a:extLst>
          </p:cNvPr>
          <p:cNvSpPr>
            <a:spLocks noGrp="1"/>
          </p:cNvSpPr>
          <p:nvPr>
            <p:ph type="title"/>
          </p:nvPr>
        </p:nvSpPr>
        <p:spPr/>
        <p:txBody>
          <a:bodyPr/>
          <a:lstStyle/>
          <a:p>
            <a:r>
              <a:rPr lang="en-US" dirty="0"/>
              <a:t>Section 402: Additions</a:t>
            </a:r>
          </a:p>
        </p:txBody>
      </p:sp>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402.1 General. </a:t>
            </a:r>
            <a:r>
              <a:rPr lang="en-US" sz="2000" i="1" kern="0" dirty="0">
                <a:effectLst/>
                <a:latin typeface="Arial" panose="020B0604020202020204" pitchFamily="34" charset="0"/>
                <a:ea typeface="Calibri" panose="020F0502020204030204" pitchFamily="34" charset="0"/>
                <a:cs typeface="Arial" panose="020B0604020202020204" pitchFamily="34" charset="0"/>
              </a:rPr>
              <a:t>Additions </a:t>
            </a:r>
            <a:r>
              <a:rPr lang="en-US" sz="2000" kern="0" dirty="0">
                <a:effectLst/>
                <a:latin typeface="Arial" panose="020B0604020202020204" pitchFamily="34" charset="0"/>
                <a:ea typeface="Calibri" panose="020F0502020204030204" pitchFamily="34" charset="0"/>
                <a:cs typeface="Arial" panose="020B0604020202020204" pitchFamily="34" charset="0"/>
              </a:rPr>
              <a:t>to any building or structure shall comply with the requirements of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Building Code </a:t>
            </a:r>
            <a:r>
              <a:rPr lang="en-US" sz="2000" kern="0" dirty="0">
                <a:effectLst/>
                <a:latin typeface="Arial" panose="020B0604020202020204" pitchFamily="34" charset="0"/>
                <a:ea typeface="Calibri" panose="020F0502020204030204" pitchFamily="34" charset="0"/>
                <a:cs typeface="Arial" panose="020B0604020202020204" pitchFamily="34" charset="0"/>
              </a:rPr>
              <a:t>for new construction. Alterations to the </a:t>
            </a:r>
            <a:r>
              <a:rPr lang="en-US" sz="2000" i="1" kern="0" dirty="0">
                <a:effectLst/>
                <a:latin typeface="Arial" panose="020B0604020202020204" pitchFamily="34" charset="0"/>
                <a:ea typeface="Calibri" panose="020F0502020204030204" pitchFamily="34" charset="0"/>
                <a:cs typeface="Arial" panose="020B0604020202020204" pitchFamily="34" charset="0"/>
              </a:rPr>
              <a:t>existing building </a:t>
            </a:r>
            <a:r>
              <a:rPr lang="en-US" sz="2000" kern="0" dirty="0">
                <a:effectLst/>
                <a:latin typeface="Arial" panose="020B0604020202020204" pitchFamily="34" charset="0"/>
                <a:ea typeface="Calibri" panose="020F0502020204030204" pitchFamily="34" charset="0"/>
                <a:cs typeface="Arial" panose="020B0604020202020204" pitchFamily="34" charset="0"/>
              </a:rPr>
              <a:t>or structure shall be made to ensure that the </a:t>
            </a:r>
            <a:r>
              <a:rPr lang="en-US" sz="2000" i="1" kern="0" dirty="0">
                <a:effectLst/>
                <a:latin typeface="Arial" panose="020B0604020202020204" pitchFamily="34" charset="0"/>
                <a:ea typeface="Calibri" panose="020F0502020204030204" pitchFamily="34" charset="0"/>
                <a:cs typeface="Arial" panose="020B0604020202020204" pitchFamily="34" charset="0"/>
              </a:rPr>
              <a:t>existing building </a:t>
            </a:r>
            <a:r>
              <a:rPr lang="en-US" sz="2000" kern="0" dirty="0">
                <a:effectLst/>
                <a:latin typeface="Arial" panose="020B0604020202020204" pitchFamily="34" charset="0"/>
                <a:ea typeface="Calibri" panose="020F0502020204030204" pitchFamily="34" charset="0"/>
                <a:cs typeface="Arial" panose="020B0604020202020204" pitchFamily="34" charset="0"/>
              </a:rPr>
              <a:t>or structure together with the </a:t>
            </a:r>
            <a:r>
              <a:rPr lang="en-US" sz="2000" i="1" kern="0" dirty="0">
                <a:effectLst/>
                <a:latin typeface="Arial" panose="020B0604020202020204" pitchFamily="34" charset="0"/>
                <a:ea typeface="Calibri" panose="020F0502020204030204" pitchFamily="34" charset="0"/>
                <a:cs typeface="Arial" panose="020B0604020202020204" pitchFamily="34" charset="0"/>
              </a:rPr>
              <a:t>addition </a:t>
            </a:r>
            <a:r>
              <a:rPr lang="en-US" sz="2000" kern="0" dirty="0">
                <a:effectLst/>
                <a:latin typeface="Arial" panose="020B0604020202020204" pitchFamily="34" charset="0"/>
                <a:ea typeface="Calibri" panose="020F0502020204030204" pitchFamily="34" charset="0"/>
                <a:cs typeface="Arial" panose="020B0604020202020204" pitchFamily="34" charset="0"/>
              </a:rPr>
              <a:t>are no less conforming to the provisions of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Building Code </a:t>
            </a:r>
            <a:r>
              <a:rPr lang="en-US" sz="2000" kern="0" dirty="0">
                <a:effectLst/>
                <a:latin typeface="Arial" panose="020B0604020202020204" pitchFamily="34" charset="0"/>
                <a:ea typeface="Calibri" panose="020F0502020204030204" pitchFamily="34" charset="0"/>
                <a:cs typeface="Arial" panose="020B0604020202020204" pitchFamily="34" charset="0"/>
              </a:rPr>
              <a:t>than the </a:t>
            </a:r>
            <a:r>
              <a:rPr lang="en-US" sz="2000" i="1" kern="0" dirty="0">
                <a:effectLst/>
                <a:latin typeface="Arial" panose="020B0604020202020204" pitchFamily="34" charset="0"/>
                <a:ea typeface="Calibri" panose="020F0502020204030204" pitchFamily="34" charset="0"/>
                <a:cs typeface="Arial" panose="020B0604020202020204" pitchFamily="34" charset="0"/>
              </a:rPr>
              <a:t>existing building </a:t>
            </a:r>
            <a:r>
              <a:rPr lang="en-US" sz="2000" kern="0" dirty="0">
                <a:effectLst/>
                <a:latin typeface="Arial" panose="020B0604020202020204" pitchFamily="34" charset="0"/>
                <a:ea typeface="Calibri" panose="020F0502020204030204" pitchFamily="34" charset="0"/>
                <a:cs typeface="Arial" panose="020B0604020202020204" pitchFamily="34" charset="0"/>
              </a:rPr>
              <a:t>or structure was prior to the </a:t>
            </a:r>
            <a:r>
              <a:rPr lang="en-US" sz="2000" i="1" kern="0" dirty="0">
                <a:effectLst/>
                <a:latin typeface="Arial" panose="020B0604020202020204" pitchFamily="34" charset="0"/>
                <a:ea typeface="Calibri" panose="020F0502020204030204" pitchFamily="34" charset="0"/>
                <a:cs typeface="Arial" panose="020B0604020202020204" pitchFamily="34" charset="0"/>
              </a:rPr>
              <a:t>addition</a:t>
            </a:r>
            <a:r>
              <a:rPr lang="en-US" sz="2000" kern="0" dirty="0">
                <a:effectLst/>
                <a:latin typeface="Arial" panose="020B0604020202020204" pitchFamily="34" charset="0"/>
                <a:ea typeface="Calibri" panose="020F0502020204030204" pitchFamily="34" charset="0"/>
                <a:cs typeface="Arial" panose="020B0604020202020204" pitchFamily="34" charset="0"/>
              </a:rPr>
              <a:t>. An </a:t>
            </a:r>
            <a:r>
              <a:rPr lang="en-US" sz="2000" i="1" kern="0" dirty="0">
                <a:effectLst/>
                <a:latin typeface="Arial" panose="020B0604020202020204" pitchFamily="34" charset="0"/>
                <a:ea typeface="Calibri" panose="020F0502020204030204" pitchFamily="34" charset="0"/>
                <a:cs typeface="Arial" panose="020B0604020202020204" pitchFamily="34" charset="0"/>
              </a:rPr>
              <a:t>existing building </a:t>
            </a:r>
            <a:r>
              <a:rPr lang="en-US" sz="2000" kern="0" dirty="0">
                <a:effectLst/>
                <a:latin typeface="Arial" panose="020B0604020202020204" pitchFamily="34" charset="0"/>
                <a:ea typeface="Calibri" panose="020F0502020204030204" pitchFamily="34" charset="0"/>
                <a:cs typeface="Arial" panose="020B0604020202020204" pitchFamily="34" charset="0"/>
              </a:rPr>
              <a:t>together with its </a:t>
            </a:r>
            <a:r>
              <a:rPr lang="en-US" sz="2000" i="1" kern="0" dirty="0">
                <a:effectLst/>
                <a:latin typeface="Arial" panose="020B0604020202020204" pitchFamily="34" charset="0"/>
                <a:ea typeface="Calibri" panose="020F0502020204030204" pitchFamily="34" charset="0"/>
                <a:cs typeface="Arial" panose="020B0604020202020204" pitchFamily="34" charset="0"/>
              </a:rPr>
              <a:t>additions </a:t>
            </a:r>
            <a:r>
              <a:rPr lang="en-US" sz="2000" kern="0" dirty="0">
                <a:effectLst/>
                <a:latin typeface="Arial" panose="020B0604020202020204" pitchFamily="34" charset="0"/>
                <a:ea typeface="Calibri" panose="020F0502020204030204" pitchFamily="34" charset="0"/>
                <a:cs typeface="Arial" panose="020B0604020202020204" pitchFamily="34" charset="0"/>
              </a:rPr>
              <a:t>shall comply with the height and area provisions of Chapter 5 of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Building Code</a:t>
            </a:r>
            <a:r>
              <a:rPr lang="en-US" sz="2000" kern="0" dirty="0">
                <a:effectLst/>
                <a:latin typeface="Arial" panose="020B0604020202020204" pitchFamily="34" charset="0"/>
                <a:ea typeface="Calibri" panose="020F0502020204030204" pitchFamily="34" charset="0"/>
                <a:cs typeface="Arial" panose="020B0604020202020204" pitchFamily="34" charset="0"/>
              </a:rPr>
              <a:t>.</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 </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p:txBody>
          <a:bodyPr/>
          <a:lstStyle/>
          <a:p>
            <a:r>
              <a:rPr lang="en-US" dirty="0"/>
              <a:t>CHAPTER 4: PRESCRIPTIVE</a:t>
            </a:r>
          </a:p>
        </p:txBody>
      </p:sp>
    </p:spTree>
    <p:extLst>
      <p:ext uri="{BB962C8B-B14F-4D97-AF65-F5344CB8AC3E}">
        <p14:creationId xmlns:p14="http://schemas.microsoft.com/office/powerpoint/2010/main" val="1534891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D09F-037A-AF05-4D86-29632EE07003}"/>
              </a:ext>
            </a:extLst>
          </p:cNvPr>
          <p:cNvSpPr>
            <a:spLocks noGrp="1"/>
          </p:cNvSpPr>
          <p:nvPr>
            <p:ph type="title"/>
          </p:nvPr>
        </p:nvSpPr>
        <p:spPr/>
        <p:txBody>
          <a:bodyPr/>
          <a:lstStyle/>
          <a:p>
            <a:r>
              <a:rPr lang="en-US" dirty="0"/>
              <a:t>Section 403</a:t>
            </a:r>
          </a:p>
        </p:txBody>
      </p:sp>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403.1 General. </a:t>
            </a:r>
            <a:r>
              <a:rPr lang="en-US" sz="2000" kern="0" dirty="0">
                <a:effectLst/>
                <a:latin typeface="Arial" panose="020B0604020202020204" pitchFamily="34" charset="0"/>
                <a:ea typeface="Calibri" panose="020F0502020204030204" pitchFamily="34" charset="0"/>
                <a:cs typeface="Arial" panose="020B0604020202020204" pitchFamily="34" charset="0"/>
              </a:rPr>
              <a:t>Except as provided by Section 401.2 or this section,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alterations </a:t>
            </a:r>
            <a:r>
              <a:rPr lang="en-US" sz="2000" kern="0" dirty="0">
                <a:effectLst/>
                <a:latin typeface="Arial" panose="020B0604020202020204" pitchFamily="34" charset="0"/>
                <a:ea typeface="Calibri" panose="020F0502020204030204" pitchFamily="34" charset="0"/>
                <a:cs typeface="Arial" panose="020B0604020202020204" pitchFamily="34" charset="0"/>
              </a:rPr>
              <a:t>to any building or structure shall comply with the requirements of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Building Code </a:t>
            </a:r>
            <a:r>
              <a:rPr lang="en-US" sz="2000" kern="0" dirty="0">
                <a:effectLst/>
                <a:latin typeface="Arial" panose="020B0604020202020204" pitchFamily="34" charset="0"/>
                <a:ea typeface="Calibri" panose="020F0502020204030204" pitchFamily="34" charset="0"/>
                <a:cs typeface="Arial" panose="020B0604020202020204" pitchFamily="34" charset="0"/>
              </a:rPr>
              <a:t>for new construction.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Alterations </a:t>
            </a:r>
            <a:r>
              <a:rPr lang="en-US" sz="2000" kern="0" dirty="0">
                <a:effectLst/>
                <a:latin typeface="Arial" panose="020B0604020202020204" pitchFamily="34" charset="0"/>
                <a:ea typeface="Calibri" panose="020F0502020204030204" pitchFamily="34" charset="0"/>
                <a:cs typeface="Arial" panose="020B0604020202020204" pitchFamily="34" charset="0"/>
              </a:rPr>
              <a:t>shall be such that the </a:t>
            </a:r>
            <a:r>
              <a:rPr lang="en-US" sz="2000" i="1" kern="0" dirty="0">
                <a:effectLst/>
                <a:latin typeface="Arial" panose="020B0604020202020204" pitchFamily="34" charset="0"/>
                <a:ea typeface="Calibri" panose="020F0502020204030204" pitchFamily="34" charset="0"/>
                <a:cs typeface="Arial" panose="020B0604020202020204" pitchFamily="34" charset="0"/>
              </a:rPr>
              <a:t>existing building </a:t>
            </a:r>
            <a:r>
              <a:rPr lang="en-US" sz="2000" kern="0" dirty="0">
                <a:effectLst/>
                <a:latin typeface="Arial" panose="020B0604020202020204" pitchFamily="34" charset="0"/>
                <a:ea typeface="Calibri" panose="020F0502020204030204" pitchFamily="34" charset="0"/>
                <a:cs typeface="Arial" panose="020B0604020202020204" pitchFamily="34" charset="0"/>
              </a:rPr>
              <a:t>or structure is no less conforming to the provisions of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Building Code </a:t>
            </a:r>
            <a:r>
              <a:rPr lang="en-US" sz="2000" kern="0" dirty="0">
                <a:effectLst/>
                <a:latin typeface="Arial" panose="020B0604020202020204" pitchFamily="34" charset="0"/>
                <a:ea typeface="Calibri" panose="020F0502020204030204" pitchFamily="34" charset="0"/>
                <a:cs typeface="Arial" panose="020B0604020202020204" pitchFamily="34" charset="0"/>
              </a:rPr>
              <a:t>than the </a:t>
            </a:r>
            <a:r>
              <a:rPr lang="en-US" sz="2000" i="1" kern="0" dirty="0">
                <a:effectLst/>
                <a:latin typeface="Arial" panose="020B0604020202020204" pitchFamily="34" charset="0"/>
                <a:ea typeface="Calibri" panose="020F0502020204030204" pitchFamily="34" charset="0"/>
                <a:cs typeface="Arial" panose="020B0604020202020204" pitchFamily="34" charset="0"/>
              </a:rPr>
              <a:t>existing building </a:t>
            </a:r>
            <a:r>
              <a:rPr lang="en-US" sz="2000" kern="0" dirty="0">
                <a:effectLst/>
                <a:latin typeface="Arial" panose="020B0604020202020204" pitchFamily="34" charset="0"/>
                <a:ea typeface="Calibri" panose="020F0502020204030204" pitchFamily="34" charset="0"/>
                <a:cs typeface="Arial" panose="020B0604020202020204" pitchFamily="34" charset="0"/>
              </a:rPr>
              <a:t>or structure was prior to the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a:t>
            </a:r>
            <a:r>
              <a:rPr lang="en-US" sz="2000" kern="0" dirty="0">
                <a:effectLst/>
                <a:latin typeface="Arial" panose="020B0604020202020204" pitchFamily="34" charset="0"/>
                <a:ea typeface="Calibri" panose="020F0502020204030204" pitchFamily="34" charset="0"/>
                <a:cs typeface="Arial" panose="020B0604020202020204" pitchFamily="34" charset="0"/>
              </a:rPr>
              <a:t>.</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Exceptions:</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0" dirty="0">
                <a:effectLst/>
                <a:latin typeface="Arial" panose="020B0604020202020204" pitchFamily="34" charset="0"/>
                <a:ea typeface="Calibri" panose="020F0502020204030204" pitchFamily="34" charset="0"/>
                <a:cs typeface="Arial" panose="020B0604020202020204" pitchFamily="34" charset="0"/>
              </a:rPr>
              <a:t>1. An existing stairway shall not be required to comply with the requirements of Section 1011 of the </a:t>
            </a:r>
            <a:r>
              <a:rPr lang="en-US" sz="1800" i="1" kern="0" dirty="0">
                <a:effectLst/>
                <a:latin typeface="Arial" panose="020B0604020202020204" pitchFamily="34" charset="0"/>
                <a:ea typeface="Calibri" panose="020F0502020204030204" pitchFamily="34" charset="0"/>
                <a:cs typeface="Arial" panose="020B0604020202020204" pitchFamily="34" charset="0"/>
              </a:rPr>
              <a:t>International Building Code </a:t>
            </a:r>
            <a:r>
              <a:rPr lang="en-US" sz="1800" kern="0" dirty="0">
                <a:effectLst/>
                <a:latin typeface="Arial" panose="020B0604020202020204" pitchFamily="34" charset="0"/>
                <a:ea typeface="Calibri" panose="020F0502020204030204" pitchFamily="34" charset="0"/>
                <a:cs typeface="Arial" panose="020B0604020202020204" pitchFamily="34" charset="0"/>
              </a:rPr>
              <a:t>where the existing space and construction does not allow a reduction in pitch or slope.</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0" dirty="0">
                <a:effectLst/>
                <a:latin typeface="Arial" panose="020B0604020202020204" pitchFamily="34" charset="0"/>
                <a:ea typeface="Calibri" panose="020F0502020204030204" pitchFamily="34" charset="0"/>
                <a:cs typeface="Arial" panose="020B0604020202020204" pitchFamily="34" charset="0"/>
              </a:rPr>
              <a:t>2. Handrails otherwise required to comply with Section 1011.11 of the </a:t>
            </a:r>
            <a:r>
              <a:rPr lang="en-US" sz="1800" i="1" kern="0" dirty="0">
                <a:effectLst/>
                <a:latin typeface="Arial" panose="020B0604020202020204" pitchFamily="34" charset="0"/>
                <a:ea typeface="Calibri" panose="020F0502020204030204" pitchFamily="34" charset="0"/>
                <a:cs typeface="Arial" panose="020B0604020202020204" pitchFamily="34" charset="0"/>
              </a:rPr>
              <a:t>International Building Code </a:t>
            </a:r>
            <a:r>
              <a:rPr lang="en-US" sz="1800" kern="0" dirty="0">
                <a:effectLst/>
                <a:latin typeface="Arial" panose="020B0604020202020204" pitchFamily="34" charset="0"/>
                <a:ea typeface="Calibri" panose="020F0502020204030204" pitchFamily="34" charset="0"/>
                <a:cs typeface="Arial" panose="020B0604020202020204" pitchFamily="34" charset="0"/>
              </a:rPr>
              <a:t>shall not be required to comply with the requirements of Section 1014.6 of the </a:t>
            </a:r>
            <a:r>
              <a:rPr lang="en-US" sz="1800" i="1" kern="0" dirty="0">
                <a:effectLst/>
                <a:latin typeface="Arial" panose="020B0604020202020204" pitchFamily="34" charset="0"/>
                <a:ea typeface="Calibri" panose="020F0502020204030204" pitchFamily="34" charset="0"/>
                <a:cs typeface="Arial" panose="020B0604020202020204" pitchFamily="34" charset="0"/>
              </a:rPr>
              <a:t>International Building Code </a:t>
            </a:r>
            <a:r>
              <a:rPr lang="en-US" sz="1800" kern="0" dirty="0">
                <a:effectLst/>
                <a:latin typeface="Arial" panose="020B0604020202020204" pitchFamily="34" charset="0"/>
                <a:ea typeface="Calibri" panose="020F0502020204030204" pitchFamily="34" charset="0"/>
                <a:cs typeface="Arial" panose="020B0604020202020204" pitchFamily="34" charset="0"/>
              </a:rPr>
              <a:t>regarding full extension of the handrails where such extensions would be hazardous due to plan configuration.</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100" dirty="0">
                <a:effectLst/>
                <a:latin typeface="Arial" panose="020B0604020202020204" pitchFamily="34" charset="0"/>
                <a:ea typeface="Calibri" panose="020F0502020204030204" pitchFamily="34" charset="0"/>
                <a:cs typeface="Arial" panose="020B0604020202020204" pitchFamily="34" charset="0"/>
              </a:rPr>
              <a:t> </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p:txBody>
          <a:bodyPr/>
          <a:lstStyle/>
          <a:p>
            <a:r>
              <a:rPr lang="en-US" dirty="0"/>
              <a:t>CHAPTER 4: PRESCRIPTIVE</a:t>
            </a:r>
          </a:p>
        </p:txBody>
      </p:sp>
    </p:spTree>
    <p:extLst>
      <p:ext uri="{BB962C8B-B14F-4D97-AF65-F5344CB8AC3E}">
        <p14:creationId xmlns:p14="http://schemas.microsoft.com/office/powerpoint/2010/main" val="2582500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B56F685-0BB5-CBF9-011E-C14FA8CD1249}"/>
              </a:ext>
            </a:extLst>
          </p:cNvPr>
          <p:cNvSpPr>
            <a:spLocks noGrp="1"/>
          </p:cNvSpPr>
          <p:nvPr>
            <p:ph type="title"/>
          </p:nvPr>
        </p:nvSpPr>
        <p:spPr/>
        <p:txBody>
          <a:bodyPr/>
          <a:lstStyle/>
          <a:p>
            <a:r>
              <a:rPr lang="en-US" dirty="0"/>
              <a:t>Scope</a:t>
            </a:r>
          </a:p>
        </p:txBody>
      </p:sp>
      <p:sp>
        <p:nvSpPr>
          <p:cNvPr id="11" name="Text Placeholder 10">
            <a:extLst>
              <a:ext uri="{FF2B5EF4-FFF2-40B4-BE49-F238E27FC236}">
                <a16:creationId xmlns:a16="http://schemas.microsoft.com/office/drawing/2014/main" id="{988E9AAB-85FC-F80D-0BB6-0A73A08E609B}"/>
              </a:ext>
            </a:extLst>
          </p:cNvPr>
          <p:cNvSpPr>
            <a:spLocks noGrp="1"/>
          </p:cNvSpPr>
          <p:nvPr>
            <p:ph type="body" idx="1"/>
          </p:nvPr>
        </p:nvSpPr>
        <p:spPr/>
        <p:txBody>
          <a:bodyPr/>
          <a:lstStyle/>
          <a:p>
            <a:r>
              <a:rPr lang="en-US" dirty="0"/>
              <a:t>Chapter 1:</a:t>
            </a:r>
          </a:p>
        </p:txBody>
      </p:sp>
      <p:sp>
        <p:nvSpPr>
          <p:cNvPr id="13" name="Text Placeholder 11">
            <a:extLst>
              <a:ext uri="{FF2B5EF4-FFF2-40B4-BE49-F238E27FC236}">
                <a16:creationId xmlns:a16="http://schemas.microsoft.com/office/drawing/2014/main" id="{27F36A6E-3D27-F52C-33D7-2F9C301E771B}"/>
              </a:ext>
            </a:extLst>
          </p:cNvPr>
          <p:cNvSpPr txBox="1">
            <a:spLocks/>
          </p:cNvSpPr>
          <p:nvPr/>
        </p:nvSpPr>
        <p:spPr>
          <a:xfrm>
            <a:off x="9400116" y="1253067"/>
            <a:ext cx="2537355" cy="49450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US" sz="30000" dirty="0">
                <a:latin typeface="Times New Roman" panose="02020603050405020304" pitchFamily="18" charset="0"/>
                <a:cs typeface="Times New Roman" panose="02020603050405020304" pitchFamily="18" charset="0"/>
              </a:rPr>
              <a:t>1</a:t>
            </a:r>
          </a:p>
        </p:txBody>
      </p:sp>
    </p:spTree>
    <p:extLst>
      <p:ext uri="{BB962C8B-B14F-4D97-AF65-F5344CB8AC3E}">
        <p14:creationId xmlns:p14="http://schemas.microsoft.com/office/powerpoint/2010/main" val="376318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403.3 Existing structural elements carrying gravity load. </a:t>
            </a:r>
            <a:r>
              <a:rPr lang="en-US" sz="2000" kern="0" dirty="0">
                <a:effectLst/>
                <a:latin typeface="Arial" panose="020B0604020202020204" pitchFamily="34" charset="0"/>
                <a:ea typeface="Calibri" panose="020F0502020204030204" pitchFamily="34" charset="0"/>
                <a:cs typeface="Arial" panose="020B0604020202020204" pitchFamily="34" charset="0"/>
              </a:rPr>
              <a:t>Any existing gravity load-carrying structural element for which an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 </a:t>
            </a:r>
            <a:r>
              <a:rPr lang="en-US" sz="2000" kern="0" dirty="0">
                <a:effectLst/>
                <a:latin typeface="Arial" panose="020B0604020202020204" pitchFamily="34" charset="0"/>
                <a:ea typeface="Calibri" panose="020F0502020204030204" pitchFamily="34" charset="0"/>
                <a:cs typeface="Arial" panose="020B0604020202020204" pitchFamily="34" charset="0"/>
              </a:rPr>
              <a:t>causes an increase in design gravity load of more than 5 percent shall be strengthened, supplemented, replaced or otherwise altered as needed to carry the increased gravity load required by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Building Code </a:t>
            </a:r>
            <a:r>
              <a:rPr lang="en-US" sz="2000" kern="0" dirty="0">
                <a:effectLst/>
                <a:latin typeface="Arial" panose="020B0604020202020204" pitchFamily="34" charset="0"/>
                <a:ea typeface="Calibri" panose="020F0502020204030204" pitchFamily="34" charset="0"/>
                <a:cs typeface="Arial" panose="020B0604020202020204" pitchFamily="34" charset="0"/>
              </a:rPr>
              <a:t>for new structures. Any existing gravity load-carrying structural element whose gravity load-carrying capacity is decreased as part of the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 </a:t>
            </a:r>
            <a:r>
              <a:rPr lang="en-US" sz="2000" kern="0" dirty="0">
                <a:effectLst/>
                <a:latin typeface="Arial" panose="020B0604020202020204" pitchFamily="34" charset="0"/>
                <a:ea typeface="Calibri" panose="020F0502020204030204" pitchFamily="34" charset="0"/>
                <a:cs typeface="Arial" panose="020B0604020202020204" pitchFamily="34" charset="0"/>
              </a:rPr>
              <a:t>shall be shown to have the capacity to resist the applicable design gravity loads required by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Building Code </a:t>
            </a:r>
            <a:r>
              <a:rPr lang="en-US" sz="2000" kern="0" dirty="0">
                <a:effectLst/>
                <a:latin typeface="Arial" panose="020B0604020202020204" pitchFamily="34" charset="0"/>
                <a:ea typeface="Calibri" panose="020F0502020204030204" pitchFamily="34" charset="0"/>
                <a:cs typeface="Arial" panose="020B0604020202020204" pitchFamily="34" charset="0"/>
              </a:rPr>
              <a:t>for new structures.</a:t>
            </a:r>
            <a:r>
              <a:rPr lang="en-US" sz="2000" kern="10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p:txBody>
          <a:bodyPr/>
          <a:lstStyle/>
          <a:p>
            <a:r>
              <a:rPr lang="en-US" dirty="0"/>
              <a:t>CHAPTER 4: PRESCRIPTIVE</a:t>
            </a:r>
          </a:p>
        </p:txBody>
      </p:sp>
    </p:spTree>
    <p:extLst>
      <p:ext uri="{BB962C8B-B14F-4D97-AF65-F5344CB8AC3E}">
        <p14:creationId xmlns:p14="http://schemas.microsoft.com/office/powerpoint/2010/main" val="3301125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403.3.1 Design live load. </a:t>
            </a:r>
            <a:r>
              <a:rPr lang="en-US" sz="2000" kern="0" dirty="0">
                <a:effectLst/>
                <a:latin typeface="Arial" panose="020B0604020202020204" pitchFamily="34" charset="0"/>
                <a:ea typeface="Calibri" panose="020F0502020204030204" pitchFamily="34" charset="0"/>
                <a:cs typeface="Arial" panose="020B0604020202020204" pitchFamily="34" charset="0"/>
              </a:rPr>
              <a:t>Where the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 </a:t>
            </a:r>
            <a:r>
              <a:rPr lang="en-US" sz="2000" kern="0" dirty="0">
                <a:effectLst/>
                <a:latin typeface="Arial" panose="020B0604020202020204" pitchFamily="34" charset="0"/>
                <a:ea typeface="Calibri" panose="020F0502020204030204" pitchFamily="34" charset="0"/>
                <a:cs typeface="Arial" panose="020B0604020202020204" pitchFamily="34" charset="0"/>
              </a:rPr>
              <a:t>does not result in increased design live load, existing gravity load-carrying structural elements shall be permitted to be evaluated and designed for live loads approved prior to the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a:t>
            </a:r>
            <a:r>
              <a:rPr lang="en-US" sz="2000" kern="0" dirty="0">
                <a:effectLst/>
                <a:latin typeface="Arial" panose="020B0604020202020204" pitchFamily="34" charset="0"/>
                <a:ea typeface="Calibri" panose="020F0502020204030204" pitchFamily="34" charset="0"/>
                <a:cs typeface="Arial" panose="020B0604020202020204" pitchFamily="34" charset="0"/>
              </a:rPr>
              <a:t>. If the approved live load is less than that required by Section 1607 of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Building Code</a:t>
            </a:r>
            <a:r>
              <a:rPr lang="en-US" sz="2000" kern="0" dirty="0">
                <a:effectLst/>
                <a:latin typeface="Arial" panose="020B0604020202020204" pitchFamily="34" charset="0"/>
                <a:ea typeface="Calibri" panose="020F0502020204030204" pitchFamily="34" charset="0"/>
                <a:cs typeface="Arial" panose="020B0604020202020204" pitchFamily="34" charset="0"/>
              </a:rPr>
              <a:t>, the area designed for the nonconforming live load shall be posted with placards of approved design indicating the approved live load. Where the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 </a:t>
            </a:r>
            <a:r>
              <a:rPr lang="en-US" sz="2000" kern="0" dirty="0">
                <a:effectLst/>
                <a:latin typeface="Arial" panose="020B0604020202020204" pitchFamily="34" charset="0"/>
                <a:ea typeface="Calibri" panose="020F0502020204030204" pitchFamily="34" charset="0"/>
                <a:cs typeface="Arial" panose="020B0604020202020204" pitchFamily="34" charset="0"/>
              </a:rPr>
              <a:t>does result in increased design live load, the live load required by Section 1607 of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Building Code </a:t>
            </a:r>
            <a:r>
              <a:rPr lang="en-US" sz="2000" kern="0" dirty="0">
                <a:effectLst/>
                <a:latin typeface="Arial" panose="020B0604020202020204" pitchFamily="34" charset="0"/>
                <a:ea typeface="Calibri" panose="020F0502020204030204" pitchFamily="34" charset="0"/>
                <a:cs typeface="Arial" panose="020B0604020202020204" pitchFamily="34" charset="0"/>
              </a:rPr>
              <a:t>shall be used.</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403.10 Smoke alarms. </a:t>
            </a:r>
            <a:r>
              <a:rPr lang="en-US" sz="2000" kern="0" dirty="0">
                <a:effectLst/>
                <a:latin typeface="Arial" panose="020B0604020202020204" pitchFamily="34" charset="0"/>
                <a:ea typeface="Calibri" panose="020F0502020204030204" pitchFamily="34" charset="0"/>
                <a:cs typeface="Arial" panose="020B0604020202020204" pitchFamily="34" charset="0"/>
              </a:rPr>
              <a:t>Individual sleeping units and individual dwelling units in group R and I-1 occupancies shall be provided with smoke alarms in accordance with the Michigan building code.</a:t>
            </a:r>
            <a:r>
              <a:rPr lang="en-US" sz="2000" kern="100" dirty="0">
                <a:ea typeface="Calibri" panose="020F0502020204030204" pitchFamily="34" charset="0"/>
                <a:cs typeface="Times New Roman" panose="02020603050405020304" pitchFamily="18" charset="0"/>
              </a:rPr>
              <a:t> </a:t>
            </a:r>
            <a:r>
              <a:rPr lang="en-US" sz="2000" kern="0" dirty="0">
                <a:effectLst/>
                <a:latin typeface="Arial" panose="020B0604020202020204" pitchFamily="34" charset="0"/>
                <a:ea typeface="Calibri" panose="020F0502020204030204" pitchFamily="34" charset="0"/>
                <a:cs typeface="Arial" panose="020B0604020202020204" pitchFamily="34" charset="0"/>
              </a:rPr>
              <a:t>R 408.30565a</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p:txBody>
          <a:bodyPr/>
          <a:lstStyle/>
          <a:p>
            <a:r>
              <a:rPr lang="en-US" dirty="0"/>
              <a:t>CHAPTER 4: PRESCRIPTIVE</a:t>
            </a:r>
          </a:p>
        </p:txBody>
      </p:sp>
      <p:sp>
        <p:nvSpPr>
          <p:cNvPr id="6" name="Title 5">
            <a:extLst>
              <a:ext uri="{FF2B5EF4-FFF2-40B4-BE49-F238E27FC236}">
                <a16:creationId xmlns:a16="http://schemas.microsoft.com/office/drawing/2014/main" id="{CADFD7B5-31D5-AAC5-9D45-81CFCAF95C4D}"/>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479885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D09F-037A-AF05-4D86-29632EE07003}"/>
              </a:ext>
            </a:extLst>
          </p:cNvPr>
          <p:cNvSpPr>
            <a:spLocks noGrp="1"/>
          </p:cNvSpPr>
          <p:nvPr>
            <p:ph type="title"/>
          </p:nvPr>
        </p:nvSpPr>
        <p:spPr/>
        <p:txBody>
          <a:bodyPr/>
          <a:lstStyle/>
          <a:p>
            <a:r>
              <a:rPr lang="en-US" dirty="0"/>
              <a:t>Section 404</a:t>
            </a:r>
          </a:p>
        </p:txBody>
      </p:sp>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404.1 General. </a:t>
            </a:r>
            <a:r>
              <a:rPr lang="en-US" sz="2000" kern="0" dirty="0">
                <a:effectLst/>
                <a:latin typeface="Arial" panose="020B0604020202020204" pitchFamily="34" charset="0"/>
                <a:ea typeface="Calibri" panose="020F0502020204030204" pitchFamily="34" charset="0"/>
                <a:cs typeface="Arial" panose="020B0604020202020204" pitchFamily="34" charset="0"/>
              </a:rPr>
              <a:t>Buildings and structures, and parts thereof, shall be repaired in compliance with Sections 401.2 and 404. Work on nondamaged components that is necessary for the required </a:t>
            </a:r>
            <a:r>
              <a:rPr lang="en-US" sz="2000" i="1" kern="0" dirty="0">
                <a:effectLst/>
                <a:latin typeface="Arial" panose="020B0604020202020204" pitchFamily="34" charset="0"/>
                <a:ea typeface="Calibri" panose="020F0502020204030204" pitchFamily="34" charset="0"/>
                <a:cs typeface="Arial" panose="020B0604020202020204" pitchFamily="34" charset="0"/>
              </a:rPr>
              <a:t>repair </a:t>
            </a:r>
            <a:r>
              <a:rPr lang="en-US" sz="2000" kern="0" dirty="0">
                <a:effectLst/>
                <a:latin typeface="Arial" panose="020B0604020202020204" pitchFamily="34" charset="0"/>
                <a:ea typeface="Calibri" panose="020F0502020204030204" pitchFamily="34" charset="0"/>
                <a:cs typeface="Arial" panose="020B0604020202020204" pitchFamily="34" charset="0"/>
              </a:rPr>
              <a:t>of damaged components shall be considered part of the </a:t>
            </a:r>
            <a:r>
              <a:rPr lang="en-US" sz="2000" i="1" kern="0" dirty="0">
                <a:effectLst/>
                <a:latin typeface="Arial" panose="020B0604020202020204" pitchFamily="34" charset="0"/>
                <a:ea typeface="Calibri" panose="020F0502020204030204" pitchFamily="34" charset="0"/>
                <a:cs typeface="Arial" panose="020B0604020202020204" pitchFamily="34" charset="0"/>
              </a:rPr>
              <a:t>repair </a:t>
            </a:r>
            <a:r>
              <a:rPr lang="en-US" sz="2000" kern="0" dirty="0">
                <a:effectLst/>
                <a:latin typeface="Arial" panose="020B0604020202020204" pitchFamily="34" charset="0"/>
                <a:ea typeface="Calibri" panose="020F0502020204030204" pitchFamily="34" charset="0"/>
                <a:cs typeface="Arial" panose="020B0604020202020204" pitchFamily="34" charset="0"/>
              </a:rPr>
              <a:t>and shall not be subject to the requirements for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alterations </a:t>
            </a:r>
            <a:r>
              <a:rPr lang="en-US" sz="2000" kern="0" dirty="0">
                <a:effectLst/>
                <a:latin typeface="Arial" panose="020B0604020202020204" pitchFamily="34" charset="0"/>
                <a:ea typeface="Calibri" panose="020F0502020204030204" pitchFamily="34" charset="0"/>
                <a:cs typeface="Arial" panose="020B0604020202020204" pitchFamily="34" charset="0"/>
              </a:rPr>
              <a:t>in this chapter. Routine maintenance required by Section 401.2, ordinary repairs exempt from permit in accordance with Section 105.2, and abatement of wear due to normal service conditions shall not be subject to the requirements for repairs in this section.</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p:txBody>
          <a:bodyPr/>
          <a:lstStyle/>
          <a:p>
            <a:r>
              <a:rPr lang="en-US" dirty="0"/>
              <a:t>CHAPTER 4: PRESCRIPTIVE</a:t>
            </a:r>
          </a:p>
        </p:txBody>
      </p:sp>
    </p:spTree>
    <p:extLst>
      <p:ext uri="{BB962C8B-B14F-4D97-AF65-F5344CB8AC3E}">
        <p14:creationId xmlns:p14="http://schemas.microsoft.com/office/powerpoint/2010/main" val="338444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D09F-037A-AF05-4D86-29632EE07003}"/>
              </a:ext>
            </a:extLst>
          </p:cNvPr>
          <p:cNvSpPr>
            <a:spLocks noGrp="1"/>
          </p:cNvSpPr>
          <p:nvPr>
            <p:ph type="title"/>
          </p:nvPr>
        </p:nvSpPr>
        <p:spPr/>
        <p:txBody>
          <a:bodyPr/>
          <a:lstStyle/>
          <a:p>
            <a:r>
              <a:rPr lang="en-US" dirty="0"/>
              <a:t>Section 406</a:t>
            </a:r>
          </a:p>
        </p:txBody>
      </p:sp>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406.1 Replacement glass. </a:t>
            </a:r>
            <a:r>
              <a:rPr lang="en-US" sz="2000" kern="0" dirty="0">
                <a:effectLst/>
                <a:latin typeface="Arial" panose="020B0604020202020204" pitchFamily="34" charset="0"/>
                <a:ea typeface="Calibri" panose="020F0502020204030204" pitchFamily="34" charset="0"/>
                <a:cs typeface="Arial" panose="020B0604020202020204" pitchFamily="34" charset="0"/>
              </a:rPr>
              <a:t>The installation or replacement of glass shall be as required for new installations.</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406.3 Replacement window emergency escape and rescue openings. </a:t>
            </a:r>
            <a:r>
              <a:rPr lang="en-US" sz="2000" kern="0" dirty="0">
                <a:effectLst/>
                <a:latin typeface="Arial" panose="020B0604020202020204" pitchFamily="34" charset="0"/>
                <a:ea typeface="Calibri" panose="020F0502020204030204" pitchFamily="34" charset="0"/>
                <a:cs typeface="Arial" panose="020B0604020202020204" pitchFamily="34" charset="0"/>
              </a:rPr>
              <a:t>Where windows are required to provide </a:t>
            </a:r>
            <a:r>
              <a:rPr lang="en-US" sz="2000" i="1" kern="0" dirty="0">
                <a:effectLst/>
                <a:latin typeface="Arial" panose="020B0604020202020204" pitchFamily="34" charset="0"/>
                <a:ea typeface="Calibri" panose="020F0502020204030204" pitchFamily="34" charset="0"/>
                <a:cs typeface="Arial" panose="020B0604020202020204" pitchFamily="34" charset="0"/>
              </a:rPr>
              <a:t>emergency escape </a:t>
            </a:r>
            <a:r>
              <a:rPr lang="en-US" sz="2000" kern="0" dirty="0">
                <a:effectLst/>
                <a:latin typeface="Arial" panose="020B0604020202020204" pitchFamily="34" charset="0"/>
                <a:ea typeface="Calibri" panose="020F0502020204030204" pitchFamily="34" charset="0"/>
                <a:cs typeface="Arial" panose="020B0604020202020204" pitchFamily="34" charset="0"/>
              </a:rPr>
              <a:t>and </a:t>
            </a:r>
            <a:r>
              <a:rPr lang="en-US" sz="2000" i="1" kern="0" dirty="0">
                <a:effectLst/>
                <a:latin typeface="Arial" panose="020B0604020202020204" pitchFamily="34" charset="0"/>
                <a:ea typeface="Calibri" panose="020F0502020204030204" pitchFamily="34" charset="0"/>
                <a:cs typeface="Arial" panose="020B0604020202020204" pitchFamily="34" charset="0"/>
              </a:rPr>
              <a:t>rescue openings </a:t>
            </a:r>
            <a:r>
              <a:rPr lang="en-US" sz="2000" kern="0" dirty="0">
                <a:effectLst/>
                <a:latin typeface="Arial" panose="020B0604020202020204" pitchFamily="34" charset="0"/>
                <a:ea typeface="Calibri" panose="020F0502020204030204" pitchFamily="34" charset="0"/>
                <a:cs typeface="Arial" panose="020B0604020202020204" pitchFamily="34" charset="0"/>
              </a:rPr>
              <a:t>in Group R-2 and R-3 occupancies, replacement windows shall be exempt from the requirements of Sections 1030.2, 1030.3 and 1030.5 of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Building Code </a:t>
            </a:r>
            <a:r>
              <a:rPr lang="en-US" sz="2000" kern="0" dirty="0">
                <a:effectLst/>
                <a:latin typeface="Arial" panose="020B0604020202020204" pitchFamily="34" charset="0"/>
                <a:ea typeface="Calibri" panose="020F0502020204030204" pitchFamily="34" charset="0"/>
                <a:cs typeface="Arial" panose="020B0604020202020204" pitchFamily="34" charset="0"/>
              </a:rPr>
              <a:t>provided the replacement window meets the following conditions:</a:t>
            </a:r>
          </a:p>
          <a:p>
            <a:pPr marL="0" marR="0">
              <a:lnSpc>
                <a:spcPct val="107000"/>
              </a:lnSpc>
              <a:spcBef>
                <a:spcPts val="0"/>
              </a:spcBef>
              <a:spcAft>
                <a:spcPts val="0"/>
              </a:spcAft>
            </a:pPr>
            <a:endParaRPr lang="en-US" sz="10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222250">
              <a:lnSpc>
                <a:spcPct val="107000"/>
              </a:lnSpc>
              <a:spcBef>
                <a:spcPts val="0"/>
              </a:spcBef>
              <a:spcAft>
                <a:spcPts val="0"/>
              </a:spcAft>
              <a:buFont typeface="+mj-lt"/>
              <a:buAutoNum type="arabicPeriod"/>
            </a:pPr>
            <a:r>
              <a:rPr lang="en-US" sz="1700" kern="0" dirty="0">
                <a:effectLst/>
                <a:latin typeface="Arial" panose="020B0604020202020204" pitchFamily="34" charset="0"/>
                <a:ea typeface="Calibri" panose="020F0502020204030204" pitchFamily="34" charset="0"/>
                <a:cs typeface="Arial" panose="020B0604020202020204" pitchFamily="34" charset="0"/>
              </a:rPr>
              <a:t>The replacement window is the manufacturer’s largest standard size window that will fit within the existing frame or existing rough opening. The replacement window shall be permitted to be of the same operating style as the existing window or a style that provides for an equal or greater window opening area than the existing window.</a:t>
            </a:r>
            <a:endParaRPr lang="en-US" sz="17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222250">
              <a:lnSpc>
                <a:spcPct val="107000"/>
              </a:lnSpc>
              <a:spcBef>
                <a:spcPts val="0"/>
              </a:spcBef>
              <a:spcAft>
                <a:spcPts val="0"/>
              </a:spcAft>
              <a:buFont typeface="+mj-lt"/>
              <a:buAutoNum type="arabicPeriod"/>
            </a:pPr>
            <a:r>
              <a:rPr lang="en-US" sz="1700" kern="0" dirty="0">
                <a:effectLst/>
                <a:latin typeface="Arial" panose="020B0604020202020204" pitchFamily="34" charset="0"/>
                <a:ea typeface="Calibri" panose="020F0502020204030204" pitchFamily="34" charset="0"/>
                <a:cs typeface="Arial" panose="020B0604020202020204" pitchFamily="34" charset="0"/>
              </a:rPr>
              <a:t>The replacement of the window is not part of a change of occupancy.</a:t>
            </a:r>
            <a:endParaRPr lang="en-US" sz="17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p:txBody>
          <a:bodyPr/>
          <a:lstStyle/>
          <a:p>
            <a:r>
              <a:rPr lang="en-US" dirty="0"/>
              <a:t>CHAPTER 4: PRESCRIPTIVE</a:t>
            </a:r>
          </a:p>
        </p:txBody>
      </p:sp>
    </p:spTree>
    <p:extLst>
      <p:ext uri="{BB962C8B-B14F-4D97-AF65-F5344CB8AC3E}">
        <p14:creationId xmlns:p14="http://schemas.microsoft.com/office/powerpoint/2010/main" val="1829612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D09F-037A-AF05-4D86-29632EE07003}"/>
              </a:ext>
            </a:extLst>
          </p:cNvPr>
          <p:cNvSpPr>
            <a:spLocks noGrp="1"/>
          </p:cNvSpPr>
          <p:nvPr>
            <p:ph type="title"/>
          </p:nvPr>
        </p:nvSpPr>
        <p:spPr/>
        <p:txBody>
          <a:bodyPr/>
          <a:lstStyle/>
          <a:p>
            <a:r>
              <a:rPr lang="en-US" dirty="0"/>
              <a:t>Section 407</a:t>
            </a:r>
          </a:p>
        </p:txBody>
      </p:sp>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407.1 Conformance. </a:t>
            </a:r>
            <a:r>
              <a:rPr lang="en-US" sz="2000" kern="0" dirty="0">
                <a:effectLst/>
                <a:latin typeface="Arial" panose="020B0604020202020204" pitchFamily="34" charset="0"/>
                <a:ea typeface="Calibri" panose="020F0502020204030204" pitchFamily="34" charset="0"/>
                <a:cs typeface="Arial" panose="020B0604020202020204" pitchFamily="34" charset="0"/>
              </a:rPr>
              <a:t>No change shall be made in the use or occupancy of any building unless such building is made to comply with the requirements of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Building Code </a:t>
            </a:r>
            <a:r>
              <a:rPr lang="en-US" sz="2000" kern="0" dirty="0">
                <a:effectLst/>
                <a:latin typeface="Arial" panose="020B0604020202020204" pitchFamily="34" charset="0"/>
                <a:ea typeface="Calibri" panose="020F0502020204030204" pitchFamily="34" charset="0"/>
                <a:cs typeface="Arial" panose="020B0604020202020204" pitchFamily="34" charset="0"/>
              </a:rPr>
              <a:t>for the use or occupancy. Changes in use or occupancy in a building or portion thereof shall be such that the existing building is no less complying with the provisions of this code than the existing building or structure was prior to the change.</a:t>
            </a:r>
          </a:p>
          <a:p>
            <a:pPr marL="0" marR="0">
              <a:lnSpc>
                <a:spcPct val="107000"/>
              </a:lnSpc>
              <a:spcBef>
                <a:spcPts val="0"/>
              </a:spcBef>
              <a:spcAft>
                <a:spcPts val="0"/>
              </a:spcAft>
            </a:pPr>
            <a:endParaRPr lang="en-US" sz="2000" kern="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000" kern="0" dirty="0">
                <a:effectLst/>
                <a:latin typeface="Arial" panose="020B0604020202020204" pitchFamily="34" charset="0"/>
                <a:ea typeface="Calibri" panose="020F0502020204030204" pitchFamily="34" charset="0"/>
                <a:cs typeface="Arial" panose="020B0604020202020204" pitchFamily="34" charset="0"/>
              </a:rPr>
              <a:t>Subject to the approval of the building official, the use or occupancy of </a:t>
            </a:r>
            <a:r>
              <a:rPr lang="en-US" sz="2000" i="1" kern="0" dirty="0">
                <a:effectLst/>
                <a:latin typeface="Arial" panose="020B0604020202020204" pitchFamily="34" charset="0"/>
                <a:ea typeface="Calibri" panose="020F0502020204030204" pitchFamily="34" charset="0"/>
                <a:cs typeface="Arial" panose="020B0604020202020204" pitchFamily="34" charset="0"/>
              </a:rPr>
              <a:t>existing buildings </a:t>
            </a:r>
            <a:r>
              <a:rPr lang="en-US" sz="2000" kern="0" dirty="0">
                <a:effectLst/>
                <a:latin typeface="Arial" panose="020B0604020202020204" pitchFamily="34" charset="0"/>
                <a:ea typeface="Calibri" panose="020F0502020204030204" pitchFamily="34" charset="0"/>
                <a:cs typeface="Arial" panose="020B0604020202020204" pitchFamily="34" charset="0"/>
              </a:rPr>
              <a:t>shall be permitted to be changed and the building is allowed to be occupied for purposes in other groups without conforming to all of the requirements of this code for those groups, provided the new or proposed use is less hazardous, based on life and fire risk, than the existing use.</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Exception: </a:t>
            </a:r>
            <a:r>
              <a:rPr lang="en-US" sz="2000" kern="0" dirty="0">
                <a:effectLst/>
                <a:latin typeface="Arial" panose="020B0604020202020204" pitchFamily="34" charset="0"/>
                <a:ea typeface="Calibri" panose="020F0502020204030204" pitchFamily="34" charset="0"/>
                <a:cs typeface="Arial" panose="020B0604020202020204" pitchFamily="34" charset="0"/>
              </a:rPr>
              <a:t>The building need not be made to comply with the seismic requirements for a new structure unless required by Section 407.4.</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222250">
              <a:lnSpc>
                <a:spcPct val="107000"/>
              </a:lnSpc>
              <a:spcBef>
                <a:spcPts val="0"/>
              </a:spcBef>
              <a:spcAft>
                <a:spcPts val="0"/>
              </a:spcAft>
              <a:buFont typeface="+mj-lt"/>
              <a:buAutoNum type="arabicPeriod"/>
            </a:pPr>
            <a:endParaRPr lang="en-US" sz="17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p:txBody>
          <a:bodyPr/>
          <a:lstStyle/>
          <a:p>
            <a:r>
              <a:rPr lang="en-US" dirty="0"/>
              <a:t>CHAPTER 4: PRESCRIPTIVE</a:t>
            </a:r>
          </a:p>
        </p:txBody>
      </p:sp>
    </p:spTree>
    <p:extLst>
      <p:ext uri="{BB962C8B-B14F-4D97-AF65-F5344CB8AC3E}">
        <p14:creationId xmlns:p14="http://schemas.microsoft.com/office/powerpoint/2010/main" val="11851986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D09F-037A-AF05-4D86-29632EE07003}"/>
              </a:ext>
            </a:extLst>
          </p:cNvPr>
          <p:cNvSpPr>
            <a:spLocks noGrp="1"/>
          </p:cNvSpPr>
          <p:nvPr>
            <p:ph type="title"/>
          </p:nvPr>
        </p:nvSpPr>
        <p:spPr/>
        <p:txBody>
          <a:bodyPr/>
          <a:lstStyle/>
          <a:p>
            <a:r>
              <a:rPr lang="en-US" dirty="0"/>
              <a:t>Section 407</a:t>
            </a:r>
          </a:p>
        </p:txBody>
      </p:sp>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407.2 Certificate of occupancy. </a:t>
            </a:r>
            <a:r>
              <a:rPr lang="en-US" sz="2000" kern="0" dirty="0">
                <a:effectLst/>
                <a:latin typeface="Arial" panose="020B0604020202020204" pitchFamily="34" charset="0"/>
                <a:ea typeface="Calibri" panose="020F0502020204030204" pitchFamily="34" charset="0"/>
                <a:cs typeface="Arial" panose="020B0604020202020204" pitchFamily="34" charset="0"/>
              </a:rPr>
              <a:t>A certificate of occupancy shall be issued where it has been determined that the requirements for the new occupancy classification have been met.</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222250">
              <a:lnSpc>
                <a:spcPct val="107000"/>
              </a:lnSpc>
              <a:spcBef>
                <a:spcPts val="0"/>
              </a:spcBef>
              <a:spcAft>
                <a:spcPts val="0"/>
              </a:spcAft>
              <a:buFont typeface="+mj-lt"/>
              <a:buAutoNum type="arabicPeriod"/>
            </a:pPr>
            <a:endParaRPr lang="en-US" sz="17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p:txBody>
          <a:bodyPr/>
          <a:lstStyle/>
          <a:p>
            <a:r>
              <a:rPr lang="en-US" dirty="0"/>
              <a:t>CHAPTER 4: PRESCRIPTIVE</a:t>
            </a:r>
          </a:p>
        </p:txBody>
      </p:sp>
    </p:spTree>
    <p:extLst>
      <p:ext uri="{BB962C8B-B14F-4D97-AF65-F5344CB8AC3E}">
        <p14:creationId xmlns:p14="http://schemas.microsoft.com/office/powerpoint/2010/main" val="22321365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D09F-037A-AF05-4D86-29632EE07003}"/>
              </a:ext>
            </a:extLst>
          </p:cNvPr>
          <p:cNvSpPr>
            <a:spLocks noGrp="1"/>
          </p:cNvSpPr>
          <p:nvPr>
            <p:ph type="title"/>
          </p:nvPr>
        </p:nvSpPr>
        <p:spPr/>
        <p:txBody>
          <a:bodyPr/>
          <a:lstStyle/>
          <a:p>
            <a:r>
              <a:rPr lang="en-US" dirty="0"/>
              <a:t>Section 410</a:t>
            </a:r>
          </a:p>
        </p:txBody>
      </p:sp>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410.1 Scope. </a:t>
            </a:r>
            <a:r>
              <a:rPr lang="en-US" sz="2000" kern="0" dirty="0">
                <a:effectLst/>
                <a:latin typeface="Arial" panose="020B0604020202020204" pitchFamily="34" charset="0"/>
                <a:ea typeface="Calibri" panose="020F0502020204030204" pitchFamily="34" charset="0"/>
                <a:cs typeface="Arial" panose="020B0604020202020204" pitchFamily="34" charset="0"/>
              </a:rPr>
              <a:t>A building, facility, or element that has a change in use group or occupancy load or alteration shall comply in accordance with the requirements of the utilization of public facilities by physically limited, 1966 PA 1, MCL 125.1351 to 125.1356 and the Michigan building code, R 408.30401 to R 408.30499. R 408.30561</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222250">
              <a:lnSpc>
                <a:spcPct val="107000"/>
              </a:lnSpc>
              <a:spcBef>
                <a:spcPts val="0"/>
              </a:spcBef>
              <a:spcAft>
                <a:spcPts val="0"/>
              </a:spcAft>
              <a:buFont typeface="+mj-lt"/>
              <a:buAutoNum type="arabicPeriod"/>
            </a:pPr>
            <a:endParaRPr lang="en-US" sz="17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p:txBody>
          <a:bodyPr/>
          <a:lstStyle/>
          <a:p>
            <a:r>
              <a:rPr lang="en-US" dirty="0"/>
              <a:t>CHAPTER 4: PRESCRIPTIVE</a:t>
            </a:r>
          </a:p>
        </p:txBody>
      </p:sp>
    </p:spTree>
    <p:extLst>
      <p:ext uri="{BB962C8B-B14F-4D97-AF65-F5344CB8AC3E}">
        <p14:creationId xmlns:p14="http://schemas.microsoft.com/office/powerpoint/2010/main" val="4006581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B56F685-0BB5-CBF9-011E-C14FA8CD1249}"/>
              </a:ext>
            </a:extLst>
          </p:cNvPr>
          <p:cNvSpPr>
            <a:spLocks noGrp="1"/>
          </p:cNvSpPr>
          <p:nvPr>
            <p:ph type="title"/>
          </p:nvPr>
        </p:nvSpPr>
        <p:spPr/>
        <p:txBody>
          <a:bodyPr/>
          <a:lstStyle/>
          <a:p>
            <a:r>
              <a:rPr lang="en-US" dirty="0"/>
              <a:t>Classification</a:t>
            </a:r>
          </a:p>
        </p:txBody>
      </p:sp>
      <p:sp>
        <p:nvSpPr>
          <p:cNvPr id="11" name="Text Placeholder 10">
            <a:extLst>
              <a:ext uri="{FF2B5EF4-FFF2-40B4-BE49-F238E27FC236}">
                <a16:creationId xmlns:a16="http://schemas.microsoft.com/office/drawing/2014/main" id="{988E9AAB-85FC-F80D-0BB6-0A73A08E609B}"/>
              </a:ext>
            </a:extLst>
          </p:cNvPr>
          <p:cNvSpPr>
            <a:spLocks noGrp="1"/>
          </p:cNvSpPr>
          <p:nvPr>
            <p:ph type="body" idx="1"/>
          </p:nvPr>
        </p:nvSpPr>
        <p:spPr/>
        <p:txBody>
          <a:bodyPr/>
          <a:lstStyle/>
          <a:p>
            <a:r>
              <a:rPr lang="en-US" dirty="0"/>
              <a:t>Chapter 5:</a:t>
            </a:r>
          </a:p>
        </p:txBody>
      </p:sp>
      <p:sp>
        <p:nvSpPr>
          <p:cNvPr id="3" name="Text Placeholder 11">
            <a:extLst>
              <a:ext uri="{FF2B5EF4-FFF2-40B4-BE49-F238E27FC236}">
                <a16:creationId xmlns:a16="http://schemas.microsoft.com/office/drawing/2014/main" id="{FBEF452B-A3D5-B68C-C59B-466B32A2614B}"/>
              </a:ext>
            </a:extLst>
          </p:cNvPr>
          <p:cNvSpPr txBox="1">
            <a:spLocks/>
          </p:cNvSpPr>
          <p:nvPr/>
        </p:nvSpPr>
        <p:spPr>
          <a:xfrm>
            <a:off x="9129183" y="1253067"/>
            <a:ext cx="2537355" cy="49450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US" sz="30000" dirty="0">
                <a:latin typeface="Times New Roman" panose="02020603050405020304" pitchFamily="18" charset="0"/>
                <a:cs typeface="Times New Roman" panose="02020603050405020304" pitchFamily="18" charset="0"/>
              </a:rPr>
              <a:t>5</a:t>
            </a:r>
          </a:p>
        </p:txBody>
      </p:sp>
    </p:spTree>
    <p:extLst>
      <p:ext uri="{BB962C8B-B14F-4D97-AF65-F5344CB8AC3E}">
        <p14:creationId xmlns:p14="http://schemas.microsoft.com/office/powerpoint/2010/main" val="108964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D09F-037A-AF05-4D86-29632EE07003}"/>
              </a:ext>
            </a:extLst>
          </p:cNvPr>
          <p:cNvSpPr>
            <a:spLocks noGrp="1"/>
          </p:cNvSpPr>
          <p:nvPr>
            <p:ph type="title"/>
          </p:nvPr>
        </p:nvSpPr>
        <p:spPr/>
        <p:txBody>
          <a:bodyPr/>
          <a:lstStyle/>
          <a:p>
            <a:r>
              <a:rPr lang="en-US" dirty="0"/>
              <a:t>Section 501</a:t>
            </a:r>
          </a:p>
        </p:txBody>
      </p:sp>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501.1 Scope. </a:t>
            </a:r>
            <a:r>
              <a:rPr lang="en-US" sz="2000" kern="0" dirty="0">
                <a:effectLst/>
                <a:latin typeface="Arial" panose="020B0604020202020204" pitchFamily="34" charset="0"/>
                <a:ea typeface="Calibri" panose="020F0502020204030204" pitchFamily="34" charset="0"/>
                <a:cs typeface="Arial" panose="020B0604020202020204" pitchFamily="34" charset="0"/>
              </a:rPr>
              <a:t>The provisions of this chapter shall be used in conjunction with Chapters 6 through 13 and shall apply to the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a:t>
            </a:r>
            <a:r>
              <a:rPr lang="en-US" sz="2000" kern="0" dirty="0">
                <a:effectLst/>
                <a:latin typeface="Arial" panose="020B0604020202020204" pitchFamily="34" charset="0"/>
                <a:ea typeface="Calibri" panose="020F0502020204030204" pitchFamily="34" charset="0"/>
                <a:cs typeface="Arial" panose="020B0604020202020204" pitchFamily="34" charset="0"/>
              </a:rPr>
              <a:t>, </a:t>
            </a:r>
            <a:r>
              <a:rPr lang="en-US" sz="2000" i="1" kern="0" dirty="0">
                <a:effectLst/>
                <a:latin typeface="Arial" panose="020B0604020202020204" pitchFamily="34" charset="0"/>
                <a:ea typeface="Calibri" panose="020F0502020204030204" pitchFamily="34" charset="0"/>
                <a:cs typeface="Arial" panose="020B0604020202020204" pitchFamily="34" charset="0"/>
              </a:rPr>
              <a:t>repair</a:t>
            </a:r>
            <a:r>
              <a:rPr lang="en-US" sz="2000" kern="0" dirty="0">
                <a:effectLst/>
                <a:latin typeface="Arial" panose="020B0604020202020204" pitchFamily="34" charset="0"/>
                <a:ea typeface="Calibri" panose="020F0502020204030204" pitchFamily="34" charset="0"/>
                <a:cs typeface="Arial" panose="020B0604020202020204" pitchFamily="34" charset="0"/>
              </a:rPr>
              <a:t>, </a:t>
            </a:r>
            <a:r>
              <a:rPr lang="en-US" sz="2000" i="1" kern="0" dirty="0">
                <a:effectLst/>
                <a:latin typeface="Arial" panose="020B0604020202020204" pitchFamily="34" charset="0"/>
                <a:ea typeface="Calibri" panose="020F0502020204030204" pitchFamily="34" charset="0"/>
                <a:cs typeface="Arial" panose="020B0604020202020204" pitchFamily="34" charset="0"/>
              </a:rPr>
              <a:t>addition </a:t>
            </a:r>
            <a:r>
              <a:rPr lang="en-US" sz="2000" kern="0" dirty="0">
                <a:effectLst/>
                <a:latin typeface="Arial" panose="020B0604020202020204" pitchFamily="34" charset="0"/>
                <a:ea typeface="Calibri" panose="020F0502020204030204" pitchFamily="34" charset="0"/>
                <a:cs typeface="Arial" panose="020B0604020202020204" pitchFamily="34" charset="0"/>
              </a:rPr>
              <a:t>and </a:t>
            </a:r>
            <a:r>
              <a:rPr lang="en-US" sz="2000" i="1" kern="0" dirty="0">
                <a:effectLst/>
                <a:latin typeface="Arial" panose="020B0604020202020204" pitchFamily="34" charset="0"/>
                <a:ea typeface="Calibri" panose="020F0502020204030204" pitchFamily="34" charset="0"/>
                <a:cs typeface="Arial" panose="020B0604020202020204" pitchFamily="34" charset="0"/>
              </a:rPr>
              <a:t>change of occupancy </a:t>
            </a:r>
            <a:r>
              <a:rPr lang="en-US" sz="2000" kern="0" dirty="0">
                <a:effectLst/>
                <a:latin typeface="Arial" panose="020B0604020202020204" pitchFamily="34" charset="0"/>
                <a:ea typeface="Calibri" panose="020F0502020204030204" pitchFamily="34" charset="0"/>
                <a:cs typeface="Arial" panose="020B0604020202020204" pitchFamily="34" charset="0"/>
              </a:rPr>
              <a:t>of existing structures, including historic and moved structures, as referenced in Section 301.1.2. The work performed on an </a:t>
            </a:r>
            <a:r>
              <a:rPr lang="en-US" sz="2000" i="1" kern="0" dirty="0">
                <a:effectLst/>
                <a:latin typeface="Arial" panose="020B0604020202020204" pitchFamily="34" charset="0"/>
                <a:ea typeface="Calibri" panose="020F0502020204030204" pitchFamily="34" charset="0"/>
                <a:cs typeface="Arial" panose="020B0604020202020204" pitchFamily="34" charset="0"/>
              </a:rPr>
              <a:t>existing building </a:t>
            </a:r>
            <a:r>
              <a:rPr lang="en-US" sz="2000" kern="0" dirty="0">
                <a:effectLst/>
                <a:latin typeface="Arial" panose="020B0604020202020204" pitchFamily="34" charset="0"/>
                <a:ea typeface="Calibri" panose="020F0502020204030204" pitchFamily="34" charset="0"/>
                <a:cs typeface="Arial" panose="020B0604020202020204" pitchFamily="34" charset="0"/>
              </a:rPr>
              <a:t>shall be classified in accordance with this chapter.</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501.2 Work area. </a:t>
            </a:r>
            <a:r>
              <a:rPr lang="en-US" sz="2000" kern="0" dirty="0">
                <a:effectLst/>
                <a:latin typeface="Arial" panose="020B0604020202020204" pitchFamily="34" charset="0"/>
                <a:ea typeface="Calibri" panose="020F0502020204030204" pitchFamily="34" charset="0"/>
                <a:cs typeface="Arial" panose="020B0604020202020204" pitchFamily="34" charset="0"/>
              </a:rPr>
              <a:t>The </a:t>
            </a:r>
            <a:r>
              <a:rPr lang="en-US" sz="2000" i="1" kern="0" dirty="0">
                <a:effectLst/>
                <a:latin typeface="Arial" panose="020B0604020202020204" pitchFamily="34" charset="0"/>
                <a:ea typeface="Calibri" panose="020F0502020204030204" pitchFamily="34" charset="0"/>
                <a:cs typeface="Arial" panose="020B0604020202020204" pitchFamily="34" charset="0"/>
              </a:rPr>
              <a:t>work area</a:t>
            </a:r>
            <a:r>
              <a:rPr lang="en-US" sz="2000" kern="0" dirty="0">
                <a:effectLst/>
                <a:latin typeface="Arial" panose="020B0604020202020204" pitchFamily="34" charset="0"/>
                <a:ea typeface="Calibri" panose="020F0502020204030204" pitchFamily="34" charset="0"/>
                <a:cs typeface="Arial" panose="020B0604020202020204" pitchFamily="34" charset="0"/>
              </a:rPr>
              <a:t>, as defined in Chapter 2, shall be identified on the construction documents.</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p:txBody>
          <a:bodyPr/>
          <a:lstStyle/>
          <a:p>
            <a:r>
              <a:rPr lang="en-US" dirty="0"/>
              <a:t>CHAPTER 5: CLASSIFICATION</a:t>
            </a:r>
          </a:p>
        </p:txBody>
      </p:sp>
    </p:spTree>
    <p:extLst>
      <p:ext uri="{BB962C8B-B14F-4D97-AF65-F5344CB8AC3E}">
        <p14:creationId xmlns:p14="http://schemas.microsoft.com/office/powerpoint/2010/main" val="15916903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501.3. Smoke alarm locations in existing buildings constructed before November 6, 1974. </a:t>
            </a:r>
            <a:r>
              <a:rPr lang="en-US" sz="2000" kern="0" dirty="0">
                <a:effectLst/>
                <a:latin typeface="Arial" panose="020B0604020202020204" pitchFamily="34" charset="0"/>
                <a:ea typeface="Calibri" panose="020F0502020204030204" pitchFamily="34" charset="0"/>
                <a:cs typeface="Arial" panose="020B0604020202020204" pitchFamily="34" charset="0"/>
              </a:rPr>
              <a:t>Within each dwelling unit or sleeping unit, a single-station smoke alarm shall be installed in the following locations:</a:t>
            </a:r>
          </a:p>
          <a:p>
            <a:pPr marL="0" marR="0">
              <a:lnSpc>
                <a:spcPct val="107000"/>
              </a:lnSpc>
              <a:spcBef>
                <a:spcPts val="0"/>
              </a:spcBef>
              <a:spcAft>
                <a:spcPts val="0"/>
              </a:spcAft>
            </a:pP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mj-lt"/>
              <a:buAutoNum type="arabicPeriod"/>
            </a:pPr>
            <a:r>
              <a:rPr lang="en-US" sz="2000" kern="0" dirty="0">
                <a:effectLst/>
                <a:latin typeface="Arial" panose="020B0604020202020204" pitchFamily="34" charset="0"/>
                <a:ea typeface="Calibri" panose="020F0502020204030204" pitchFamily="34" charset="0"/>
                <a:cs typeface="Arial" panose="020B0604020202020204" pitchFamily="34" charset="0"/>
              </a:rPr>
              <a:t>In each sleeping room or each area directly outside the sleeping room.</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mj-lt"/>
              <a:buAutoNum type="arabicPeriod"/>
            </a:pPr>
            <a:r>
              <a:rPr lang="en-US" sz="2000" kern="0" dirty="0">
                <a:effectLst/>
                <a:latin typeface="Arial" panose="020B0604020202020204" pitchFamily="34" charset="0"/>
                <a:ea typeface="Calibri" panose="020F0502020204030204" pitchFamily="34" charset="0"/>
                <a:cs typeface="Arial" panose="020B0604020202020204" pitchFamily="34" charset="0"/>
              </a:rPr>
              <a:t>On each floor level including the basement level.  For sleeping units with split levels and without an intervening door between the adjacent levels, a smoke alarm installed on the upper level shall suffice for the adjacent lower level provided that the lower level is less than 1 full story below the upper level.</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222250">
              <a:lnSpc>
                <a:spcPct val="107000"/>
              </a:lnSpc>
              <a:spcBef>
                <a:spcPts val="0"/>
              </a:spcBef>
              <a:spcAft>
                <a:spcPts val="0"/>
              </a:spcAft>
              <a:buFont typeface="+mj-lt"/>
              <a:buAutoNum type="arabicPeriod"/>
            </a:pP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p:txBody>
          <a:bodyPr/>
          <a:lstStyle/>
          <a:p>
            <a:r>
              <a:rPr lang="en-US" dirty="0"/>
              <a:t>CHAPTER 5: CLASSIFICATION</a:t>
            </a:r>
          </a:p>
        </p:txBody>
      </p:sp>
      <p:sp>
        <p:nvSpPr>
          <p:cNvPr id="6" name="Title 5">
            <a:extLst>
              <a:ext uri="{FF2B5EF4-FFF2-40B4-BE49-F238E27FC236}">
                <a16:creationId xmlns:a16="http://schemas.microsoft.com/office/drawing/2014/main" id="{1F27CC42-5D21-1271-29D4-ED4B20A84F4B}"/>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056932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8740F-F44E-C48C-1F73-DE09C2F93A2E}"/>
              </a:ext>
            </a:extLst>
          </p:cNvPr>
          <p:cNvSpPr>
            <a:spLocks noGrp="1"/>
          </p:cNvSpPr>
          <p:nvPr>
            <p:ph type="title"/>
          </p:nvPr>
        </p:nvSpPr>
        <p:spPr/>
        <p:txBody>
          <a:bodyPr/>
          <a:lstStyle/>
          <a:p>
            <a:r>
              <a:rPr lang="en-US" dirty="0"/>
              <a:t>106</a:t>
            </a:r>
          </a:p>
        </p:txBody>
      </p:sp>
      <p:sp>
        <p:nvSpPr>
          <p:cNvPr id="3" name="Content Placeholder 2">
            <a:extLst>
              <a:ext uri="{FF2B5EF4-FFF2-40B4-BE49-F238E27FC236}">
                <a16:creationId xmlns:a16="http://schemas.microsoft.com/office/drawing/2014/main" id="{10E8BB28-1236-E472-445B-2A8954637563}"/>
              </a:ext>
            </a:extLst>
          </p:cNvPr>
          <p:cNvSpPr>
            <a:spLocks noGrp="1"/>
          </p:cNvSpPr>
          <p:nvPr>
            <p:ph idx="1"/>
          </p:nvPr>
        </p:nvSpPr>
        <p:spPr/>
        <p:txBody>
          <a:bodyPr/>
          <a:lstStyle/>
          <a:p>
            <a:pPr marL="0" marR="0">
              <a:lnSpc>
                <a:spcPct val="107000"/>
              </a:lnSpc>
              <a:spcBef>
                <a:spcPts val="0"/>
              </a:spcBef>
              <a:spcAft>
                <a:spcPts val="0"/>
              </a:spcAft>
            </a:pPr>
            <a:r>
              <a:rPr lang="en-US" sz="2000" b="1" kern="100" dirty="0">
                <a:effectLst/>
                <a:latin typeface="Arial" panose="020B0604020202020204" pitchFamily="34" charset="0"/>
                <a:ea typeface="Calibri" panose="020F0502020204030204" pitchFamily="34" charset="0"/>
                <a:cs typeface="Times New Roman" panose="02020603050405020304" pitchFamily="18" charset="0"/>
              </a:rPr>
              <a:t>106.1 Submittal of documents. </a:t>
            </a:r>
            <a:r>
              <a:rPr lang="en-US" sz="2000" kern="100" dirty="0">
                <a:effectLst/>
                <a:latin typeface="Arial" panose="020B0604020202020204" pitchFamily="34" charset="0"/>
                <a:ea typeface="Calibri" panose="020F0502020204030204" pitchFamily="34" charset="0"/>
                <a:cs typeface="Times New Roman" panose="02020603050405020304" pitchFamily="18" charset="0"/>
              </a:rPr>
              <a:t>Construction documents, special inspection and structural observation programs, investigation and evaluation reports, and other data shall be submitted in 1 or more sets with each application for a permit. The construction documents shall be prepared by or under the direct supervision of a registered design professional when required by 1980 P.A. 299, MCL 339.101 to 339.2721. Where special conditions exist, the building official is authorized to require additional construction documents to be prepared by a registered design professional.</a:t>
            </a:r>
          </a:p>
          <a:p>
            <a:pPr marL="0" marR="0">
              <a:lnSpc>
                <a:spcPct val="107000"/>
              </a:lnSpc>
              <a:spcBef>
                <a:spcPts val="0"/>
              </a:spcBef>
              <a:spcAft>
                <a:spcPts val="0"/>
              </a:spcAft>
            </a:pPr>
            <a:r>
              <a:rPr lang="en-US" sz="2000" kern="100" dirty="0">
                <a:effectLst/>
                <a:latin typeface="Arial" panose="020B060402020202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2000" b="1" kern="100" dirty="0">
                <a:effectLst/>
                <a:latin typeface="Arial" panose="020B0604020202020204" pitchFamily="34" charset="0"/>
                <a:ea typeface="Calibri" panose="020F0502020204030204" pitchFamily="34" charset="0"/>
                <a:cs typeface="Times New Roman" panose="02020603050405020304" pitchFamily="18" charset="0"/>
              </a:rPr>
              <a:t>Exception: </a:t>
            </a:r>
            <a:r>
              <a:rPr lang="en-US" sz="2000" kern="100" dirty="0">
                <a:effectLst/>
                <a:latin typeface="Arial" panose="020B0604020202020204" pitchFamily="34" charset="0"/>
                <a:ea typeface="Calibri" panose="020F0502020204030204" pitchFamily="34" charset="0"/>
                <a:cs typeface="Times New Roman" panose="02020603050405020304" pitchFamily="18" charset="0"/>
              </a:rPr>
              <a:t>The building official is authorized to waive the submission of construction documents and other data not required to be prepared by a registered design professional if it is found that the nature of the work applied for is such that reviewing of construction documents is not necessary to obtain compliance with this code.</a:t>
            </a:r>
          </a:p>
          <a:p>
            <a:pPr marL="0" marR="0">
              <a:lnSpc>
                <a:spcPct val="107000"/>
              </a:lnSpc>
              <a:spcBef>
                <a:spcPts val="0"/>
              </a:spcBef>
              <a:spcAft>
                <a:spcPts val="0"/>
              </a:spcAft>
            </a:pPr>
            <a:r>
              <a:rPr lang="en-US" sz="2000" kern="100" dirty="0">
                <a:effectLst/>
                <a:latin typeface="Arial" panose="020B0604020202020204" pitchFamily="34" charset="0"/>
                <a:ea typeface="Calibri" panose="020F0502020204030204" pitchFamily="34" charset="0"/>
                <a:cs typeface="Times New Roman" panose="02020603050405020304" pitchFamily="18" charset="0"/>
              </a:rPr>
              <a:t>R 408.30562</a:t>
            </a:r>
          </a:p>
          <a:p>
            <a:endParaRPr lang="en-US" dirty="0"/>
          </a:p>
        </p:txBody>
      </p:sp>
      <p:sp>
        <p:nvSpPr>
          <p:cNvPr id="4" name="Text Placeholder 3">
            <a:extLst>
              <a:ext uri="{FF2B5EF4-FFF2-40B4-BE49-F238E27FC236}">
                <a16:creationId xmlns:a16="http://schemas.microsoft.com/office/drawing/2014/main" id="{308A6517-276A-D81A-16FF-93A8FB1A01A3}"/>
              </a:ext>
            </a:extLst>
          </p:cNvPr>
          <p:cNvSpPr>
            <a:spLocks noGrp="1"/>
          </p:cNvSpPr>
          <p:nvPr>
            <p:ph type="body" sz="quarter" idx="11"/>
          </p:nvPr>
        </p:nvSpPr>
        <p:spPr>
          <a:xfrm>
            <a:off x="0" y="364348"/>
            <a:ext cx="3708400" cy="487421"/>
          </a:xfrm>
        </p:spPr>
        <p:txBody>
          <a:bodyPr/>
          <a:lstStyle/>
          <a:p>
            <a:r>
              <a:rPr lang="en-US" dirty="0"/>
              <a:t>CHAPTER 1: SCOPE</a:t>
            </a:r>
          </a:p>
        </p:txBody>
      </p:sp>
    </p:spTree>
    <p:extLst>
      <p:ext uri="{BB962C8B-B14F-4D97-AF65-F5344CB8AC3E}">
        <p14:creationId xmlns:p14="http://schemas.microsoft.com/office/powerpoint/2010/main" val="619388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D09F-037A-AF05-4D86-29632EE07003}"/>
              </a:ext>
            </a:extLst>
          </p:cNvPr>
          <p:cNvSpPr>
            <a:spLocks noGrp="1"/>
          </p:cNvSpPr>
          <p:nvPr>
            <p:ph type="title"/>
          </p:nvPr>
        </p:nvSpPr>
        <p:spPr/>
        <p:txBody>
          <a:bodyPr/>
          <a:lstStyle/>
          <a:p>
            <a:r>
              <a:rPr lang="en-US" dirty="0"/>
              <a:t>Section 502</a:t>
            </a:r>
          </a:p>
        </p:txBody>
      </p:sp>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502.1 Scope. </a:t>
            </a:r>
            <a:r>
              <a:rPr lang="en-US" sz="2000" i="1" kern="0" dirty="0">
                <a:effectLst/>
                <a:latin typeface="Arial" panose="020B0604020202020204" pitchFamily="34" charset="0"/>
                <a:ea typeface="Calibri" panose="020F0502020204030204" pitchFamily="34" charset="0"/>
                <a:cs typeface="Arial" panose="020B0604020202020204" pitchFamily="34" charset="0"/>
              </a:rPr>
              <a:t>Repairs, </a:t>
            </a:r>
            <a:r>
              <a:rPr lang="en-US" sz="2000" kern="0" dirty="0">
                <a:effectLst/>
                <a:latin typeface="Arial" panose="020B0604020202020204" pitchFamily="34" charset="0"/>
                <a:ea typeface="Calibri" panose="020F0502020204030204" pitchFamily="34" charset="0"/>
                <a:cs typeface="Arial" panose="020B0604020202020204" pitchFamily="34" charset="0"/>
              </a:rPr>
              <a:t>as defined in Chapter 2, include the patching or restoration or replacement of damaged materials, elements, </a:t>
            </a:r>
            <a:r>
              <a:rPr lang="en-US" sz="2000" i="1" kern="0" dirty="0">
                <a:effectLst/>
                <a:latin typeface="Arial" panose="020B0604020202020204" pitchFamily="34" charset="0"/>
                <a:ea typeface="Calibri" panose="020F0502020204030204" pitchFamily="34" charset="0"/>
                <a:cs typeface="Arial" panose="020B0604020202020204" pitchFamily="34" charset="0"/>
              </a:rPr>
              <a:t>equipment or fixtures </a:t>
            </a:r>
            <a:r>
              <a:rPr lang="en-US" sz="2000" kern="0" dirty="0">
                <a:effectLst/>
                <a:latin typeface="Arial" panose="020B0604020202020204" pitchFamily="34" charset="0"/>
                <a:ea typeface="Calibri" panose="020F0502020204030204" pitchFamily="34" charset="0"/>
                <a:cs typeface="Arial" panose="020B0604020202020204" pitchFamily="34" charset="0"/>
              </a:rPr>
              <a:t>for the purpose of maintaining such components in good or sound condition with respect to existing loads or performance requirements.</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222250">
              <a:lnSpc>
                <a:spcPct val="107000"/>
              </a:lnSpc>
              <a:spcBef>
                <a:spcPts val="0"/>
              </a:spcBef>
              <a:spcAft>
                <a:spcPts val="0"/>
              </a:spcAft>
              <a:buFont typeface="+mj-lt"/>
              <a:buAutoNum type="arabicPeriod"/>
            </a:pP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p:txBody>
          <a:bodyPr/>
          <a:lstStyle/>
          <a:p>
            <a:r>
              <a:rPr lang="en-US" dirty="0"/>
              <a:t>CHAPTER 5: CLASSIFICATION</a:t>
            </a:r>
          </a:p>
        </p:txBody>
      </p:sp>
    </p:spTree>
    <p:extLst>
      <p:ext uri="{BB962C8B-B14F-4D97-AF65-F5344CB8AC3E}">
        <p14:creationId xmlns:p14="http://schemas.microsoft.com/office/powerpoint/2010/main" val="27516365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D09F-037A-AF05-4D86-29632EE07003}"/>
              </a:ext>
            </a:extLst>
          </p:cNvPr>
          <p:cNvSpPr>
            <a:spLocks noGrp="1"/>
          </p:cNvSpPr>
          <p:nvPr>
            <p:ph type="title"/>
          </p:nvPr>
        </p:nvSpPr>
        <p:spPr/>
        <p:txBody>
          <a:bodyPr/>
          <a:lstStyle/>
          <a:p>
            <a:r>
              <a:rPr lang="en-US" dirty="0"/>
              <a:t>Section 503</a:t>
            </a:r>
          </a:p>
        </p:txBody>
      </p:sp>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503.1 Scope. </a:t>
            </a:r>
            <a:r>
              <a:rPr lang="en-US" sz="2000" kern="0" dirty="0">
                <a:effectLst/>
                <a:latin typeface="Arial" panose="020B0604020202020204" pitchFamily="34" charset="0"/>
                <a:ea typeface="Calibri" panose="020F0502020204030204" pitchFamily="34" charset="0"/>
                <a:cs typeface="Arial" panose="020B0604020202020204" pitchFamily="34" charset="0"/>
              </a:rPr>
              <a:t>Level 1 alterations include the removal and replacement or the covering of existing materials, elements, equipment, or fixtures using new materials, elements, equipment, or fixtures that serve the same purpose.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503.2 Application. </a:t>
            </a:r>
            <a:r>
              <a:rPr lang="en-US" sz="2000" kern="0" dirty="0">
                <a:effectLst/>
                <a:latin typeface="Arial" panose="020B0604020202020204" pitchFamily="34" charset="0"/>
                <a:ea typeface="Calibri" panose="020F0502020204030204" pitchFamily="34" charset="0"/>
                <a:cs typeface="Arial" panose="020B0604020202020204" pitchFamily="34" charset="0"/>
              </a:rPr>
              <a:t>Level 1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alterations </a:t>
            </a:r>
            <a:r>
              <a:rPr lang="en-US" sz="2000" kern="0" dirty="0">
                <a:effectLst/>
                <a:latin typeface="Arial" panose="020B0604020202020204" pitchFamily="34" charset="0"/>
                <a:ea typeface="Calibri" panose="020F0502020204030204" pitchFamily="34" charset="0"/>
                <a:cs typeface="Arial" panose="020B0604020202020204" pitchFamily="34" charset="0"/>
              </a:rPr>
              <a:t>shall comply with the provisions of Chapter 7.</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p:txBody>
          <a:bodyPr/>
          <a:lstStyle/>
          <a:p>
            <a:r>
              <a:rPr lang="en-US" dirty="0"/>
              <a:t>CHAPTER 5: CLASSIFICATION</a:t>
            </a:r>
          </a:p>
        </p:txBody>
      </p:sp>
    </p:spTree>
    <p:extLst>
      <p:ext uri="{BB962C8B-B14F-4D97-AF65-F5344CB8AC3E}">
        <p14:creationId xmlns:p14="http://schemas.microsoft.com/office/powerpoint/2010/main" val="41660054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D09F-037A-AF05-4D86-29632EE07003}"/>
              </a:ext>
            </a:extLst>
          </p:cNvPr>
          <p:cNvSpPr>
            <a:spLocks noGrp="1"/>
          </p:cNvSpPr>
          <p:nvPr>
            <p:ph type="title"/>
          </p:nvPr>
        </p:nvSpPr>
        <p:spPr/>
        <p:txBody>
          <a:bodyPr/>
          <a:lstStyle/>
          <a:p>
            <a:r>
              <a:rPr lang="en-US" dirty="0"/>
              <a:t>Section 504</a:t>
            </a:r>
          </a:p>
        </p:txBody>
      </p:sp>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504.1 Scope. </a:t>
            </a:r>
            <a:r>
              <a:rPr lang="en-US" sz="2000" kern="0" dirty="0">
                <a:effectLst/>
                <a:latin typeface="Arial" panose="020B0604020202020204" pitchFamily="34" charset="0"/>
                <a:ea typeface="Calibri" panose="020F0502020204030204" pitchFamily="34" charset="0"/>
                <a:cs typeface="Arial" panose="020B0604020202020204" pitchFamily="34" charset="0"/>
              </a:rPr>
              <a:t>Level 2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alterations </a:t>
            </a:r>
            <a:r>
              <a:rPr lang="en-US" sz="2000" kern="0" dirty="0">
                <a:effectLst/>
                <a:latin typeface="Arial" panose="020B0604020202020204" pitchFamily="34" charset="0"/>
                <a:ea typeface="Calibri" panose="020F0502020204030204" pitchFamily="34" charset="0"/>
                <a:cs typeface="Arial" panose="020B0604020202020204" pitchFamily="34" charset="0"/>
              </a:rPr>
              <a:t>include the reconfiguration of space, the addition or elimination of any door or window, the reconfiguration or extension of any system, or the installation of any additional equipment.</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504.2 Application. </a:t>
            </a:r>
            <a:r>
              <a:rPr lang="en-US" sz="2000" kern="0" dirty="0">
                <a:effectLst/>
                <a:latin typeface="Arial" panose="020B0604020202020204" pitchFamily="34" charset="0"/>
                <a:ea typeface="Calibri" panose="020F0502020204030204" pitchFamily="34" charset="0"/>
                <a:cs typeface="Arial" panose="020B0604020202020204" pitchFamily="34" charset="0"/>
              </a:rPr>
              <a:t>Level 2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alterations </a:t>
            </a:r>
            <a:r>
              <a:rPr lang="en-US" sz="2000" kern="0" dirty="0">
                <a:effectLst/>
                <a:latin typeface="Arial" panose="020B0604020202020204" pitchFamily="34" charset="0"/>
                <a:ea typeface="Calibri" panose="020F0502020204030204" pitchFamily="34" charset="0"/>
                <a:cs typeface="Arial" panose="020B0604020202020204" pitchFamily="34" charset="0"/>
              </a:rPr>
              <a:t>shall comply with the provisions of Chapter 7 for Level 1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alterations </a:t>
            </a:r>
            <a:r>
              <a:rPr lang="en-US" sz="2000" kern="0" dirty="0">
                <a:effectLst/>
                <a:latin typeface="Arial" panose="020B0604020202020204" pitchFamily="34" charset="0"/>
                <a:ea typeface="Calibri" panose="020F0502020204030204" pitchFamily="34" charset="0"/>
                <a:cs typeface="Arial" panose="020B0604020202020204" pitchFamily="34" charset="0"/>
              </a:rPr>
              <a:t>as well as the provisions of Chapter 8.</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p:txBody>
          <a:bodyPr/>
          <a:lstStyle/>
          <a:p>
            <a:r>
              <a:rPr lang="en-US" dirty="0"/>
              <a:t>CHAPTER 5: CLASSIFICATION</a:t>
            </a:r>
          </a:p>
        </p:txBody>
      </p:sp>
    </p:spTree>
    <p:extLst>
      <p:ext uri="{BB962C8B-B14F-4D97-AF65-F5344CB8AC3E}">
        <p14:creationId xmlns:p14="http://schemas.microsoft.com/office/powerpoint/2010/main" val="42484846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D09F-037A-AF05-4D86-29632EE07003}"/>
              </a:ext>
            </a:extLst>
          </p:cNvPr>
          <p:cNvSpPr>
            <a:spLocks noGrp="1"/>
          </p:cNvSpPr>
          <p:nvPr>
            <p:ph type="title"/>
          </p:nvPr>
        </p:nvSpPr>
        <p:spPr/>
        <p:txBody>
          <a:bodyPr/>
          <a:lstStyle/>
          <a:p>
            <a:r>
              <a:rPr lang="en-US" dirty="0"/>
              <a:t>Section 505</a:t>
            </a:r>
          </a:p>
        </p:txBody>
      </p:sp>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505.1 Scope. </a:t>
            </a:r>
            <a:r>
              <a:rPr lang="en-US" sz="2000" kern="0" dirty="0">
                <a:effectLst/>
                <a:latin typeface="Arial" panose="020B0604020202020204" pitchFamily="34" charset="0"/>
                <a:ea typeface="Calibri" panose="020F0502020204030204" pitchFamily="34" charset="0"/>
                <a:cs typeface="Arial" panose="020B0604020202020204" pitchFamily="34" charset="0"/>
              </a:rPr>
              <a:t>Level 3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alterations </a:t>
            </a:r>
            <a:r>
              <a:rPr lang="en-US" sz="2000" kern="0" dirty="0">
                <a:effectLst/>
                <a:latin typeface="Arial" panose="020B0604020202020204" pitchFamily="34" charset="0"/>
                <a:ea typeface="Calibri" panose="020F0502020204030204" pitchFamily="34" charset="0"/>
                <a:cs typeface="Arial" panose="020B0604020202020204" pitchFamily="34" charset="0"/>
              </a:rPr>
              <a:t>apply where the work area exceeds 50 percent of the </a:t>
            </a:r>
            <a:r>
              <a:rPr lang="en-US" sz="2000" i="1" kern="0" dirty="0">
                <a:effectLst/>
                <a:latin typeface="Arial" panose="020B0604020202020204" pitchFamily="34" charset="0"/>
                <a:ea typeface="Calibri" panose="020F0502020204030204" pitchFamily="34" charset="0"/>
                <a:cs typeface="Arial" panose="020B0604020202020204" pitchFamily="34" charset="0"/>
              </a:rPr>
              <a:t>building area</a:t>
            </a:r>
            <a:r>
              <a:rPr lang="en-US" sz="2000" kern="0" dirty="0">
                <a:effectLst/>
                <a:latin typeface="Arial" panose="020B0604020202020204" pitchFamily="34" charset="0"/>
                <a:ea typeface="Calibri" panose="020F0502020204030204" pitchFamily="34" charset="0"/>
                <a:cs typeface="Arial" panose="020B0604020202020204" pitchFamily="34" charset="0"/>
              </a:rPr>
              <a:t>.</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505.2 Application. </a:t>
            </a:r>
            <a:r>
              <a:rPr lang="en-US" sz="2000" kern="0" dirty="0">
                <a:effectLst/>
                <a:latin typeface="Arial" panose="020B0604020202020204" pitchFamily="34" charset="0"/>
                <a:ea typeface="Calibri" panose="020F0502020204030204" pitchFamily="34" charset="0"/>
                <a:cs typeface="Arial" panose="020B0604020202020204" pitchFamily="34" charset="0"/>
              </a:rPr>
              <a:t>Level 3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alterations </a:t>
            </a:r>
            <a:r>
              <a:rPr lang="en-US" sz="2000" kern="0" dirty="0">
                <a:effectLst/>
                <a:latin typeface="Arial" panose="020B0604020202020204" pitchFamily="34" charset="0"/>
                <a:ea typeface="Calibri" panose="020F0502020204030204" pitchFamily="34" charset="0"/>
                <a:cs typeface="Arial" panose="020B0604020202020204" pitchFamily="34" charset="0"/>
              </a:rPr>
              <a:t>shall comply with the provisions of Chapters 7 and 8 for Level 1 and 2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alterations</a:t>
            </a:r>
            <a:r>
              <a:rPr lang="en-US" sz="2000" kern="0" dirty="0">
                <a:effectLst/>
                <a:latin typeface="Arial" panose="020B0604020202020204" pitchFamily="34" charset="0"/>
                <a:ea typeface="Calibri" panose="020F0502020204030204" pitchFamily="34" charset="0"/>
                <a:cs typeface="Arial" panose="020B0604020202020204" pitchFamily="34" charset="0"/>
              </a:rPr>
              <a:t>, respectively, as well as the provisions of Chapter 9.</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10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p:txBody>
          <a:bodyPr/>
          <a:lstStyle/>
          <a:p>
            <a:r>
              <a:rPr lang="en-US" dirty="0"/>
              <a:t>CHAPTER 5: CLASSIFICATION</a:t>
            </a:r>
          </a:p>
        </p:txBody>
      </p:sp>
    </p:spTree>
    <p:extLst>
      <p:ext uri="{BB962C8B-B14F-4D97-AF65-F5344CB8AC3E}">
        <p14:creationId xmlns:p14="http://schemas.microsoft.com/office/powerpoint/2010/main" val="36378944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D09F-037A-AF05-4D86-29632EE07003}"/>
              </a:ext>
            </a:extLst>
          </p:cNvPr>
          <p:cNvSpPr>
            <a:spLocks noGrp="1"/>
          </p:cNvSpPr>
          <p:nvPr>
            <p:ph type="title"/>
          </p:nvPr>
        </p:nvSpPr>
        <p:spPr/>
        <p:txBody>
          <a:bodyPr/>
          <a:lstStyle/>
          <a:p>
            <a:r>
              <a:rPr lang="en-US" dirty="0"/>
              <a:t>Section 506</a:t>
            </a:r>
          </a:p>
        </p:txBody>
      </p:sp>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506.1 Scope. </a:t>
            </a:r>
            <a:r>
              <a:rPr lang="en-US" sz="2000" i="1" kern="0" dirty="0">
                <a:effectLst/>
                <a:latin typeface="Arial" panose="020B0604020202020204" pitchFamily="34" charset="0"/>
                <a:ea typeface="Calibri" panose="020F0502020204030204" pitchFamily="34" charset="0"/>
                <a:cs typeface="Arial" panose="020B0604020202020204" pitchFamily="34" charset="0"/>
              </a:rPr>
              <a:t>Change of occupancy </a:t>
            </a:r>
            <a:r>
              <a:rPr lang="en-US" sz="2000" kern="0" dirty="0">
                <a:effectLst/>
                <a:latin typeface="Arial" panose="020B0604020202020204" pitchFamily="34" charset="0"/>
                <a:ea typeface="Calibri" panose="020F0502020204030204" pitchFamily="34" charset="0"/>
                <a:cs typeface="Arial" panose="020B0604020202020204" pitchFamily="34" charset="0"/>
              </a:rPr>
              <a:t>provisions apply where the activity is classified as a </a:t>
            </a:r>
            <a:r>
              <a:rPr lang="en-US" sz="2000" i="1" kern="0" dirty="0">
                <a:effectLst/>
                <a:latin typeface="Arial" panose="020B0604020202020204" pitchFamily="34" charset="0"/>
                <a:ea typeface="Calibri" panose="020F0502020204030204" pitchFamily="34" charset="0"/>
                <a:cs typeface="Arial" panose="020B0604020202020204" pitchFamily="34" charset="0"/>
              </a:rPr>
              <a:t>change of occupancy </a:t>
            </a:r>
            <a:r>
              <a:rPr lang="en-US" sz="2000" kern="0" dirty="0">
                <a:effectLst/>
                <a:latin typeface="Arial" panose="020B0604020202020204" pitchFamily="34" charset="0"/>
                <a:ea typeface="Calibri" panose="020F0502020204030204" pitchFamily="34" charset="0"/>
                <a:cs typeface="Arial" panose="020B0604020202020204" pitchFamily="34" charset="0"/>
              </a:rPr>
              <a:t>as defined in Chapter 2.</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506.2 Application. </a:t>
            </a:r>
            <a:r>
              <a:rPr lang="en-US" sz="2000" i="1" kern="0" dirty="0">
                <a:effectLst/>
                <a:latin typeface="Arial" panose="020B0604020202020204" pitchFamily="34" charset="0"/>
                <a:ea typeface="Calibri" panose="020F0502020204030204" pitchFamily="34" charset="0"/>
                <a:cs typeface="Arial" panose="020B0604020202020204" pitchFamily="34" charset="0"/>
              </a:rPr>
              <a:t>Changes of occupancy </a:t>
            </a:r>
            <a:r>
              <a:rPr lang="en-US" sz="2000" kern="0" dirty="0">
                <a:effectLst/>
                <a:latin typeface="Arial" panose="020B0604020202020204" pitchFamily="34" charset="0"/>
                <a:ea typeface="Calibri" panose="020F0502020204030204" pitchFamily="34" charset="0"/>
                <a:cs typeface="Arial" panose="020B0604020202020204" pitchFamily="34" charset="0"/>
              </a:rPr>
              <a:t>shall comply with the provisions of Chapter 10.</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p:txBody>
          <a:bodyPr/>
          <a:lstStyle/>
          <a:p>
            <a:r>
              <a:rPr lang="en-US" dirty="0"/>
              <a:t>CHAPTER 5: CLASSIFICATION</a:t>
            </a:r>
          </a:p>
        </p:txBody>
      </p:sp>
    </p:spTree>
    <p:extLst>
      <p:ext uri="{BB962C8B-B14F-4D97-AF65-F5344CB8AC3E}">
        <p14:creationId xmlns:p14="http://schemas.microsoft.com/office/powerpoint/2010/main" val="7526687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B56F685-0BB5-CBF9-011E-C14FA8CD1249}"/>
              </a:ext>
            </a:extLst>
          </p:cNvPr>
          <p:cNvSpPr>
            <a:spLocks noGrp="1"/>
          </p:cNvSpPr>
          <p:nvPr>
            <p:ph type="title"/>
          </p:nvPr>
        </p:nvSpPr>
        <p:spPr/>
        <p:txBody>
          <a:bodyPr/>
          <a:lstStyle/>
          <a:p>
            <a:r>
              <a:rPr lang="en-US" dirty="0"/>
              <a:t>Repair</a:t>
            </a:r>
          </a:p>
        </p:txBody>
      </p:sp>
      <p:sp>
        <p:nvSpPr>
          <p:cNvPr id="11" name="Text Placeholder 10">
            <a:extLst>
              <a:ext uri="{FF2B5EF4-FFF2-40B4-BE49-F238E27FC236}">
                <a16:creationId xmlns:a16="http://schemas.microsoft.com/office/drawing/2014/main" id="{988E9AAB-85FC-F80D-0BB6-0A73A08E609B}"/>
              </a:ext>
            </a:extLst>
          </p:cNvPr>
          <p:cNvSpPr>
            <a:spLocks noGrp="1"/>
          </p:cNvSpPr>
          <p:nvPr>
            <p:ph type="body" idx="1"/>
          </p:nvPr>
        </p:nvSpPr>
        <p:spPr/>
        <p:txBody>
          <a:bodyPr/>
          <a:lstStyle/>
          <a:p>
            <a:r>
              <a:rPr lang="en-US" dirty="0"/>
              <a:t>Chapter 6:</a:t>
            </a:r>
          </a:p>
        </p:txBody>
      </p:sp>
      <p:sp>
        <p:nvSpPr>
          <p:cNvPr id="3" name="Text Placeholder 11">
            <a:extLst>
              <a:ext uri="{FF2B5EF4-FFF2-40B4-BE49-F238E27FC236}">
                <a16:creationId xmlns:a16="http://schemas.microsoft.com/office/drawing/2014/main" id="{1B16EBC6-2EA7-57ED-E9A3-B6EE0BD30149}"/>
              </a:ext>
            </a:extLst>
          </p:cNvPr>
          <p:cNvSpPr txBox="1">
            <a:spLocks/>
          </p:cNvSpPr>
          <p:nvPr/>
        </p:nvSpPr>
        <p:spPr>
          <a:xfrm>
            <a:off x="9095316" y="1253067"/>
            <a:ext cx="2537355" cy="49450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US" sz="30000" dirty="0">
                <a:latin typeface="Times New Roman" panose="02020603050405020304" pitchFamily="18" charset="0"/>
                <a:cs typeface="Times New Roman" panose="02020603050405020304" pitchFamily="18" charset="0"/>
              </a:rPr>
              <a:t>6</a:t>
            </a:r>
          </a:p>
        </p:txBody>
      </p:sp>
    </p:spTree>
    <p:extLst>
      <p:ext uri="{BB962C8B-B14F-4D97-AF65-F5344CB8AC3E}">
        <p14:creationId xmlns:p14="http://schemas.microsoft.com/office/powerpoint/2010/main" val="11211795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D09F-037A-AF05-4D86-29632EE07003}"/>
              </a:ext>
            </a:extLst>
          </p:cNvPr>
          <p:cNvSpPr>
            <a:spLocks noGrp="1"/>
          </p:cNvSpPr>
          <p:nvPr>
            <p:ph type="title"/>
          </p:nvPr>
        </p:nvSpPr>
        <p:spPr/>
        <p:txBody>
          <a:bodyPr/>
          <a:lstStyle/>
          <a:p>
            <a:r>
              <a:rPr lang="en-US" dirty="0"/>
              <a:t>Section 601</a:t>
            </a:r>
          </a:p>
        </p:txBody>
      </p:sp>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601.1 Scope. </a:t>
            </a:r>
            <a:r>
              <a:rPr lang="en-US" sz="2000" kern="0" dirty="0">
                <a:effectLst/>
                <a:latin typeface="Arial" panose="020B0604020202020204" pitchFamily="34" charset="0"/>
                <a:ea typeface="Calibri" panose="020F0502020204030204" pitchFamily="34" charset="0"/>
                <a:cs typeface="Arial" panose="020B0604020202020204" pitchFamily="34" charset="0"/>
              </a:rPr>
              <a:t>Repairs as described in Section 502 shall comply with the requirements of this chapter. Repairs to </a:t>
            </a:r>
            <a:r>
              <a:rPr lang="en-US" sz="2000" i="1" kern="0" dirty="0">
                <a:effectLst/>
                <a:latin typeface="Arial" panose="020B0604020202020204" pitchFamily="34" charset="0"/>
                <a:ea typeface="Calibri" panose="020F0502020204030204" pitchFamily="34" charset="0"/>
                <a:cs typeface="Arial" panose="020B0604020202020204" pitchFamily="34" charset="0"/>
              </a:rPr>
              <a:t>historic buildings </a:t>
            </a:r>
            <a:r>
              <a:rPr lang="en-US" sz="2000" kern="0" dirty="0">
                <a:effectLst/>
                <a:latin typeface="Arial" panose="020B0604020202020204" pitchFamily="34" charset="0"/>
                <a:ea typeface="Calibri" panose="020F0502020204030204" pitchFamily="34" charset="0"/>
                <a:cs typeface="Arial" panose="020B0604020202020204" pitchFamily="34" charset="0"/>
              </a:rPr>
              <a:t>need only comply with Chapter 12.</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601.2 Conformance. </a:t>
            </a:r>
            <a:r>
              <a:rPr lang="en-US" sz="2000" kern="0" dirty="0">
                <a:effectLst/>
                <a:latin typeface="Arial" panose="020B0604020202020204" pitchFamily="34" charset="0"/>
                <a:ea typeface="Calibri" panose="020F0502020204030204" pitchFamily="34" charset="0"/>
                <a:cs typeface="Arial" panose="020B0604020202020204" pitchFamily="34" charset="0"/>
              </a:rPr>
              <a:t>The work shall not make the building less conforming than it was before the </a:t>
            </a:r>
            <a:r>
              <a:rPr lang="en-US" sz="2000" i="1" kern="0" dirty="0">
                <a:effectLst/>
                <a:latin typeface="Arial" panose="020B0604020202020204" pitchFamily="34" charset="0"/>
                <a:ea typeface="Calibri" panose="020F0502020204030204" pitchFamily="34" charset="0"/>
                <a:cs typeface="Arial" panose="020B0604020202020204" pitchFamily="34" charset="0"/>
              </a:rPr>
              <a:t>repair </a:t>
            </a:r>
            <a:r>
              <a:rPr lang="en-US" sz="2000" kern="0" dirty="0">
                <a:effectLst/>
                <a:latin typeface="Arial" panose="020B0604020202020204" pitchFamily="34" charset="0"/>
                <a:ea typeface="Calibri" panose="020F0502020204030204" pitchFamily="34" charset="0"/>
                <a:cs typeface="Arial" panose="020B0604020202020204" pitchFamily="34" charset="0"/>
              </a:rPr>
              <a:t>was undertaken.</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kern="0" dirty="0">
                <a:effectLst/>
                <a:latin typeface="Arial" panose="020B0604020202020204" pitchFamily="34" charset="0"/>
                <a:ea typeface="Calibri" panose="020F0502020204030204" pitchFamily="34" charset="0"/>
                <a:cs typeface="Arial" panose="020B0604020202020204" pitchFamily="34" charset="0"/>
              </a:rPr>
              <a:t> </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3698697" cy="487421"/>
          </a:xfrm>
        </p:spPr>
        <p:txBody>
          <a:bodyPr/>
          <a:lstStyle/>
          <a:p>
            <a:r>
              <a:rPr lang="en-US" dirty="0"/>
              <a:t>CHAPTER 6: REPAIR</a:t>
            </a:r>
          </a:p>
        </p:txBody>
      </p:sp>
    </p:spTree>
    <p:extLst>
      <p:ext uri="{BB962C8B-B14F-4D97-AF65-F5344CB8AC3E}">
        <p14:creationId xmlns:p14="http://schemas.microsoft.com/office/powerpoint/2010/main" val="27818527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FD09F-037A-AF05-4D86-29632EE07003}"/>
              </a:ext>
            </a:extLst>
          </p:cNvPr>
          <p:cNvSpPr>
            <a:spLocks noGrp="1"/>
          </p:cNvSpPr>
          <p:nvPr>
            <p:ph type="title"/>
          </p:nvPr>
        </p:nvSpPr>
        <p:spPr/>
        <p:txBody>
          <a:bodyPr/>
          <a:lstStyle/>
          <a:p>
            <a:r>
              <a:rPr lang="en-US" dirty="0"/>
              <a:t>Section 602: Building Elements and Materials</a:t>
            </a:r>
          </a:p>
        </p:txBody>
      </p:sp>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602.1 Existing building materials. </a:t>
            </a:r>
            <a:r>
              <a:rPr lang="en-US" sz="2000" kern="0" dirty="0">
                <a:effectLst/>
                <a:latin typeface="Arial" panose="020B0604020202020204" pitchFamily="34" charset="0"/>
                <a:ea typeface="Calibri" panose="020F0502020204030204" pitchFamily="34" charset="0"/>
                <a:cs typeface="Arial" panose="020B0604020202020204" pitchFamily="34" charset="0"/>
              </a:rPr>
              <a:t>Materials already in use in a building in compliance with requirements or approvals in effect at the time of their erection or installation shall be permitted to remain in use unless determined by the </a:t>
            </a:r>
            <a:r>
              <a:rPr lang="en-US" sz="2000" i="1" kern="0" dirty="0">
                <a:effectLst/>
                <a:latin typeface="Arial" panose="020B0604020202020204" pitchFamily="34" charset="0"/>
                <a:ea typeface="Calibri" panose="020F0502020204030204" pitchFamily="34" charset="0"/>
                <a:cs typeface="Arial" panose="020B0604020202020204" pitchFamily="34" charset="0"/>
              </a:rPr>
              <a:t>code official </a:t>
            </a:r>
            <a:r>
              <a:rPr lang="en-US" sz="2000" kern="0" dirty="0">
                <a:effectLst/>
                <a:latin typeface="Arial" panose="020B0604020202020204" pitchFamily="34" charset="0"/>
                <a:ea typeface="Calibri" panose="020F0502020204030204" pitchFamily="34" charset="0"/>
                <a:cs typeface="Arial" panose="020B0604020202020204" pitchFamily="34" charset="0"/>
              </a:rPr>
              <a:t>to render the building or structure unsafe or </a:t>
            </a:r>
            <a:r>
              <a:rPr lang="en-US" sz="2000" i="1" kern="0" dirty="0">
                <a:effectLst/>
                <a:latin typeface="Arial" panose="020B0604020202020204" pitchFamily="34" charset="0"/>
                <a:ea typeface="Calibri" panose="020F0502020204030204" pitchFamily="34" charset="0"/>
                <a:cs typeface="Arial" panose="020B0604020202020204" pitchFamily="34" charset="0"/>
              </a:rPr>
              <a:t>dangerous </a:t>
            </a:r>
            <a:r>
              <a:rPr lang="en-US" sz="2000" kern="0" dirty="0">
                <a:effectLst/>
                <a:latin typeface="Arial" panose="020B0604020202020204" pitchFamily="34" charset="0"/>
                <a:ea typeface="Calibri" panose="020F0502020204030204" pitchFamily="34" charset="0"/>
                <a:cs typeface="Arial" panose="020B0604020202020204" pitchFamily="34" charset="0"/>
              </a:rPr>
              <a:t>as defined in Chapter 2.</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602.2 New and replacement materials. </a:t>
            </a:r>
            <a:r>
              <a:rPr lang="en-US" sz="2000" kern="0" dirty="0">
                <a:effectLst/>
                <a:latin typeface="Arial" panose="020B0604020202020204" pitchFamily="34" charset="0"/>
                <a:ea typeface="Calibri" panose="020F0502020204030204" pitchFamily="34" charset="0"/>
                <a:cs typeface="Arial" panose="020B0604020202020204" pitchFamily="34" charset="0"/>
              </a:rPr>
              <a:t>Except as otherwise required or permitted by this code, materials permitted by the applicable code for new construction shall be used. Like materials shall be permitted for </a:t>
            </a:r>
            <a:r>
              <a:rPr lang="en-US" sz="2000" i="1" kern="0" dirty="0">
                <a:effectLst/>
                <a:latin typeface="Arial" panose="020B0604020202020204" pitchFamily="34" charset="0"/>
                <a:ea typeface="Calibri" panose="020F0502020204030204" pitchFamily="34" charset="0"/>
                <a:cs typeface="Arial" panose="020B0604020202020204" pitchFamily="34" charset="0"/>
              </a:rPr>
              <a:t>repairs </a:t>
            </a:r>
            <a:r>
              <a:rPr lang="en-US" sz="2000" kern="0" dirty="0">
                <a:effectLst/>
                <a:latin typeface="Arial" panose="020B0604020202020204" pitchFamily="34" charset="0"/>
                <a:ea typeface="Calibri" panose="020F0502020204030204" pitchFamily="34" charset="0"/>
                <a:cs typeface="Arial" panose="020B0604020202020204" pitchFamily="34" charset="0"/>
              </a:rPr>
              <a:t>and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alterations</a:t>
            </a:r>
            <a:r>
              <a:rPr lang="en-US" sz="2000" kern="0" dirty="0">
                <a:effectLst/>
                <a:latin typeface="Arial" panose="020B0604020202020204" pitchFamily="34" charset="0"/>
                <a:ea typeface="Calibri" panose="020F0502020204030204" pitchFamily="34" charset="0"/>
                <a:cs typeface="Arial" panose="020B0604020202020204" pitchFamily="34" charset="0"/>
              </a:rPr>
              <a:t>, provided no </a:t>
            </a:r>
            <a:r>
              <a:rPr lang="en-US" sz="2000" i="1" kern="0" dirty="0">
                <a:effectLst/>
                <a:latin typeface="Arial" panose="020B0604020202020204" pitchFamily="34" charset="0"/>
                <a:ea typeface="Calibri" panose="020F0502020204030204" pitchFamily="34" charset="0"/>
                <a:cs typeface="Arial" panose="020B0604020202020204" pitchFamily="34" charset="0"/>
              </a:rPr>
              <a:t>dangerous </a:t>
            </a:r>
            <a:r>
              <a:rPr lang="en-US" sz="2000" kern="0" dirty="0">
                <a:effectLst/>
                <a:latin typeface="Arial" panose="020B0604020202020204" pitchFamily="34" charset="0"/>
                <a:ea typeface="Calibri" panose="020F0502020204030204" pitchFamily="34" charset="0"/>
                <a:cs typeface="Arial" panose="020B0604020202020204" pitchFamily="34" charset="0"/>
              </a:rPr>
              <a:t>or </a:t>
            </a:r>
            <a:r>
              <a:rPr lang="en-US" sz="2000" i="1" kern="0" dirty="0">
                <a:effectLst/>
                <a:latin typeface="Arial" panose="020B0604020202020204" pitchFamily="34" charset="0"/>
                <a:ea typeface="Calibri" panose="020F0502020204030204" pitchFamily="34" charset="0"/>
                <a:cs typeface="Arial" panose="020B0604020202020204" pitchFamily="34" charset="0"/>
              </a:rPr>
              <a:t>unsafe </a:t>
            </a:r>
            <a:r>
              <a:rPr lang="en-US" sz="2000" kern="0" dirty="0">
                <a:effectLst/>
                <a:latin typeface="Arial" panose="020B0604020202020204" pitchFamily="34" charset="0"/>
                <a:ea typeface="Calibri" panose="020F0502020204030204" pitchFamily="34" charset="0"/>
                <a:cs typeface="Arial" panose="020B0604020202020204" pitchFamily="34" charset="0"/>
              </a:rPr>
              <a:t>condition, as defined in Chapter 2, is created. Hazardous materials, such as asbestos and lead-based paint, shall not be used where the code for new construction would not permit their use in buildings of similar occupancy, purpose and location.</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3698697" cy="487421"/>
          </a:xfrm>
        </p:spPr>
        <p:txBody>
          <a:bodyPr/>
          <a:lstStyle/>
          <a:p>
            <a:r>
              <a:rPr lang="en-US" dirty="0"/>
              <a:t>CHAPTER 6: REPAIR</a:t>
            </a:r>
          </a:p>
        </p:txBody>
      </p:sp>
    </p:spTree>
    <p:extLst>
      <p:ext uri="{BB962C8B-B14F-4D97-AF65-F5344CB8AC3E}">
        <p14:creationId xmlns:p14="http://schemas.microsoft.com/office/powerpoint/2010/main" val="6291090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1800" b="1" kern="0" dirty="0">
                <a:effectLst/>
                <a:latin typeface="Arial" panose="020B0604020202020204" pitchFamily="34" charset="0"/>
                <a:ea typeface="Calibri" panose="020F0502020204030204" pitchFamily="34" charset="0"/>
                <a:cs typeface="Arial" panose="020B0604020202020204" pitchFamily="34" charset="0"/>
              </a:rPr>
              <a:t> </a:t>
            </a:r>
            <a:r>
              <a:rPr lang="en-US" sz="2000" b="1" kern="0" dirty="0">
                <a:effectLst/>
                <a:latin typeface="Arial" panose="020B0604020202020204" pitchFamily="34" charset="0"/>
                <a:ea typeface="Calibri" panose="020F0502020204030204" pitchFamily="34" charset="0"/>
                <a:cs typeface="Arial" panose="020B0604020202020204" pitchFamily="34" charset="0"/>
              </a:rPr>
              <a:t>602.3 Glazing in hazardous locations. </a:t>
            </a:r>
            <a:r>
              <a:rPr lang="en-US" sz="2000" kern="0" dirty="0">
                <a:effectLst/>
                <a:latin typeface="Arial" panose="020B0604020202020204" pitchFamily="34" charset="0"/>
                <a:ea typeface="Calibri" panose="020F0502020204030204" pitchFamily="34" charset="0"/>
                <a:cs typeface="Arial" panose="020B0604020202020204" pitchFamily="34" charset="0"/>
              </a:rPr>
              <a:t>Replacement glazing in hazardous locations shall comply with the safety glazing requirements of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Building Code </a:t>
            </a:r>
            <a:r>
              <a:rPr lang="en-US" sz="2000" kern="0" dirty="0">
                <a:effectLst/>
                <a:latin typeface="Arial" panose="020B0604020202020204" pitchFamily="34" charset="0"/>
                <a:ea typeface="Calibri" panose="020F0502020204030204" pitchFamily="34" charset="0"/>
                <a:cs typeface="Arial" panose="020B0604020202020204" pitchFamily="34" charset="0"/>
              </a:rPr>
              <a:t>or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Residential Code </a:t>
            </a:r>
            <a:r>
              <a:rPr lang="en-US" sz="2000" kern="0" dirty="0">
                <a:effectLst/>
                <a:latin typeface="Arial" panose="020B0604020202020204" pitchFamily="34" charset="0"/>
                <a:ea typeface="Calibri" panose="020F0502020204030204" pitchFamily="34" charset="0"/>
                <a:cs typeface="Arial" panose="020B0604020202020204" pitchFamily="34" charset="0"/>
              </a:rPr>
              <a:t>as applicable.</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Exception: </a:t>
            </a:r>
            <a:r>
              <a:rPr lang="en-US" sz="2000" kern="0" dirty="0">
                <a:effectLst/>
                <a:latin typeface="Arial" panose="020B0604020202020204" pitchFamily="34" charset="0"/>
                <a:ea typeface="Calibri" panose="020F0502020204030204" pitchFamily="34" charset="0"/>
                <a:cs typeface="Arial" panose="020B0604020202020204" pitchFamily="34" charset="0"/>
              </a:rPr>
              <a:t>Glass block walls, louvered windows, and jalousies repaired with like materials.</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kern="0" dirty="0">
                <a:effectLst/>
                <a:latin typeface="Arial" panose="020B0604020202020204" pitchFamily="34" charset="0"/>
                <a:ea typeface="Calibri" panose="020F0502020204030204" pitchFamily="34" charset="0"/>
                <a:cs typeface="Arial" panose="020B0604020202020204" pitchFamily="34" charset="0"/>
              </a:rPr>
              <a:t> </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3698697" cy="487421"/>
          </a:xfrm>
        </p:spPr>
        <p:txBody>
          <a:bodyPr/>
          <a:lstStyle/>
          <a:p>
            <a:r>
              <a:rPr lang="en-US" dirty="0"/>
              <a:t>CHAPTER 6: REPAIR</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5724186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603.1 General. </a:t>
            </a:r>
            <a:r>
              <a:rPr lang="en-US" sz="2000" kern="0" dirty="0">
                <a:effectLst/>
                <a:latin typeface="Arial" panose="020B0604020202020204" pitchFamily="34" charset="0"/>
                <a:ea typeface="Calibri" panose="020F0502020204030204" pitchFamily="34" charset="0"/>
                <a:cs typeface="Arial" panose="020B0604020202020204" pitchFamily="34" charset="0"/>
              </a:rPr>
              <a:t>Repairs shall be done in a manner that maintains the level of fire protection provided.</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kern="0" dirty="0">
                <a:effectLst/>
                <a:latin typeface="Arial" panose="020B0604020202020204" pitchFamily="34" charset="0"/>
                <a:ea typeface="Calibri" panose="020F0502020204030204" pitchFamily="34" charset="0"/>
                <a:cs typeface="Arial" panose="020B0604020202020204" pitchFamily="34" charset="0"/>
              </a:rPr>
              <a:t> </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3698697" cy="487421"/>
          </a:xfrm>
        </p:spPr>
        <p:txBody>
          <a:bodyPr/>
          <a:lstStyle/>
          <a:p>
            <a:r>
              <a:rPr lang="en-US" dirty="0"/>
              <a:t>CHAPTER 6: REPAIR</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Section 603: Fire Protection</a:t>
            </a:r>
          </a:p>
        </p:txBody>
      </p:sp>
    </p:spTree>
    <p:extLst>
      <p:ext uri="{BB962C8B-B14F-4D97-AF65-F5344CB8AC3E}">
        <p14:creationId xmlns:p14="http://schemas.microsoft.com/office/powerpoint/2010/main" val="1800190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E8BB28-1236-E472-445B-2A8954637563}"/>
              </a:ext>
            </a:extLst>
          </p:cNvPr>
          <p:cNvSpPr>
            <a:spLocks noGrp="1"/>
          </p:cNvSpPr>
          <p:nvPr>
            <p:ph idx="1"/>
          </p:nvPr>
        </p:nvSpPr>
        <p:spPr/>
        <p:txBody>
          <a:bodyPr>
            <a:normAutofit/>
          </a:bodyPr>
          <a:lstStyle/>
          <a:p>
            <a:pPr marL="0" marR="0" eaLnBrk="0" hangingPunct="0">
              <a:lnSpc>
                <a:spcPct val="107000"/>
              </a:lnSpc>
              <a:spcBef>
                <a:spcPts val="0"/>
              </a:spcBef>
              <a:spcAft>
                <a:spcPts val="0"/>
              </a:spcAft>
              <a:tabLst>
                <a:tab pos="262890" algn="l"/>
              </a:tabLst>
            </a:pPr>
            <a:r>
              <a:rPr lang="en-US" sz="2000" b="1" kern="0" dirty="0">
                <a:effectLst/>
                <a:latin typeface="Arial" panose="020B0604020202020204" pitchFamily="34" charset="0"/>
                <a:ea typeface="Calibri" panose="020F0502020204030204" pitchFamily="34" charset="0"/>
                <a:cs typeface="Arial" panose="020B0604020202020204" pitchFamily="34" charset="0"/>
              </a:rPr>
              <a:t>106.3 Examination of documents. </a:t>
            </a:r>
            <a:r>
              <a:rPr lang="en-US" sz="2000" kern="0" dirty="0">
                <a:effectLst/>
                <a:latin typeface="Arial" panose="020B0604020202020204" pitchFamily="34" charset="0"/>
                <a:ea typeface="Calibri" panose="020F0502020204030204" pitchFamily="34" charset="0"/>
                <a:cs typeface="Arial" panose="020B0604020202020204" pitchFamily="34" charset="0"/>
              </a:rPr>
              <a:t>The </a:t>
            </a:r>
            <a:r>
              <a:rPr lang="en-US" sz="2000" i="1" kern="0" dirty="0">
                <a:effectLst/>
                <a:latin typeface="Arial" panose="020B0604020202020204" pitchFamily="34" charset="0"/>
                <a:ea typeface="Calibri" panose="020F0502020204030204" pitchFamily="34" charset="0"/>
                <a:cs typeface="Arial" panose="020B0604020202020204" pitchFamily="34" charset="0"/>
              </a:rPr>
              <a:t>code official </a:t>
            </a:r>
            <a:r>
              <a:rPr lang="en-US" sz="2000" kern="0" dirty="0">
                <a:effectLst/>
                <a:latin typeface="Arial" panose="020B0604020202020204" pitchFamily="34" charset="0"/>
                <a:ea typeface="Calibri" panose="020F0502020204030204" pitchFamily="34" charset="0"/>
                <a:cs typeface="Arial" panose="020B0604020202020204" pitchFamily="34" charset="0"/>
              </a:rPr>
              <a:t>shall examine or cause to be examined the submittal documents and shall ascertain by such examinations whether the construction or occupancy indicated and described is in accordance with the requirements of this code and other pertinent laws or ordinances.</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308A6517-276A-D81A-16FF-93A8FB1A01A3}"/>
              </a:ext>
            </a:extLst>
          </p:cNvPr>
          <p:cNvSpPr>
            <a:spLocks noGrp="1"/>
          </p:cNvSpPr>
          <p:nvPr>
            <p:ph type="body" sz="quarter" idx="11"/>
          </p:nvPr>
        </p:nvSpPr>
        <p:spPr>
          <a:xfrm>
            <a:off x="0" y="364348"/>
            <a:ext cx="3708400" cy="487421"/>
          </a:xfrm>
        </p:spPr>
        <p:txBody>
          <a:bodyPr/>
          <a:lstStyle/>
          <a:p>
            <a:r>
              <a:rPr lang="en-US" dirty="0"/>
              <a:t>CHAPTER 1: SCOPE</a:t>
            </a:r>
          </a:p>
        </p:txBody>
      </p:sp>
      <p:sp>
        <p:nvSpPr>
          <p:cNvPr id="6" name="Title 5">
            <a:extLst>
              <a:ext uri="{FF2B5EF4-FFF2-40B4-BE49-F238E27FC236}">
                <a16:creationId xmlns:a16="http://schemas.microsoft.com/office/drawing/2014/main" id="{062584FD-81A6-026E-2227-D565553B6F0E}"/>
              </a:ext>
            </a:extLst>
          </p:cNvPr>
          <p:cNvSpPr>
            <a:spLocks noGrp="1"/>
          </p:cNvSpPr>
          <p:nvPr>
            <p:ph type="title"/>
          </p:nvPr>
        </p:nvSpPr>
        <p:spPr/>
        <p:txBody>
          <a:bodyPr/>
          <a:lstStyle/>
          <a:p>
            <a:r>
              <a:rPr lang="en-US" dirty="0"/>
              <a:t>106</a:t>
            </a:r>
          </a:p>
        </p:txBody>
      </p:sp>
    </p:spTree>
    <p:extLst>
      <p:ext uri="{BB962C8B-B14F-4D97-AF65-F5344CB8AC3E}">
        <p14:creationId xmlns:p14="http://schemas.microsoft.com/office/powerpoint/2010/main" val="7917981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604.1 General. </a:t>
            </a:r>
            <a:r>
              <a:rPr lang="en-US" sz="2000" kern="0" dirty="0">
                <a:effectLst/>
                <a:latin typeface="Arial" panose="020B0604020202020204" pitchFamily="34" charset="0"/>
                <a:ea typeface="Calibri" panose="020F0502020204030204" pitchFamily="34" charset="0"/>
                <a:cs typeface="Arial" panose="020B0604020202020204" pitchFamily="34" charset="0"/>
              </a:rPr>
              <a:t>Repairs shall be done in a manner that maintains the level of protection provided for the means of egress.</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3698697" cy="487421"/>
          </a:xfrm>
        </p:spPr>
        <p:txBody>
          <a:bodyPr/>
          <a:lstStyle/>
          <a:p>
            <a:r>
              <a:rPr lang="en-US" dirty="0"/>
              <a:t>CHAPTER 6: REPAIR</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Section 604: Means of Egress</a:t>
            </a:r>
          </a:p>
        </p:txBody>
      </p:sp>
    </p:spTree>
    <p:extLst>
      <p:ext uri="{BB962C8B-B14F-4D97-AF65-F5344CB8AC3E}">
        <p14:creationId xmlns:p14="http://schemas.microsoft.com/office/powerpoint/2010/main" val="27701589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607.1 Material. </a:t>
            </a:r>
            <a:r>
              <a:rPr lang="en-US" sz="2000" kern="0" dirty="0">
                <a:effectLst/>
                <a:latin typeface="Arial" panose="020B0604020202020204" pitchFamily="34" charset="0"/>
                <a:ea typeface="Calibri" panose="020F0502020204030204" pitchFamily="34" charset="0"/>
                <a:cs typeface="Arial" panose="020B0604020202020204" pitchFamily="34" charset="0"/>
              </a:rPr>
              <a:t>Existing electrical wiring and equipment undergoing </a:t>
            </a:r>
            <a:r>
              <a:rPr lang="en-US" sz="2000" i="1" kern="0" dirty="0">
                <a:effectLst/>
                <a:latin typeface="Arial" panose="020B0604020202020204" pitchFamily="34" charset="0"/>
                <a:ea typeface="Calibri" panose="020F0502020204030204" pitchFamily="34" charset="0"/>
                <a:cs typeface="Arial" panose="020B0604020202020204" pitchFamily="34" charset="0"/>
              </a:rPr>
              <a:t>repair </a:t>
            </a:r>
            <a:r>
              <a:rPr lang="en-US" sz="2000" kern="0" dirty="0">
                <a:effectLst/>
                <a:latin typeface="Arial" panose="020B0604020202020204" pitchFamily="34" charset="0"/>
                <a:ea typeface="Calibri" panose="020F0502020204030204" pitchFamily="34" charset="0"/>
                <a:cs typeface="Arial" panose="020B0604020202020204" pitchFamily="34" charset="0"/>
              </a:rPr>
              <a:t>shall be allowed to be repaired or replaced with like material.</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3698697" cy="487421"/>
          </a:xfrm>
        </p:spPr>
        <p:txBody>
          <a:bodyPr/>
          <a:lstStyle/>
          <a:p>
            <a:r>
              <a:rPr lang="en-US" dirty="0"/>
              <a:t>CHAPTER 6: REPAIR</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Section 607: Electrical</a:t>
            </a:r>
          </a:p>
        </p:txBody>
      </p:sp>
    </p:spTree>
    <p:extLst>
      <p:ext uri="{BB962C8B-B14F-4D97-AF65-F5344CB8AC3E}">
        <p14:creationId xmlns:p14="http://schemas.microsoft.com/office/powerpoint/2010/main" val="338990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608.1 General. </a:t>
            </a:r>
            <a:r>
              <a:rPr lang="en-US" sz="2000" kern="0" dirty="0">
                <a:effectLst/>
                <a:latin typeface="Arial" panose="020B0604020202020204" pitchFamily="34" charset="0"/>
                <a:ea typeface="Calibri" panose="020F0502020204030204" pitchFamily="34" charset="0"/>
                <a:cs typeface="Arial" panose="020B0604020202020204" pitchFamily="34" charset="0"/>
              </a:rPr>
              <a:t>Existing mechanical systems undergoing </a:t>
            </a:r>
            <a:r>
              <a:rPr lang="en-US" sz="2000" i="1" kern="0" dirty="0">
                <a:effectLst/>
                <a:latin typeface="Arial" panose="020B0604020202020204" pitchFamily="34" charset="0"/>
                <a:ea typeface="Calibri" panose="020F0502020204030204" pitchFamily="34" charset="0"/>
                <a:cs typeface="Arial" panose="020B0604020202020204" pitchFamily="34" charset="0"/>
              </a:rPr>
              <a:t>repair </a:t>
            </a:r>
            <a:r>
              <a:rPr lang="en-US" sz="2000" kern="0" dirty="0">
                <a:effectLst/>
                <a:latin typeface="Arial" panose="020B0604020202020204" pitchFamily="34" charset="0"/>
                <a:ea typeface="Calibri" panose="020F0502020204030204" pitchFamily="34" charset="0"/>
                <a:cs typeface="Arial" panose="020B0604020202020204" pitchFamily="34" charset="0"/>
              </a:rPr>
              <a:t>shall not make the building less conforming than it was before the </a:t>
            </a:r>
            <a:r>
              <a:rPr lang="en-US" sz="2000" i="1" kern="0" dirty="0">
                <a:effectLst/>
                <a:latin typeface="Arial" panose="020B0604020202020204" pitchFamily="34" charset="0"/>
                <a:ea typeface="Calibri" panose="020F0502020204030204" pitchFamily="34" charset="0"/>
                <a:cs typeface="Arial" panose="020B0604020202020204" pitchFamily="34" charset="0"/>
              </a:rPr>
              <a:t>repair </a:t>
            </a:r>
            <a:r>
              <a:rPr lang="en-US" sz="2000" kern="0" dirty="0">
                <a:effectLst/>
                <a:latin typeface="Arial" panose="020B0604020202020204" pitchFamily="34" charset="0"/>
                <a:ea typeface="Calibri" panose="020F0502020204030204" pitchFamily="34" charset="0"/>
                <a:cs typeface="Arial" panose="020B0604020202020204" pitchFamily="34" charset="0"/>
              </a:rPr>
              <a:t>was undertaken.</a:t>
            </a:r>
            <a:r>
              <a:rPr lang="en-US" sz="2000" b="1"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3698697" cy="487421"/>
          </a:xfrm>
        </p:spPr>
        <p:txBody>
          <a:bodyPr/>
          <a:lstStyle/>
          <a:p>
            <a:r>
              <a:rPr lang="en-US" dirty="0"/>
              <a:t>CHAPTER 6: REPAIR</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Section 608: Mechanical</a:t>
            </a:r>
          </a:p>
        </p:txBody>
      </p:sp>
    </p:spTree>
    <p:extLst>
      <p:ext uri="{BB962C8B-B14F-4D97-AF65-F5344CB8AC3E}">
        <p14:creationId xmlns:p14="http://schemas.microsoft.com/office/powerpoint/2010/main" val="36051011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609.1 Materials. </a:t>
            </a:r>
            <a:r>
              <a:rPr lang="en-US" sz="2000" kern="0" dirty="0">
                <a:effectLst/>
                <a:latin typeface="Arial" panose="020B0604020202020204" pitchFamily="34" charset="0"/>
                <a:ea typeface="Calibri" panose="020F0502020204030204" pitchFamily="34" charset="0"/>
                <a:cs typeface="Arial" panose="020B0604020202020204" pitchFamily="34" charset="0"/>
              </a:rPr>
              <a:t>Plumbing materials and supplies shall not be used for repairs that are prohibited in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Plumbing Code</a:t>
            </a:r>
            <a:r>
              <a:rPr lang="en-US" sz="2000" kern="0" dirty="0">
                <a:effectLst/>
                <a:latin typeface="Arial" panose="020B0604020202020204" pitchFamily="34" charset="0"/>
                <a:ea typeface="Calibri" panose="020F0502020204030204" pitchFamily="34" charset="0"/>
                <a:cs typeface="Arial" panose="020B0604020202020204" pitchFamily="34" charset="0"/>
              </a:rPr>
              <a:t>.</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3698697" cy="487421"/>
          </a:xfrm>
        </p:spPr>
        <p:txBody>
          <a:bodyPr/>
          <a:lstStyle/>
          <a:p>
            <a:r>
              <a:rPr lang="en-US" dirty="0"/>
              <a:t>CHAPTER 6: REPAIR</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Section 609: Plumbing</a:t>
            </a:r>
          </a:p>
        </p:txBody>
      </p:sp>
    </p:spTree>
    <p:extLst>
      <p:ext uri="{BB962C8B-B14F-4D97-AF65-F5344CB8AC3E}">
        <p14:creationId xmlns:p14="http://schemas.microsoft.com/office/powerpoint/2010/main" val="17080735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B56F685-0BB5-CBF9-011E-C14FA8CD1249}"/>
              </a:ext>
            </a:extLst>
          </p:cNvPr>
          <p:cNvSpPr>
            <a:spLocks noGrp="1"/>
          </p:cNvSpPr>
          <p:nvPr>
            <p:ph type="title"/>
          </p:nvPr>
        </p:nvSpPr>
        <p:spPr/>
        <p:txBody>
          <a:bodyPr>
            <a:noAutofit/>
          </a:bodyPr>
          <a:lstStyle/>
          <a:p>
            <a:r>
              <a:rPr lang="en-US" sz="6000" b="1" dirty="0">
                <a:latin typeface="Arial" panose="020B0604020202020204" pitchFamily="34" charset="0"/>
                <a:cs typeface="Arial" panose="020B0604020202020204" pitchFamily="34" charset="0"/>
              </a:rPr>
              <a:t>Alteration Level 1</a:t>
            </a:r>
          </a:p>
        </p:txBody>
      </p:sp>
      <p:sp>
        <p:nvSpPr>
          <p:cNvPr id="11" name="Text Placeholder 10">
            <a:extLst>
              <a:ext uri="{FF2B5EF4-FFF2-40B4-BE49-F238E27FC236}">
                <a16:creationId xmlns:a16="http://schemas.microsoft.com/office/drawing/2014/main" id="{988E9AAB-85FC-F80D-0BB6-0A73A08E609B}"/>
              </a:ext>
            </a:extLst>
          </p:cNvPr>
          <p:cNvSpPr>
            <a:spLocks noGrp="1"/>
          </p:cNvSpPr>
          <p:nvPr>
            <p:ph type="body" idx="1"/>
          </p:nvPr>
        </p:nvSpPr>
        <p:spPr/>
        <p:txBody>
          <a:bodyPr/>
          <a:lstStyle/>
          <a:p>
            <a:r>
              <a:rPr lang="en-US" dirty="0"/>
              <a:t>Chapter 7:</a:t>
            </a:r>
          </a:p>
        </p:txBody>
      </p:sp>
      <p:sp>
        <p:nvSpPr>
          <p:cNvPr id="3" name="Text Placeholder 11">
            <a:extLst>
              <a:ext uri="{FF2B5EF4-FFF2-40B4-BE49-F238E27FC236}">
                <a16:creationId xmlns:a16="http://schemas.microsoft.com/office/drawing/2014/main" id="{4C2B79F6-79AD-F76E-2160-B444E25BE52B}"/>
              </a:ext>
            </a:extLst>
          </p:cNvPr>
          <p:cNvSpPr txBox="1">
            <a:spLocks/>
          </p:cNvSpPr>
          <p:nvPr/>
        </p:nvSpPr>
        <p:spPr>
          <a:xfrm>
            <a:off x="9078383" y="1253067"/>
            <a:ext cx="2537355" cy="49450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US" sz="30000" dirty="0">
                <a:latin typeface="Times New Roman" panose="02020603050405020304" pitchFamily="18" charset="0"/>
                <a:cs typeface="Times New Roman" panose="02020603050405020304" pitchFamily="18" charset="0"/>
              </a:rPr>
              <a:t>7</a:t>
            </a:r>
          </a:p>
        </p:txBody>
      </p:sp>
    </p:spTree>
    <p:extLst>
      <p:ext uri="{BB962C8B-B14F-4D97-AF65-F5344CB8AC3E}">
        <p14:creationId xmlns:p14="http://schemas.microsoft.com/office/powerpoint/2010/main" val="18105113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701.1 Scope. </a:t>
            </a:r>
            <a:r>
              <a:rPr lang="en-US" sz="2000" kern="0" dirty="0">
                <a:effectLst/>
                <a:latin typeface="Arial" panose="020B0604020202020204" pitchFamily="34" charset="0"/>
                <a:ea typeface="Calibri" panose="020F0502020204030204" pitchFamily="34" charset="0"/>
                <a:cs typeface="Arial" panose="020B0604020202020204" pitchFamily="34" charset="0"/>
              </a:rPr>
              <a:t>Level 1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alterations </a:t>
            </a:r>
            <a:r>
              <a:rPr lang="en-US" sz="2000" kern="0" dirty="0">
                <a:effectLst/>
                <a:latin typeface="Arial" panose="020B0604020202020204" pitchFamily="34" charset="0"/>
                <a:ea typeface="Calibri" panose="020F0502020204030204" pitchFamily="34" charset="0"/>
                <a:cs typeface="Arial" panose="020B0604020202020204" pitchFamily="34" charset="0"/>
              </a:rPr>
              <a:t>as described in Section 503 shall comply with the requirements of this chapter. Level 1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alterations </a:t>
            </a:r>
            <a:r>
              <a:rPr lang="en-US" sz="2000" kern="0" dirty="0">
                <a:effectLst/>
                <a:latin typeface="Arial" panose="020B0604020202020204" pitchFamily="34" charset="0"/>
                <a:ea typeface="Calibri" panose="020F0502020204030204" pitchFamily="34" charset="0"/>
                <a:cs typeface="Arial" panose="020B0604020202020204" pitchFamily="34" charset="0"/>
              </a:rPr>
              <a:t>to </a:t>
            </a:r>
            <a:r>
              <a:rPr lang="en-US" sz="2000" i="1" kern="0" dirty="0">
                <a:effectLst/>
                <a:latin typeface="Arial" panose="020B0604020202020204" pitchFamily="34" charset="0"/>
                <a:ea typeface="Calibri" panose="020F0502020204030204" pitchFamily="34" charset="0"/>
                <a:cs typeface="Arial" panose="020B0604020202020204" pitchFamily="34" charset="0"/>
              </a:rPr>
              <a:t>historic buildings </a:t>
            </a:r>
            <a:r>
              <a:rPr lang="en-US" sz="2000" kern="0" dirty="0">
                <a:effectLst/>
                <a:latin typeface="Arial" panose="020B0604020202020204" pitchFamily="34" charset="0"/>
                <a:ea typeface="Calibri" panose="020F0502020204030204" pitchFamily="34" charset="0"/>
                <a:cs typeface="Arial" panose="020B0604020202020204" pitchFamily="34" charset="0"/>
              </a:rPr>
              <a:t>shall comply with this chapter, except as modified in Chapter 12.</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7: ALTERATION LEVEL 1</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Section701</a:t>
            </a:r>
          </a:p>
        </p:txBody>
      </p:sp>
    </p:spTree>
    <p:extLst>
      <p:ext uri="{BB962C8B-B14F-4D97-AF65-F5344CB8AC3E}">
        <p14:creationId xmlns:p14="http://schemas.microsoft.com/office/powerpoint/2010/main" val="26198375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702.1 Interior finishes. </a:t>
            </a:r>
            <a:r>
              <a:rPr lang="en-US" sz="2000" kern="0" dirty="0">
                <a:effectLst/>
                <a:latin typeface="Arial" panose="020B0604020202020204" pitchFamily="34" charset="0"/>
                <a:ea typeface="Calibri" panose="020F0502020204030204" pitchFamily="34" charset="0"/>
                <a:cs typeface="Arial" panose="020B0604020202020204" pitchFamily="34" charset="0"/>
              </a:rPr>
              <a:t>All newly installed interior wall and ceiling finishes shall comply with Chapter 8 of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Building Code</a:t>
            </a:r>
            <a:r>
              <a:rPr lang="en-US" sz="2000" kern="0" dirty="0">
                <a:effectLst/>
                <a:latin typeface="Arial" panose="020B0604020202020204" pitchFamily="34" charset="0"/>
                <a:ea typeface="Calibri" panose="020F0502020204030204" pitchFamily="34" charset="0"/>
                <a:cs typeface="Arial" panose="020B0604020202020204" pitchFamily="34" charset="0"/>
              </a:rPr>
              <a:t>.</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7: ALTERATION LEVEL 1</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Section 702:</a:t>
            </a:r>
          </a:p>
        </p:txBody>
      </p:sp>
    </p:spTree>
    <p:extLst>
      <p:ext uri="{BB962C8B-B14F-4D97-AF65-F5344CB8AC3E}">
        <p14:creationId xmlns:p14="http://schemas.microsoft.com/office/powerpoint/2010/main" val="42558034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702.5 Emergency escape and rescue openings. </a:t>
            </a:r>
            <a:r>
              <a:rPr lang="en-US" sz="2000" kern="0" dirty="0">
                <a:effectLst/>
                <a:latin typeface="Arial" panose="020B0604020202020204" pitchFamily="34" charset="0"/>
                <a:ea typeface="Calibri" panose="020F0502020204030204" pitchFamily="34" charset="0"/>
                <a:cs typeface="Arial" panose="020B0604020202020204" pitchFamily="34" charset="0"/>
              </a:rPr>
              <a:t>Where windows are required to provide emergency escape and rescue openings in Group R-2 and R-3 occupancies and one and two-family dwellings and townhouses regulated by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Residential Code</a:t>
            </a:r>
            <a:r>
              <a:rPr lang="en-US" sz="2000" kern="0" dirty="0">
                <a:effectLst/>
                <a:latin typeface="Arial" panose="020B0604020202020204" pitchFamily="34" charset="0"/>
                <a:ea typeface="Calibri" panose="020F0502020204030204" pitchFamily="34" charset="0"/>
                <a:cs typeface="Arial" panose="020B0604020202020204" pitchFamily="34" charset="0"/>
              </a:rPr>
              <a:t>, replacement windows shall be exempt from the requirements of Sections 1030.2, 1030.3 and 1030.5 of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Building Code </a:t>
            </a:r>
            <a:r>
              <a:rPr lang="en-US" sz="2000" kern="0" dirty="0">
                <a:effectLst/>
                <a:latin typeface="Arial" panose="020B0604020202020204" pitchFamily="34" charset="0"/>
                <a:ea typeface="Calibri" panose="020F0502020204030204" pitchFamily="34" charset="0"/>
                <a:cs typeface="Arial" panose="020B0604020202020204" pitchFamily="34" charset="0"/>
              </a:rPr>
              <a:t>and Sections R310.21 and R310.2.3 of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Residential Code </a:t>
            </a:r>
            <a:r>
              <a:rPr lang="en-US" sz="2000" kern="0" dirty="0">
                <a:effectLst/>
                <a:latin typeface="Arial" panose="020B0604020202020204" pitchFamily="34" charset="0"/>
                <a:ea typeface="Calibri" panose="020F0502020204030204" pitchFamily="34" charset="0"/>
                <a:cs typeface="Arial" panose="020B0604020202020204" pitchFamily="34" charset="0"/>
              </a:rPr>
              <a:t>accordingly, provided the replacement window is the manufacturer’s largest standard size window that will fit within the existing frame or existing rough opening. The replacement window shall be permitted to be of the same operating style as the existing window or a style that provides for an equal or greater window opening area than the existing window.</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Arial" panose="020B0604020202020204" pitchFamily="34" charset="0"/>
                <a:ea typeface="Calibri" panose="020F0502020204030204" pitchFamily="34" charset="0"/>
                <a:cs typeface="Arial" panose="020B0604020202020204" pitchFamily="34" charset="0"/>
              </a:rPr>
              <a:t>Window opening control devices complying with ASTM F 2090 shall be permitted for use on windows required to provide </a:t>
            </a:r>
            <a:r>
              <a:rPr lang="en-US" sz="2000" i="1" kern="0" dirty="0">
                <a:effectLst/>
                <a:latin typeface="Arial" panose="020B0604020202020204" pitchFamily="34" charset="0"/>
                <a:ea typeface="Calibri" panose="020F0502020204030204" pitchFamily="34" charset="0"/>
                <a:cs typeface="Arial" panose="020B0604020202020204" pitchFamily="34" charset="0"/>
              </a:rPr>
              <a:t>emergency escape </a:t>
            </a:r>
            <a:r>
              <a:rPr lang="en-US" sz="2000" kern="0" dirty="0">
                <a:effectLst/>
                <a:latin typeface="Arial" panose="020B0604020202020204" pitchFamily="34" charset="0"/>
                <a:ea typeface="Calibri" panose="020F0502020204030204" pitchFamily="34" charset="0"/>
                <a:cs typeface="Arial" panose="020B0604020202020204" pitchFamily="34" charset="0"/>
              </a:rPr>
              <a:t>and </a:t>
            </a:r>
            <a:r>
              <a:rPr lang="en-US" sz="2000" i="1" kern="0" dirty="0">
                <a:effectLst/>
                <a:latin typeface="Arial" panose="020B0604020202020204" pitchFamily="34" charset="0"/>
                <a:ea typeface="Calibri" panose="020F0502020204030204" pitchFamily="34" charset="0"/>
                <a:cs typeface="Arial" panose="020B0604020202020204" pitchFamily="34" charset="0"/>
              </a:rPr>
              <a:t>rescue openings</a:t>
            </a:r>
            <a:r>
              <a:rPr lang="en-US" sz="2000" kern="0" dirty="0">
                <a:effectLst/>
                <a:latin typeface="Arial" panose="020B0604020202020204" pitchFamily="34" charset="0"/>
                <a:ea typeface="Calibri" panose="020F0502020204030204" pitchFamily="34" charset="0"/>
                <a:cs typeface="Arial" panose="020B0604020202020204" pitchFamily="34" charset="0"/>
              </a:rPr>
              <a:t>.</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7: ALTERATION LEVEL 1</a:t>
            </a:r>
          </a:p>
        </p:txBody>
      </p:sp>
      <p:sp>
        <p:nvSpPr>
          <p:cNvPr id="5" name="Title 4">
            <a:extLst>
              <a:ext uri="{FF2B5EF4-FFF2-40B4-BE49-F238E27FC236}">
                <a16:creationId xmlns:a16="http://schemas.microsoft.com/office/drawing/2014/main" id="{4638DF7F-C51D-80CD-EE6D-F15A13B41F46}"/>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2748577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704.1 General.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Alterations </a:t>
            </a:r>
            <a:r>
              <a:rPr lang="en-US" sz="2000" kern="0" dirty="0">
                <a:effectLst/>
                <a:latin typeface="Arial" panose="020B0604020202020204" pitchFamily="34" charset="0"/>
                <a:ea typeface="Calibri" panose="020F0502020204030204" pitchFamily="34" charset="0"/>
                <a:cs typeface="Arial" panose="020B0604020202020204" pitchFamily="34" charset="0"/>
              </a:rPr>
              <a:t>shall be done in a manner that maintains the level of protection provided for the means of egress.</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7: ALTERATION LEVEL 1</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Section 704:</a:t>
            </a:r>
          </a:p>
        </p:txBody>
      </p:sp>
    </p:spTree>
    <p:extLst>
      <p:ext uri="{BB962C8B-B14F-4D97-AF65-F5344CB8AC3E}">
        <p14:creationId xmlns:p14="http://schemas.microsoft.com/office/powerpoint/2010/main" val="786657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706.1 General. </a:t>
            </a:r>
            <a:r>
              <a:rPr lang="en-US" sz="2000" kern="0" dirty="0">
                <a:effectLst/>
                <a:latin typeface="Arial" panose="020B0604020202020204" pitchFamily="34" charset="0"/>
                <a:ea typeface="Calibri" panose="020F0502020204030204" pitchFamily="34" charset="0"/>
                <a:cs typeface="Arial" panose="020B0604020202020204" pitchFamily="34" charset="0"/>
              </a:rPr>
              <a:t>Materials and methods of application used for recovering or replacing an existing roof covering shall comply with the requirements of Chapter 15 of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Building Code</a:t>
            </a:r>
            <a:r>
              <a:rPr lang="en-US" sz="2000" kern="0" dirty="0">
                <a:effectLst/>
                <a:latin typeface="Arial" panose="020B0604020202020204" pitchFamily="34" charset="0"/>
                <a:ea typeface="Calibri" panose="020F0502020204030204" pitchFamily="34" charset="0"/>
                <a:cs typeface="Arial" panose="020B0604020202020204" pitchFamily="34" charset="0"/>
              </a:rPr>
              <a:t>.</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Exception: </a:t>
            </a:r>
            <a:r>
              <a:rPr lang="en-US" sz="2000" kern="0" dirty="0">
                <a:effectLst/>
                <a:latin typeface="Arial" panose="020B0604020202020204" pitchFamily="34" charset="0"/>
                <a:ea typeface="Calibri" panose="020F0502020204030204" pitchFamily="34" charset="0"/>
                <a:cs typeface="Arial" panose="020B0604020202020204" pitchFamily="34" charset="0"/>
              </a:rPr>
              <a:t>Reroofing shall not be required to meet the minimum design slope requirement of one-quarter unit vertical in 12 units horizontal (2-percent slope) in Section 1507 of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Building Code </a:t>
            </a:r>
            <a:r>
              <a:rPr lang="en-US" sz="2000" kern="0" dirty="0">
                <a:effectLst/>
                <a:latin typeface="Arial" panose="020B0604020202020204" pitchFamily="34" charset="0"/>
                <a:ea typeface="Calibri" panose="020F0502020204030204" pitchFamily="34" charset="0"/>
                <a:cs typeface="Arial" panose="020B0604020202020204" pitchFamily="34" charset="0"/>
              </a:rPr>
              <a:t>for roofs that provide positive roof drainage.</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7: ALTERATION LEVEL 1</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Section 706:</a:t>
            </a:r>
          </a:p>
        </p:txBody>
      </p:sp>
    </p:spTree>
    <p:extLst>
      <p:ext uri="{BB962C8B-B14F-4D97-AF65-F5344CB8AC3E}">
        <p14:creationId xmlns:p14="http://schemas.microsoft.com/office/powerpoint/2010/main" val="1212868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E8BB28-1236-E472-445B-2A8954637563}"/>
              </a:ext>
            </a:extLst>
          </p:cNvPr>
          <p:cNvSpPr>
            <a:spLocks noGrp="1"/>
          </p:cNvSpPr>
          <p:nvPr>
            <p:ph idx="1"/>
          </p:nvPr>
        </p:nvSpPr>
        <p:spPr/>
        <p:txBody>
          <a:bodyPr>
            <a:normAutofit/>
          </a:bodyPr>
          <a:lstStyle/>
          <a:p>
            <a:pPr marL="0" marR="0" eaLnBrk="0" hangingPunct="0">
              <a:lnSpc>
                <a:spcPct val="107000"/>
              </a:lnSpc>
              <a:spcBef>
                <a:spcPts val="0"/>
              </a:spcBef>
              <a:spcAft>
                <a:spcPts val="0"/>
              </a:spcAft>
              <a:tabLst>
                <a:tab pos="432435" algn="l"/>
              </a:tabLst>
            </a:pPr>
            <a:r>
              <a:rPr lang="en-US" sz="2000" b="1" kern="0" dirty="0">
                <a:effectLst/>
                <a:latin typeface="Arial" panose="020B0604020202020204" pitchFamily="34" charset="0"/>
                <a:ea typeface="Calibri" panose="020F0502020204030204" pitchFamily="34" charset="0"/>
                <a:cs typeface="Arial" panose="020B0604020202020204" pitchFamily="34" charset="0"/>
              </a:rPr>
              <a:t>106.3.2 Previous approval. </a:t>
            </a:r>
            <a:r>
              <a:rPr lang="en-US" sz="2000" kern="0" dirty="0">
                <a:effectLst/>
                <a:latin typeface="Arial" panose="020B0604020202020204" pitchFamily="34" charset="0"/>
                <a:ea typeface="Calibri" panose="020F0502020204030204" pitchFamily="34" charset="0"/>
                <a:cs typeface="Arial" panose="020B0604020202020204" pitchFamily="34" charset="0"/>
              </a:rPr>
              <a:t>This code shall not require changes in the construction documents, construction or designated occupancy of a structure for which a lawful permit has been issued and the construction of which has been pursued in good faith within 180 days after the effective date of this code and has not been abandoned.</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eaLnBrk="0" hangingPunct="0">
              <a:lnSpc>
                <a:spcPct val="107000"/>
              </a:lnSpc>
              <a:spcBef>
                <a:spcPts val="0"/>
              </a:spcBef>
              <a:spcAft>
                <a:spcPts val="0"/>
              </a:spcAft>
              <a:tabLst>
                <a:tab pos="390525" algn="l"/>
              </a:tabLst>
            </a:pP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308A6517-276A-D81A-16FF-93A8FB1A01A3}"/>
              </a:ext>
            </a:extLst>
          </p:cNvPr>
          <p:cNvSpPr>
            <a:spLocks noGrp="1"/>
          </p:cNvSpPr>
          <p:nvPr>
            <p:ph type="body" sz="quarter" idx="11"/>
          </p:nvPr>
        </p:nvSpPr>
        <p:spPr>
          <a:xfrm>
            <a:off x="0" y="364348"/>
            <a:ext cx="3708400" cy="487421"/>
          </a:xfrm>
        </p:spPr>
        <p:txBody>
          <a:bodyPr/>
          <a:lstStyle/>
          <a:p>
            <a:r>
              <a:rPr lang="en-US" dirty="0"/>
              <a:t>CHAPTER 1: SCOPE</a:t>
            </a:r>
          </a:p>
        </p:txBody>
      </p:sp>
      <p:sp>
        <p:nvSpPr>
          <p:cNvPr id="6" name="Title 5">
            <a:extLst>
              <a:ext uri="{FF2B5EF4-FFF2-40B4-BE49-F238E27FC236}">
                <a16:creationId xmlns:a16="http://schemas.microsoft.com/office/drawing/2014/main" id="{BF177802-6C4E-90F4-673C-F0C6147BBE53}"/>
              </a:ext>
            </a:extLst>
          </p:cNvPr>
          <p:cNvSpPr>
            <a:spLocks noGrp="1"/>
          </p:cNvSpPr>
          <p:nvPr>
            <p:ph type="title"/>
          </p:nvPr>
        </p:nvSpPr>
        <p:spPr/>
        <p:txBody>
          <a:bodyPr/>
          <a:lstStyle/>
          <a:p>
            <a:r>
              <a:rPr lang="en-US" dirty="0"/>
              <a:t>106</a:t>
            </a:r>
          </a:p>
        </p:txBody>
      </p:sp>
    </p:spTree>
    <p:extLst>
      <p:ext uri="{BB962C8B-B14F-4D97-AF65-F5344CB8AC3E}">
        <p14:creationId xmlns:p14="http://schemas.microsoft.com/office/powerpoint/2010/main" val="32003234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B56F685-0BB5-CBF9-011E-C14FA8CD1249}"/>
              </a:ext>
            </a:extLst>
          </p:cNvPr>
          <p:cNvSpPr>
            <a:spLocks noGrp="1"/>
          </p:cNvSpPr>
          <p:nvPr>
            <p:ph type="title"/>
          </p:nvPr>
        </p:nvSpPr>
        <p:spPr/>
        <p:txBody>
          <a:bodyPr/>
          <a:lstStyle/>
          <a:p>
            <a:r>
              <a:rPr lang="en-US" dirty="0"/>
              <a:t>Alteration Level 2</a:t>
            </a:r>
          </a:p>
        </p:txBody>
      </p:sp>
      <p:sp>
        <p:nvSpPr>
          <p:cNvPr id="11" name="Text Placeholder 10">
            <a:extLst>
              <a:ext uri="{FF2B5EF4-FFF2-40B4-BE49-F238E27FC236}">
                <a16:creationId xmlns:a16="http://schemas.microsoft.com/office/drawing/2014/main" id="{988E9AAB-85FC-F80D-0BB6-0A73A08E609B}"/>
              </a:ext>
            </a:extLst>
          </p:cNvPr>
          <p:cNvSpPr>
            <a:spLocks noGrp="1"/>
          </p:cNvSpPr>
          <p:nvPr>
            <p:ph type="body" idx="1"/>
          </p:nvPr>
        </p:nvSpPr>
        <p:spPr/>
        <p:txBody>
          <a:bodyPr/>
          <a:lstStyle/>
          <a:p>
            <a:r>
              <a:rPr lang="en-US" dirty="0"/>
              <a:t>Chapter 8:</a:t>
            </a:r>
          </a:p>
        </p:txBody>
      </p:sp>
      <p:sp>
        <p:nvSpPr>
          <p:cNvPr id="3" name="Text Placeholder 11">
            <a:extLst>
              <a:ext uri="{FF2B5EF4-FFF2-40B4-BE49-F238E27FC236}">
                <a16:creationId xmlns:a16="http://schemas.microsoft.com/office/drawing/2014/main" id="{741C2F71-3BB0-6379-15A7-299CFE263BCD}"/>
              </a:ext>
            </a:extLst>
          </p:cNvPr>
          <p:cNvSpPr txBox="1">
            <a:spLocks/>
          </p:cNvSpPr>
          <p:nvPr/>
        </p:nvSpPr>
        <p:spPr>
          <a:xfrm>
            <a:off x="9163049" y="1253067"/>
            <a:ext cx="2537355" cy="49450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US" sz="30000" dirty="0">
                <a:latin typeface="Times New Roman" panose="02020603050405020304" pitchFamily="18" charset="0"/>
                <a:cs typeface="Times New Roman" panose="02020603050405020304" pitchFamily="18" charset="0"/>
              </a:rPr>
              <a:t>8</a:t>
            </a:r>
          </a:p>
        </p:txBody>
      </p:sp>
    </p:spTree>
    <p:extLst>
      <p:ext uri="{BB962C8B-B14F-4D97-AF65-F5344CB8AC3E}">
        <p14:creationId xmlns:p14="http://schemas.microsoft.com/office/powerpoint/2010/main" val="21653234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801.1 Scope. </a:t>
            </a:r>
            <a:r>
              <a:rPr lang="en-US" sz="2000" kern="0" dirty="0">
                <a:effectLst/>
                <a:latin typeface="Arial" panose="020B0604020202020204" pitchFamily="34" charset="0"/>
                <a:ea typeface="Calibri" panose="020F0502020204030204" pitchFamily="34" charset="0"/>
                <a:cs typeface="Arial" panose="020B0604020202020204" pitchFamily="34" charset="0"/>
              </a:rPr>
              <a:t>Level 2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alterations </a:t>
            </a:r>
            <a:r>
              <a:rPr lang="en-US" sz="2000" kern="0" dirty="0">
                <a:effectLst/>
                <a:latin typeface="Arial" panose="020B0604020202020204" pitchFamily="34" charset="0"/>
                <a:ea typeface="Calibri" panose="020F0502020204030204" pitchFamily="34" charset="0"/>
                <a:cs typeface="Arial" panose="020B0604020202020204" pitchFamily="34" charset="0"/>
              </a:rPr>
              <a:t>as described in Section 504 shall comply with the requirements of this chapter.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Exception: </a:t>
            </a:r>
            <a:r>
              <a:rPr lang="en-US" sz="2000" kern="0" dirty="0">
                <a:effectLst/>
                <a:latin typeface="Arial" panose="020B0604020202020204" pitchFamily="34" charset="0"/>
                <a:ea typeface="Calibri" panose="020F0502020204030204" pitchFamily="34" charset="0"/>
                <a:cs typeface="Arial" panose="020B0604020202020204" pitchFamily="34" charset="0"/>
              </a:rPr>
              <a:t>Buildings in which the reconfiguration is exclusively the result of compliance with the accessibility requirements of Section 705.2 shall be permitted to comply with Chapter 7.</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8: ALTERATION LEVEL 2</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Section 801:</a:t>
            </a:r>
          </a:p>
        </p:txBody>
      </p:sp>
    </p:spTree>
    <p:extLst>
      <p:ext uri="{BB962C8B-B14F-4D97-AF65-F5344CB8AC3E}">
        <p14:creationId xmlns:p14="http://schemas.microsoft.com/office/powerpoint/2010/main" val="4414649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804.1 Scope. </a:t>
            </a:r>
            <a:r>
              <a:rPr lang="en-US" sz="2000" kern="0" dirty="0">
                <a:effectLst/>
                <a:latin typeface="Arial" panose="020B0604020202020204" pitchFamily="34" charset="0"/>
                <a:ea typeface="Calibri" panose="020F0502020204030204" pitchFamily="34" charset="0"/>
                <a:cs typeface="Arial" panose="020B0604020202020204" pitchFamily="34" charset="0"/>
              </a:rPr>
              <a:t>The requirements of this section shall be limited to work areas in which Level 2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alterations </a:t>
            </a:r>
            <a:r>
              <a:rPr lang="en-US" sz="2000" kern="0" dirty="0">
                <a:effectLst/>
                <a:latin typeface="Arial" panose="020B0604020202020204" pitchFamily="34" charset="0"/>
                <a:ea typeface="Calibri" panose="020F0502020204030204" pitchFamily="34" charset="0"/>
                <a:cs typeface="Arial" panose="020B0604020202020204" pitchFamily="34" charset="0"/>
              </a:rPr>
              <a:t>are being performed, and where specified they shall apply throughout the floor on which the </a:t>
            </a:r>
            <a:r>
              <a:rPr lang="en-US" sz="2000" i="1" kern="0" dirty="0">
                <a:effectLst/>
                <a:latin typeface="Arial" panose="020B0604020202020204" pitchFamily="34" charset="0"/>
                <a:ea typeface="Calibri" panose="020F0502020204030204" pitchFamily="34" charset="0"/>
                <a:cs typeface="Arial" panose="020B0604020202020204" pitchFamily="34" charset="0"/>
              </a:rPr>
              <a:t>work areas </a:t>
            </a:r>
            <a:r>
              <a:rPr lang="en-US" sz="2000" kern="0" dirty="0">
                <a:effectLst/>
                <a:latin typeface="Arial" panose="020B0604020202020204" pitchFamily="34" charset="0"/>
                <a:ea typeface="Calibri" panose="020F0502020204030204" pitchFamily="34" charset="0"/>
                <a:cs typeface="Arial" panose="020B0604020202020204" pitchFamily="34" charset="0"/>
              </a:rPr>
              <a:t>are located or otherwise beyond the </a:t>
            </a:r>
            <a:r>
              <a:rPr lang="en-US" sz="2000" i="1" kern="0" dirty="0">
                <a:effectLst/>
                <a:latin typeface="Arial" panose="020B0604020202020204" pitchFamily="34" charset="0"/>
                <a:ea typeface="Calibri" panose="020F0502020204030204" pitchFamily="34" charset="0"/>
                <a:cs typeface="Arial" panose="020B0604020202020204" pitchFamily="34" charset="0"/>
              </a:rPr>
              <a:t>work area</a:t>
            </a:r>
            <a:r>
              <a:rPr lang="en-US" sz="2000" kern="0" dirty="0">
                <a:effectLst/>
                <a:latin typeface="Arial" panose="020B0604020202020204" pitchFamily="34" charset="0"/>
                <a:ea typeface="Calibri" panose="020F0502020204030204" pitchFamily="34" charset="0"/>
                <a:cs typeface="Arial" panose="020B0604020202020204" pitchFamily="34" charset="0"/>
              </a:rPr>
              <a:t>.</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8: ALTERATION LEVEL 2</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Section 804:</a:t>
            </a:r>
          </a:p>
        </p:txBody>
      </p:sp>
    </p:spTree>
    <p:extLst>
      <p:ext uri="{BB962C8B-B14F-4D97-AF65-F5344CB8AC3E}">
        <p14:creationId xmlns:p14="http://schemas.microsoft.com/office/powerpoint/2010/main" val="18238461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804.4 Fire alarm and detection. </a:t>
            </a:r>
            <a:r>
              <a:rPr lang="en-US" sz="2000" kern="0" dirty="0">
                <a:effectLst/>
                <a:latin typeface="Arial" panose="020B0604020202020204" pitchFamily="34" charset="0"/>
                <a:ea typeface="Calibri" panose="020F0502020204030204" pitchFamily="34" charset="0"/>
                <a:cs typeface="Arial" panose="020B0604020202020204" pitchFamily="34" charset="0"/>
              </a:rPr>
              <a:t>An approved fire alarm system shall be installed in accordance with Sections 804.4.1 through 804.4.3. Where automatic sprinkler protection is provided in accordance with Section 804.2 and is connected to the building fire alarm system, automatic heat detection shall not be required.</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Arial" panose="020B0604020202020204" pitchFamily="34" charset="0"/>
                <a:ea typeface="Calibri" panose="020F0502020204030204" pitchFamily="34" charset="0"/>
                <a:cs typeface="Arial" panose="020B0604020202020204" pitchFamily="34" charset="0"/>
              </a:rPr>
              <a:t>An approved automatic fire detection system shall be installed in accordance with the provisions of this code and NFPA 72. Devices, combinations of devices, appliances, and equipment shall be approved. The automatic fire detectors shall be smoke detectors, except that an approved alternative type of detector shall be installed in spaces such as boiler rooms, where products of combustion are present during normal operation in sufficient quantity to actuate a smoke detector.</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8: ALTERATION LEVEL 2</a:t>
            </a:r>
          </a:p>
        </p:txBody>
      </p:sp>
      <p:sp>
        <p:nvSpPr>
          <p:cNvPr id="5" name="Title 4">
            <a:extLst>
              <a:ext uri="{FF2B5EF4-FFF2-40B4-BE49-F238E27FC236}">
                <a16:creationId xmlns:a16="http://schemas.microsoft.com/office/drawing/2014/main" id="{F5F13B0D-68EC-3B43-4207-0145B27BAA9B}"/>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6476865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805.3.1 Minimum number. </a:t>
            </a:r>
            <a:r>
              <a:rPr lang="en-US" sz="2000" kern="0" dirty="0">
                <a:effectLst/>
                <a:latin typeface="Arial" panose="020B0604020202020204" pitchFamily="34" charset="0"/>
                <a:ea typeface="Calibri" panose="020F0502020204030204" pitchFamily="34" charset="0"/>
                <a:cs typeface="Arial" panose="020B0604020202020204" pitchFamily="34" charset="0"/>
              </a:rPr>
              <a:t>Every story utilized for human occupancy on which there is a </a:t>
            </a:r>
            <a:r>
              <a:rPr lang="en-US" sz="2000" i="1" kern="0" dirty="0">
                <a:effectLst/>
                <a:latin typeface="Arial" panose="020B0604020202020204" pitchFamily="34" charset="0"/>
                <a:ea typeface="Calibri" panose="020F0502020204030204" pitchFamily="34" charset="0"/>
                <a:cs typeface="Arial" panose="020B0604020202020204" pitchFamily="34" charset="0"/>
              </a:rPr>
              <a:t>work area </a:t>
            </a:r>
            <a:r>
              <a:rPr lang="en-US" sz="2000" kern="0" dirty="0">
                <a:effectLst/>
                <a:latin typeface="Arial" panose="020B0604020202020204" pitchFamily="34" charset="0"/>
                <a:ea typeface="Calibri" panose="020F0502020204030204" pitchFamily="34" charset="0"/>
                <a:cs typeface="Arial" panose="020B0604020202020204" pitchFamily="34" charset="0"/>
              </a:rPr>
              <a:t>that includes exits or corridors shared by more than one tenant within the </a:t>
            </a:r>
            <a:r>
              <a:rPr lang="en-US" sz="2000" i="1" kern="0" dirty="0">
                <a:effectLst/>
                <a:latin typeface="Arial" panose="020B0604020202020204" pitchFamily="34" charset="0"/>
                <a:ea typeface="Calibri" panose="020F0502020204030204" pitchFamily="34" charset="0"/>
                <a:cs typeface="Arial" panose="020B0604020202020204" pitchFamily="34" charset="0"/>
              </a:rPr>
              <a:t>work area </a:t>
            </a:r>
            <a:r>
              <a:rPr lang="en-US" sz="2000" kern="0" dirty="0">
                <a:effectLst/>
                <a:latin typeface="Arial" panose="020B0604020202020204" pitchFamily="34" charset="0"/>
                <a:ea typeface="Calibri" panose="020F0502020204030204" pitchFamily="34" charset="0"/>
                <a:cs typeface="Arial" panose="020B0604020202020204" pitchFamily="34" charset="0"/>
              </a:rPr>
              <a:t>shall be provided with the minimum number of exits based on the occupancy and the occupant load in accordance with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Building Code</a:t>
            </a:r>
            <a:r>
              <a:rPr lang="en-US" sz="2000" kern="0" dirty="0">
                <a:effectLst/>
                <a:latin typeface="Arial" panose="020B0604020202020204" pitchFamily="34" charset="0"/>
                <a:ea typeface="Calibri" panose="020F0502020204030204" pitchFamily="34" charset="0"/>
                <a:cs typeface="Arial" panose="020B0604020202020204" pitchFamily="34" charset="0"/>
              </a:rPr>
              <a:t>. In addition, the exits shall comply with Sections 805.3.1.1 and 805.3.1.2.</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8: ALTERATION LEVEL 2</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Section 805:</a:t>
            </a:r>
          </a:p>
        </p:txBody>
      </p:sp>
    </p:spTree>
    <p:extLst>
      <p:ext uri="{BB962C8B-B14F-4D97-AF65-F5344CB8AC3E}">
        <p14:creationId xmlns:p14="http://schemas.microsoft.com/office/powerpoint/2010/main" val="12590481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825624"/>
            <a:ext cx="10515600"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805.3.1.1 Single-exit buildings. </a:t>
            </a:r>
            <a:r>
              <a:rPr lang="en-US" sz="2000" kern="0" dirty="0">
                <a:effectLst/>
                <a:latin typeface="Arial" panose="020B0604020202020204" pitchFamily="34" charset="0"/>
                <a:ea typeface="Calibri" panose="020F0502020204030204" pitchFamily="34" charset="0"/>
                <a:cs typeface="Arial" panose="020B0604020202020204" pitchFamily="34" charset="0"/>
              </a:rPr>
              <a:t>Only one exit is required from buildings and spaces of the following occupancies: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1000"/>
              </a:spcAft>
              <a:buFont typeface="+mj-lt"/>
              <a:buAutoNum type="arabicParenR"/>
            </a:pPr>
            <a:r>
              <a:rPr lang="en-US" sz="2000" kern="0" dirty="0">
                <a:effectLst/>
                <a:latin typeface="Arial" panose="020B0604020202020204" pitchFamily="34" charset="0"/>
                <a:ea typeface="Calibri" panose="020F0502020204030204" pitchFamily="34" charset="0"/>
                <a:cs typeface="Arial" panose="020B0604020202020204" pitchFamily="34" charset="0"/>
              </a:rPr>
              <a:t>In Group A, B, E, F, M, U and S occupancies, a single exit is permitted in the story at the level of exit discharge when the occupant load of the story does not exceed 50 and the exit access travel distance does not exceed 75 feet (22 860 mm).</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1000"/>
              </a:spcAft>
              <a:buFont typeface="+mj-lt"/>
              <a:buAutoNum type="arabicParenR"/>
            </a:pPr>
            <a:r>
              <a:rPr lang="en-US" sz="2000" kern="0" dirty="0">
                <a:effectLst/>
                <a:latin typeface="Arial" panose="020B0604020202020204" pitchFamily="34" charset="0"/>
                <a:ea typeface="Calibri" panose="020F0502020204030204" pitchFamily="34" charset="0"/>
                <a:cs typeface="Arial" panose="020B0604020202020204" pitchFamily="34" charset="0"/>
              </a:rPr>
              <a:t>Group B, F-2, and S-2 occupancies not more than two stories in height that are not greater than 3,500 square feet per floor (326 m2), when the exit access travel distance does not exceed 75 feet (22 860 mm). The minimum fire-resistance rating of the exit enclosure and of the opening protection shall be 1 hour.</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1000"/>
              </a:spcAft>
              <a:buFont typeface="+mj-lt"/>
              <a:buAutoNum type="arabicParenR"/>
            </a:pPr>
            <a:r>
              <a:rPr lang="en-US" sz="2000" kern="0" dirty="0">
                <a:effectLst/>
                <a:latin typeface="Arial" panose="020B0604020202020204" pitchFamily="34" charset="0"/>
                <a:ea typeface="Calibri" panose="020F0502020204030204" pitchFamily="34" charset="0"/>
                <a:cs typeface="Arial" panose="020B0604020202020204" pitchFamily="34" charset="0"/>
              </a:rPr>
              <a:t>Open parking structures where vehicles are mechanically parked.</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1000"/>
              </a:spcAft>
              <a:buFont typeface="+mj-lt"/>
              <a:buAutoNum type="arabicParenR"/>
            </a:pPr>
            <a:r>
              <a:rPr lang="en-US" sz="2000" kern="0" dirty="0">
                <a:effectLst/>
                <a:latin typeface="Arial" panose="020B0604020202020204" pitchFamily="34" charset="0"/>
                <a:ea typeface="Calibri" panose="020F0502020204030204" pitchFamily="34" charset="0"/>
                <a:cs typeface="Arial" panose="020B0604020202020204" pitchFamily="34" charset="0"/>
              </a:rPr>
              <a:t>In Group R-4 occupancies, the maximum occupant load excluding staff is 16.</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8: ALTERATION LEVEL 2</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805</a:t>
            </a:r>
          </a:p>
        </p:txBody>
      </p:sp>
    </p:spTree>
    <p:extLst>
      <p:ext uri="{BB962C8B-B14F-4D97-AF65-F5344CB8AC3E}">
        <p14:creationId xmlns:p14="http://schemas.microsoft.com/office/powerpoint/2010/main" val="12735310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790700"/>
            <a:ext cx="10515600" cy="4554627"/>
          </a:xfrm>
        </p:spPr>
        <p:txBody>
          <a:bodyPr>
            <a:noAutofit/>
          </a:bodyPr>
          <a:lstStyle/>
          <a:p>
            <a:pPr marL="457200" marR="0" indent="-457200">
              <a:lnSpc>
                <a:spcPct val="107000"/>
              </a:lnSpc>
              <a:spcBef>
                <a:spcPts val="0"/>
              </a:spcBef>
              <a:spcAft>
                <a:spcPts val="1000"/>
              </a:spcAft>
              <a:buFont typeface="+mj-lt"/>
              <a:buAutoNum type="arabicParenR" startAt="5"/>
            </a:pPr>
            <a:r>
              <a:rPr lang="en-US" sz="2000" kern="0" dirty="0">
                <a:effectLst/>
                <a:latin typeface="Arial" panose="020B0604020202020204" pitchFamily="34" charset="0"/>
                <a:ea typeface="Calibri" panose="020F0502020204030204" pitchFamily="34" charset="0"/>
                <a:cs typeface="Arial" panose="020B0604020202020204" pitchFamily="34" charset="0"/>
              </a:rPr>
              <a:t>Groups R-1 and R-2 not more than two stories in height, when there are not more than four dwelling units per floor and the exit access travel distance does not exceed 50 feet (15 240 mm). The minimum fire-resistance rating of the exit enclosure and of the opening protection shall be 1 hour.</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1000"/>
              </a:spcAft>
              <a:buFont typeface="+mj-lt"/>
              <a:buAutoNum type="arabicParenR" startAt="5"/>
            </a:pPr>
            <a:r>
              <a:rPr lang="en-US" sz="2000" kern="0" dirty="0">
                <a:effectLst/>
                <a:latin typeface="Arial" panose="020B0604020202020204" pitchFamily="34" charset="0"/>
                <a:ea typeface="Calibri" panose="020F0502020204030204" pitchFamily="34" charset="0"/>
                <a:cs typeface="Arial" panose="020B0604020202020204" pitchFamily="34" charset="0"/>
              </a:rPr>
              <a:t>In multilevel dwelling units in buildings of occupancy Group R-1 or R-2, an exit shall not be required from every level of the dwelling unit provided that one of the following conditions is met:</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lvl="1" indent="0">
              <a:lnSpc>
                <a:spcPct val="107000"/>
              </a:lnSpc>
              <a:spcBef>
                <a:spcPts val="0"/>
              </a:spcBef>
              <a:spcAft>
                <a:spcPts val="1000"/>
              </a:spcAft>
              <a:buNone/>
            </a:pPr>
            <a:r>
              <a:rPr lang="en-US" sz="2000" kern="0" dirty="0">
                <a:effectLst/>
                <a:latin typeface="Arial" panose="020B0604020202020204" pitchFamily="34" charset="0"/>
                <a:ea typeface="Calibri" panose="020F0502020204030204" pitchFamily="34" charset="0"/>
                <a:cs typeface="Arial" panose="020B0604020202020204" pitchFamily="34" charset="0"/>
              </a:rPr>
              <a:t>6.1. The travel distance within the dwelling unit does not exceed 75 feet (22 860 mm); or 6.2. The building is not more than three stories in height and all third-floor space is part of one or more dwelling units located in part on the second floor; and no habitable room within any such dwelling unit shall have a travel distance that exceeds 50 feet (15 240 mm) from the outside of the habitable room entrance door to the inside of the entrance door to the dwelling unit.</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8: ALTERATION LEVEL 2</a:t>
            </a:r>
          </a:p>
        </p:txBody>
      </p:sp>
    </p:spTree>
    <p:extLst>
      <p:ext uri="{BB962C8B-B14F-4D97-AF65-F5344CB8AC3E}">
        <p14:creationId xmlns:p14="http://schemas.microsoft.com/office/powerpoint/2010/main" val="332959412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790700"/>
            <a:ext cx="10515600" cy="4554627"/>
          </a:xfrm>
        </p:spPr>
        <p:txBody>
          <a:bodyPr>
            <a:noAutofit/>
          </a:bodyPr>
          <a:lstStyle/>
          <a:p>
            <a:pPr marL="457200" marR="0" indent="-457200">
              <a:lnSpc>
                <a:spcPct val="107000"/>
              </a:lnSpc>
              <a:spcBef>
                <a:spcPts val="0"/>
              </a:spcBef>
              <a:spcAft>
                <a:spcPts val="1000"/>
              </a:spcAft>
              <a:buFont typeface="+mj-lt"/>
              <a:buAutoNum type="arabicParenR" startAt="7"/>
            </a:pPr>
            <a:r>
              <a:rPr lang="en-US" sz="2000" kern="0" dirty="0">
                <a:effectLst/>
                <a:latin typeface="Arial" panose="020B0604020202020204" pitchFamily="34" charset="0"/>
                <a:ea typeface="Calibri" panose="020F0502020204030204" pitchFamily="34" charset="0"/>
                <a:cs typeface="Arial" panose="020B0604020202020204" pitchFamily="34" charset="0"/>
              </a:rPr>
              <a:t>In Group R-2, H-4, H-5 and I occupancies and in rooming houses and child care centers, a single exit is permitted in a one-story building with a maximum occupant load of 10 and the exit access travel distance does not exceed 75 feet (22 860 mm).</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1000"/>
              </a:spcAft>
              <a:buFont typeface="+mj-lt"/>
              <a:buAutoNum type="arabicParenR" startAt="7"/>
            </a:pPr>
            <a:r>
              <a:rPr lang="en-US" sz="2000" kern="0" dirty="0">
                <a:effectLst/>
                <a:latin typeface="Arial" panose="020B0604020202020204" pitchFamily="34" charset="0"/>
                <a:ea typeface="Calibri" panose="020F0502020204030204" pitchFamily="34" charset="0"/>
                <a:cs typeface="Arial" panose="020B0604020202020204" pitchFamily="34" charset="0"/>
              </a:rPr>
              <a:t>In buildings of Group R-2 occupancy that are equipped throughout with an automatic fire sprinkler system, a single exit shall be permitted from a basement or story below grade if every dwelling unit on that floor is equipped with an approved window providing a clear opening of at least 5 square feet (0.47 m2) in area, a minimum net clear opening of 24 inches (610 mm) in height and 20 inches (508 mm) in width, and a sill height of not more than 44 inches (1118 mm) above the finished floor.</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8: ALTERATION LEVEL 2</a:t>
            </a:r>
          </a:p>
        </p:txBody>
      </p:sp>
    </p:spTree>
    <p:extLst>
      <p:ext uri="{BB962C8B-B14F-4D97-AF65-F5344CB8AC3E}">
        <p14:creationId xmlns:p14="http://schemas.microsoft.com/office/powerpoint/2010/main" val="6136535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200" y="1790700"/>
            <a:ext cx="10515600" cy="4554627"/>
          </a:xfrm>
        </p:spPr>
        <p:txBody>
          <a:bodyPr>
            <a:noAutofit/>
          </a:bodyPr>
          <a:lstStyle/>
          <a:p>
            <a:pPr marL="457200" indent="-457200">
              <a:lnSpc>
                <a:spcPct val="107000"/>
              </a:lnSpc>
              <a:spcBef>
                <a:spcPts val="0"/>
              </a:spcBef>
              <a:spcAft>
                <a:spcPts val="1000"/>
              </a:spcAft>
              <a:buFont typeface="+mj-lt"/>
              <a:buAutoNum type="arabicParenR" startAt="9"/>
            </a:pPr>
            <a:r>
              <a:rPr lang="en-US" sz="2000" kern="0" dirty="0">
                <a:effectLst/>
                <a:latin typeface="Arial" panose="020B0604020202020204" pitchFamily="34" charset="0"/>
                <a:ea typeface="Calibri" panose="020F0502020204030204" pitchFamily="34" charset="0"/>
                <a:cs typeface="Arial" panose="020B0604020202020204" pitchFamily="34" charset="0"/>
              </a:rPr>
              <a:t>In buildings of Group R-2 occupancy of any height with not more than four dwelling units per floor; with a smokeproof enclosure or outside stairway as an exit; and with such exit located within 20 feet (6096 mm) of travel to the entrance doors to all dwelling units served thereby.</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1000"/>
              </a:spcAft>
              <a:buFont typeface="+mj-lt"/>
              <a:buAutoNum type="arabicParenR" startAt="9"/>
            </a:pPr>
            <a:endParaRPr lang="en-US" sz="2000" kern="0" dirty="0">
              <a:effectLst/>
              <a:latin typeface="Arial" panose="020B0604020202020204" pitchFamily="34" charset="0"/>
              <a:ea typeface="Calibri" panose="020F0502020204030204" pitchFamily="34" charset="0"/>
              <a:cs typeface="Arial" panose="020B0604020202020204" pitchFamily="34" charset="0"/>
            </a:endParaRPr>
          </a:p>
          <a:p>
            <a:pPr marL="457200" marR="0" indent="-457200">
              <a:lnSpc>
                <a:spcPct val="107000"/>
              </a:lnSpc>
              <a:spcBef>
                <a:spcPts val="0"/>
              </a:spcBef>
              <a:spcAft>
                <a:spcPts val="1000"/>
              </a:spcAft>
              <a:buFont typeface="+mj-lt"/>
              <a:buAutoNum type="arabicParenR" startAt="9"/>
            </a:pPr>
            <a:r>
              <a:rPr lang="en-US" sz="2000" kern="0" dirty="0">
                <a:effectLst/>
                <a:latin typeface="Arial" panose="020B0604020202020204" pitchFamily="34" charset="0"/>
                <a:ea typeface="Calibri" panose="020F0502020204030204" pitchFamily="34" charset="0"/>
                <a:cs typeface="Arial" panose="020B0604020202020204" pitchFamily="34" charset="0"/>
              </a:rPr>
              <a:t>In buildings of Group R-3 occupancy equipped throughout with an automatic fire sprinkler system, only one exit shall be required from basements or stories below grade.</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8: ALTERATION LEVEL 2</a:t>
            </a:r>
          </a:p>
        </p:txBody>
      </p:sp>
    </p:spTree>
    <p:extLst>
      <p:ext uri="{BB962C8B-B14F-4D97-AF65-F5344CB8AC3E}">
        <p14:creationId xmlns:p14="http://schemas.microsoft.com/office/powerpoint/2010/main" val="6506039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199" y="1825624"/>
            <a:ext cx="10674927" cy="4554627"/>
          </a:xfrm>
        </p:spPr>
        <p:txBody>
          <a:bodyPr>
            <a:noAutofit/>
          </a:bodyPr>
          <a:lstStyle/>
          <a:p>
            <a:pPr marL="0" marR="0">
              <a:lnSpc>
                <a:spcPct val="107000"/>
              </a:lnSpc>
              <a:spcBef>
                <a:spcPts val="0"/>
              </a:spcBef>
              <a:spcAft>
                <a:spcPts val="0"/>
              </a:spcAft>
            </a:pPr>
            <a:r>
              <a:rPr lang="en-US" sz="1800" b="1" kern="0" dirty="0">
                <a:effectLst/>
                <a:latin typeface="Arial" panose="020B0604020202020204" pitchFamily="34" charset="0"/>
                <a:ea typeface="Calibri" panose="020F0502020204030204" pitchFamily="34" charset="0"/>
                <a:cs typeface="Arial" panose="020B0604020202020204" pitchFamily="34" charset="0"/>
              </a:rPr>
              <a:t>805.6 Dead-end corridors. </a:t>
            </a:r>
            <a:r>
              <a:rPr lang="en-US" sz="1800" kern="0" dirty="0">
                <a:effectLst/>
                <a:latin typeface="Arial" panose="020B0604020202020204" pitchFamily="34" charset="0"/>
                <a:ea typeface="Calibri" panose="020F0502020204030204" pitchFamily="34" charset="0"/>
                <a:cs typeface="Arial" panose="020B0604020202020204" pitchFamily="34" charset="0"/>
              </a:rPr>
              <a:t>Dead-end corridors in any </a:t>
            </a:r>
            <a:r>
              <a:rPr lang="en-US" sz="1800" i="1" kern="0" dirty="0">
                <a:effectLst/>
                <a:latin typeface="Arial" panose="020B0604020202020204" pitchFamily="34" charset="0"/>
                <a:ea typeface="Calibri" panose="020F0502020204030204" pitchFamily="34" charset="0"/>
                <a:cs typeface="Arial" panose="020B0604020202020204" pitchFamily="34" charset="0"/>
              </a:rPr>
              <a:t>work area </a:t>
            </a:r>
            <a:r>
              <a:rPr lang="en-US" sz="1800" kern="0" dirty="0">
                <a:effectLst/>
                <a:latin typeface="Arial" panose="020B0604020202020204" pitchFamily="34" charset="0"/>
                <a:ea typeface="Calibri" panose="020F0502020204030204" pitchFamily="34" charset="0"/>
                <a:cs typeface="Arial" panose="020B0604020202020204" pitchFamily="34" charset="0"/>
              </a:rPr>
              <a:t>shall not exceed 35 feet (10 670 mm).</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kern="0" dirty="0">
                <a:effectLst/>
                <a:latin typeface="Arial" panose="020B0604020202020204" pitchFamily="34" charset="0"/>
                <a:ea typeface="Calibri" panose="020F0502020204030204" pitchFamily="34" charset="0"/>
                <a:cs typeface="Arial" panose="020B0604020202020204" pitchFamily="34" charset="0"/>
              </a:rPr>
              <a:t> </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kern="0" dirty="0">
                <a:effectLst/>
                <a:latin typeface="Arial" panose="020B0604020202020204" pitchFamily="34" charset="0"/>
                <a:ea typeface="Calibri" panose="020F0502020204030204" pitchFamily="34" charset="0"/>
                <a:cs typeface="Arial" panose="020B0604020202020204" pitchFamily="34" charset="0"/>
              </a:rPr>
              <a:t>Exceptions:</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arenR"/>
            </a:pPr>
            <a:r>
              <a:rPr lang="en-US" sz="1800" kern="0" dirty="0">
                <a:effectLst/>
                <a:latin typeface="Arial" panose="020B0604020202020204" pitchFamily="34" charset="0"/>
                <a:ea typeface="Calibri" panose="020F0502020204030204" pitchFamily="34" charset="0"/>
                <a:cs typeface="Arial" panose="020B0604020202020204" pitchFamily="34" charset="0"/>
              </a:rPr>
              <a:t>Where dead-end corridors of greater length are permitted by the </a:t>
            </a:r>
            <a:r>
              <a:rPr lang="en-US" sz="1800" i="1" kern="0" dirty="0">
                <a:effectLst/>
                <a:latin typeface="Arial" panose="020B0604020202020204" pitchFamily="34" charset="0"/>
                <a:ea typeface="Calibri" panose="020F0502020204030204" pitchFamily="34" charset="0"/>
                <a:cs typeface="Arial" panose="020B0604020202020204" pitchFamily="34" charset="0"/>
              </a:rPr>
              <a:t>International Building Code</a:t>
            </a:r>
            <a:r>
              <a:rPr lang="en-US" sz="1800" kern="0" dirty="0">
                <a:effectLst/>
                <a:latin typeface="Arial" panose="020B0604020202020204" pitchFamily="34" charset="0"/>
                <a:ea typeface="Calibri" panose="020F0502020204030204" pitchFamily="34" charset="0"/>
                <a:cs typeface="Arial" panose="020B0604020202020204" pitchFamily="34" charset="0"/>
              </a:rPr>
              <a:t>.</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arenR"/>
            </a:pPr>
            <a:r>
              <a:rPr lang="en-US" sz="1800" kern="0" dirty="0">
                <a:effectLst/>
                <a:latin typeface="Arial" panose="020B0604020202020204" pitchFamily="34" charset="0"/>
                <a:ea typeface="Calibri" panose="020F0502020204030204" pitchFamily="34" charset="0"/>
                <a:cs typeface="Arial" panose="020B0604020202020204" pitchFamily="34" charset="0"/>
              </a:rPr>
              <a:t>In other than Group A and H occupancies, the maximum length of an existing dead-end corridor shall be 50 feet (15 240 mm) in buildings equipped throughout with an automatic fire alarm system installed in accordance with the </a:t>
            </a:r>
            <a:r>
              <a:rPr lang="en-US" sz="1800" i="1" kern="0" dirty="0">
                <a:effectLst/>
                <a:latin typeface="Arial" panose="020B0604020202020204" pitchFamily="34" charset="0"/>
                <a:ea typeface="Calibri" panose="020F0502020204030204" pitchFamily="34" charset="0"/>
                <a:cs typeface="Arial" panose="020B0604020202020204" pitchFamily="34" charset="0"/>
              </a:rPr>
              <a:t>International Building Code</a:t>
            </a:r>
            <a:r>
              <a:rPr lang="en-US" sz="1800" kern="0" dirty="0">
                <a:effectLst/>
                <a:latin typeface="Arial" panose="020B0604020202020204" pitchFamily="34" charset="0"/>
                <a:ea typeface="Calibri" panose="020F0502020204030204" pitchFamily="34" charset="0"/>
                <a:cs typeface="Arial" panose="020B0604020202020204" pitchFamily="34" charset="0"/>
              </a:rPr>
              <a:t>.</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arenR"/>
            </a:pPr>
            <a:r>
              <a:rPr lang="en-US" sz="1800" kern="0" dirty="0">
                <a:effectLst/>
                <a:latin typeface="Arial" panose="020B0604020202020204" pitchFamily="34" charset="0"/>
                <a:ea typeface="Calibri" panose="020F0502020204030204" pitchFamily="34" charset="0"/>
                <a:cs typeface="Arial" panose="020B0604020202020204" pitchFamily="34" charset="0"/>
              </a:rPr>
              <a:t>In other than Group A and H occupancies, the maximum length of an existing dead-end corridor shall be 70 feet (21 356 mm) in buildings equipped throughout with an automatic sprinkler system installed in accordance with the </a:t>
            </a:r>
            <a:r>
              <a:rPr lang="en-US" sz="1800" i="1" kern="0" dirty="0">
                <a:effectLst/>
                <a:latin typeface="Arial" panose="020B0604020202020204" pitchFamily="34" charset="0"/>
                <a:ea typeface="Calibri" panose="020F0502020204030204" pitchFamily="34" charset="0"/>
                <a:cs typeface="Arial" panose="020B0604020202020204" pitchFamily="34" charset="0"/>
              </a:rPr>
              <a:t>International Building Code</a:t>
            </a:r>
            <a:r>
              <a:rPr lang="en-US" sz="1800" kern="0" dirty="0">
                <a:effectLst/>
                <a:latin typeface="Arial" panose="020B0604020202020204" pitchFamily="34" charset="0"/>
                <a:ea typeface="Calibri" panose="020F0502020204030204" pitchFamily="34" charset="0"/>
                <a:cs typeface="Arial" panose="020B0604020202020204" pitchFamily="34" charset="0"/>
              </a:rPr>
              <a:t>.</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mj-lt"/>
              <a:buAutoNum type="arabicParenR"/>
            </a:pPr>
            <a:r>
              <a:rPr lang="en-US" sz="1800" kern="0" dirty="0">
                <a:effectLst/>
                <a:latin typeface="Arial" panose="020B0604020202020204" pitchFamily="34" charset="0"/>
                <a:ea typeface="Calibri" panose="020F0502020204030204" pitchFamily="34" charset="0"/>
                <a:cs typeface="Arial" panose="020B0604020202020204" pitchFamily="34" charset="0"/>
              </a:rPr>
              <a:t>In other than Group A and H occupancies, the maximum length of an existing, newly constructed, or extended dead-end corridor shall not exceed 50 feet (15 240 mm) on floors equipped with an automatic sprinkler system installed in accordance with the </a:t>
            </a:r>
            <a:r>
              <a:rPr lang="en-US" sz="1800" i="1" kern="0" dirty="0">
                <a:effectLst/>
                <a:latin typeface="Arial" panose="020B0604020202020204" pitchFamily="34" charset="0"/>
                <a:ea typeface="Calibri" panose="020F0502020204030204" pitchFamily="34" charset="0"/>
                <a:cs typeface="Arial" panose="020B0604020202020204" pitchFamily="34" charset="0"/>
              </a:rPr>
              <a:t>International Building Code</a:t>
            </a:r>
            <a:r>
              <a:rPr lang="en-US" sz="1800" kern="0" dirty="0">
                <a:effectLst/>
                <a:latin typeface="Arial" panose="020B0604020202020204" pitchFamily="34" charset="0"/>
                <a:ea typeface="Calibri" panose="020F0502020204030204" pitchFamily="34" charset="0"/>
                <a:cs typeface="Arial" panose="020B0604020202020204" pitchFamily="34" charset="0"/>
              </a:rPr>
              <a:t>.</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1000"/>
              </a:spcAft>
              <a:buFont typeface="+mj-lt"/>
              <a:buAutoNum type="arabicParenR"/>
            </a:pP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8: ALTERATION LEVEL 2</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805</a:t>
            </a:r>
          </a:p>
        </p:txBody>
      </p:sp>
    </p:spTree>
    <p:extLst>
      <p:ext uri="{BB962C8B-B14F-4D97-AF65-F5344CB8AC3E}">
        <p14:creationId xmlns:p14="http://schemas.microsoft.com/office/powerpoint/2010/main" val="2094901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E8BB28-1236-E472-445B-2A8954637563}"/>
              </a:ext>
            </a:extLst>
          </p:cNvPr>
          <p:cNvSpPr>
            <a:spLocks noGrp="1"/>
          </p:cNvSpPr>
          <p:nvPr>
            <p:ph idx="1"/>
          </p:nvPr>
        </p:nvSpPr>
        <p:spPr/>
        <p:txBody>
          <a:bodyPr>
            <a:normAutofit/>
          </a:bodyPr>
          <a:lstStyle/>
          <a:p>
            <a:pPr marL="0" marR="0" eaLnBrk="0" hangingPunct="0">
              <a:lnSpc>
                <a:spcPct val="107000"/>
              </a:lnSpc>
              <a:spcBef>
                <a:spcPts val="0"/>
              </a:spcBef>
              <a:spcAft>
                <a:spcPts val="0"/>
              </a:spcAft>
              <a:tabLst>
                <a:tab pos="390525" algn="l"/>
              </a:tabLst>
            </a:pPr>
            <a:r>
              <a:rPr lang="en-US" sz="2000" b="1" kern="0" dirty="0">
                <a:effectLst/>
                <a:latin typeface="Arial" panose="020B0604020202020204" pitchFamily="34" charset="0"/>
                <a:ea typeface="Calibri" panose="020F0502020204030204" pitchFamily="34" charset="0"/>
                <a:cs typeface="Arial" panose="020B0604020202020204" pitchFamily="34" charset="0"/>
              </a:rPr>
              <a:t>106.3.3 Phased approval. </a:t>
            </a:r>
            <a:r>
              <a:rPr lang="en-US" sz="2000" kern="0" dirty="0">
                <a:effectLst/>
                <a:latin typeface="Arial" panose="020B0604020202020204" pitchFamily="34" charset="0"/>
                <a:ea typeface="Calibri" panose="020F0502020204030204" pitchFamily="34" charset="0"/>
                <a:cs typeface="Arial" panose="020B0604020202020204" pitchFamily="34" charset="0"/>
              </a:rPr>
              <a:t>The </a:t>
            </a:r>
            <a:r>
              <a:rPr lang="en-US" sz="2000" i="1" kern="0" dirty="0">
                <a:effectLst/>
                <a:latin typeface="Arial" panose="020B0604020202020204" pitchFamily="34" charset="0"/>
                <a:ea typeface="Calibri" panose="020F0502020204030204" pitchFamily="34" charset="0"/>
                <a:cs typeface="Arial" panose="020B0604020202020204" pitchFamily="34" charset="0"/>
              </a:rPr>
              <a:t>code official </a:t>
            </a:r>
            <a:r>
              <a:rPr lang="en-US" sz="2000" kern="0" dirty="0">
                <a:effectLst/>
                <a:latin typeface="Arial" panose="020B0604020202020204" pitchFamily="34" charset="0"/>
                <a:ea typeface="Calibri" panose="020F0502020204030204" pitchFamily="34" charset="0"/>
                <a:cs typeface="Arial" panose="020B0604020202020204" pitchFamily="34" charset="0"/>
              </a:rPr>
              <a:t>is authorized to issue a permit for the construction of foundations or any other part of a building before the construction documents for the whole building or structure have been sub- mitted, provided that adequate information and detailed statements have been filed complying with pertinent requirements of this code. The holder of such permit for the foundation or other parts of a building shall proceed at the holder's own risk with the building operation and without assurance that a permit for the entire structure will be granted.</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endParaRPr lang="en-US" sz="2000" dirty="0"/>
          </a:p>
        </p:txBody>
      </p:sp>
      <p:sp>
        <p:nvSpPr>
          <p:cNvPr id="4" name="Text Placeholder 3">
            <a:extLst>
              <a:ext uri="{FF2B5EF4-FFF2-40B4-BE49-F238E27FC236}">
                <a16:creationId xmlns:a16="http://schemas.microsoft.com/office/drawing/2014/main" id="{308A6517-276A-D81A-16FF-93A8FB1A01A3}"/>
              </a:ext>
            </a:extLst>
          </p:cNvPr>
          <p:cNvSpPr>
            <a:spLocks noGrp="1"/>
          </p:cNvSpPr>
          <p:nvPr>
            <p:ph type="body" sz="quarter" idx="11"/>
          </p:nvPr>
        </p:nvSpPr>
        <p:spPr>
          <a:xfrm>
            <a:off x="0" y="364348"/>
            <a:ext cx="3708400" cy="487421"/>
          </a:xfrm>
        </p:spPr>
        <p:txBody>
          <a:bodyPr/>
          <a:lstStyle/>
          <a:p>
            <a:r>
              <a:rPr lang="en-US" dirty="0"/>
              <a:t>CHAPTER 1: SCOPE</a:t>
            </a:r>
          </a:p>
        </p:txBody>
      </p:sp>
      <p:sp>
        <p:nvSpPr>
          <p:cNvPr id="6" name="Title 5">
            <a:extLst>
              <a:ext uri="{FF2B5EF4-FFF2-40B4-BE49-F238E27FC236}">
                <a16:creationId xmlns:a16="http://schemas.microsoft.com/office/drawing/2014/main" id="{BF177802-6C4E-90F4-673C-F0C6147BBE53}"/>
              </a:ext>
            </a:extLst>
          </p:cNvPr>
          <p:cNvSpPr>
            <a:spLocks noGrp="1"/>
          </p:cNvSpPr>
          <p:nvPr>
            <p:ph type="title"/>
          </p:nvPr>
        </p:nvSpPr>
        <p:spPr/>
        <p:txBody>
          <a:bodyPr/>
          <a:lstStyle/>
          <a:p>
            <a:r>
              <a:rPr lang="en-US" dirty="0"/>
              <a:t>106</a:t>
            </a:r>
          </a:p>
        </p:txBody>
      </p:sp>
    </p:spTree>
    <p:extLst>
      <p:ext uri="{BB962C8B-B14F-4D97-AF65-F5344CB8AC3E}">
        <p14:creationId xmlns:p14="http://schemas.microsoft.com/office/powerpoint/2010/main" val="33749509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199" y="1825624"/>
            <a:ext cx="10674927"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806.1 General. </a:t>
            </a:r>
            <a:r>
              <a:rPr lang="en-US" sz="2000" kern="0" dirty="0">
                <a:effectLst/>
                <a:latin typeface="Arial" panose="020B0604020202020204" pitchFamily="34" charset="0"/>
                <a:ea typeface="Calibri" panose="020F0502020204030204" pitchFamily="34" charset="0"/>
                <a:cs typeface="Arial" panose="020B0604020202020204" pitchFamily="34" charset="0"/>
              </a:rPr>
              <a:t>A building, </a:t>
            </a:r>
            <a:r>
              <a:rPr lang="en-US" sz="2000" i="1" kern="0" dirty="0">
                <a:effectLst/>
                <a:latin typeface="Arial" panose="020B0604020202020204" pitchFamily="34" charset="0"/>
                <a:ea typeface="Calibri" panose="020F0502020204030204" pitchFamily="34" charset="0"/>
                <a:cs typeface="Arial" panose="020B0604020202020204" pitchFamily="34" charset="0"/>
              </a:rPr>
              <a:t>facility</a:t>
            </a:r>
            <a:r>
              <a:rPr lang="en-US" sz="2000" kern="0" dirty="0">
                <a:effectLst/>
                <a:latin typeface="Arial" panose="020B0604020202020204" pitchFamily="34" charset="0"/>
                <a:ea typeface="Calibri" panose="020F0502020204030204" pitchFamily="34" charset="0"/>
                <a:cs typeface="Arial" panose="020B0604020202020204" pitchFamily="34" charset="0"/>
              </a:rPr>
              <a:t>, or element that is altered shall comply with this section and Section 410. R 408.30577</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808.1 New installations. </a:t>
            </a:r>
            <a:r>
              <a:rPr lang="en-US" sz="2000" kern="0" dirty="0">
                <a:effectLst/>
                <a:latin typeface="Arial" panose="020B0604020202020204" pitchFamily="34" charset="0"/>
                <a:ea typeface="Calibri" panose="020F0502020204030204" pitchFamily="34" charset="0"/>
                <a:cs typeface="Arial" panose="020B0604020202020204" pitchFamily="34" charset="0"/>
              </a:rPr>
              <a:t>All newly installed electrical equipment and wiring relating to work done in any work area shall comply with all applicable requirements of NFPA 70 except as provided for in Section 808.3.</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1000"/>
              </a:spcAft>
              <a:buFont typeface="+mj-lt"/>
              <a:buAutoNum type="arabicParenR"/>
            </a:pP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8: ALTERATION LEVEL 2</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806</a:t>
            </a:r>
          </a:p>
        </p:txBody>
      </p:sp>
    </p:spTree>
    <p:extLst>
      <p:ext uri="{BB962C8B-B14F-4D97-AF65-F5344CB8AC3E}">
        <p14:creationId xmlns:p14="http://schemas.microsoft.com/office/powerpoint/2010/main" val="36457452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199" y="1825624"/>
            <a:ext cx="10674927"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808.1 New installations. </a:t>
            </a:r>
            <a:r>
              <a:rPr lang="en-US" sz="2000" kern="0" dirty="0">
                <a:effectLst/>
                <a:latin typeface="Arial" panose="020B0604020202020204" pitchFamily="34" charset="0"/>
                <a:ea typeface="Calibri" panose="020F0502020204030204" pitchFamily="34" charset="0"/>
                <a:cs typeface="Arial" panose="020B0604020202020204" pitchFamily="34" charset="0"/>
              </a:rPr>
              <a:t>All newly installed electrical equipment and wiring relating to work done in any work area shall comply with all applicable requirements of NFPA 70 except as provided for in Section 808.3.</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1000"/>
              </a:spcAft>
              <a:buFont typeface="+mj-lt"/>
              <a:buAutoNum type="arabicParenR"/>
            </a:pP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8: ALTERATION LEVEL 2</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808</a:t>
            </a:r>
          </a:p>
        </p:txBody>
      </p:sp>
    </p:spTree>
    <p:extLst>
      <p:ext uri="{BB962C8B-B14F-4D97-AF65-F5344CB8AC3E}">
        <p14:creationId xmlns:p14="http://schemas.microsoft.com/office/powerpoint/2010/main" val="33338035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B56F685-0BB5-CBF9-011E-C14FA8CD1249}"/>
              </a:ext>
            </a:extLst>
          </p:cNvPr>
          <p:cNvSpPr>
            <a:spLocks noGrp="1"/>
          </p:cNvSpPr>
          <p:nvPr>
            <p:ph type="title"/>
          </p:nvPr>
        </p:nvSpPr>
        <p:spPr/>
        <p:txBody>
          <a:bodyPr/>
          <a:lstStyle/>
          <a:p>
            <a:r>
              <a:rPr lang="en-US" dirty="0"/>
              <a:t>Alteration Level 3</a:t>
            </a:r>
          </a:p>
        </p:txBody>
      </p:sp>
      <p:sp>
        <p:nvSpPr>
          <p:cNvPr id="11" name="Text Placeholder 10">
            <a:extLst>
              <a:ext uri="{FF2B5EF4-FFF2-40B4-BE49-F238E27FC236}">
                <a16:creationId xmlns:a16="http://schemas.microsoft.com/office/drawing/2014/main" id="{988E9AAB-85FC-F80D-0BB6-0A73A08E609B}"/>
              </a:ext>
            </a:extLst>
          </p:cNvPr>
          <p:cNvSpPr>
            <a:spLocks noGrp="1"/>
          </p:cNvSpPr>
          <p:nvPr>
            <p:ph type="body" idx="1"/>
          </p:nvPr>
        </p:nvSpPr>
        <p:spPr/>
        <p:txBody>
          <a:bodyPr/>
          <a:lstStyle/>
          <a:p>
            <a:r>
              <a:rPr lang="en-US" dirty="0"/>
              <a:t>Chapter 9:</a:t>
            </a:r>
          </a:p>
        </p:txBody>
      </p:sp>
      <p:sp>
        <p:nvSpPr>
          <p:cNvPr id="3" name="Text Placeholder 11">
            <a:extLst>
              <a:ext uri="{FF2B5EF4-FFF2-40B4-BE49-F238E27FC236}">
                <a16:creationId xmlns:a16="http://schemas.microsoft.com/office/drawing/2014/main" id="{39D6F2B4-1646-F395-5497-D66B504A5FB3}"/>
              </a:ext>
            </a:extLst>
          </p:cNvPr>
          <p:cNvSpPr txBox="1">
            <a:spLocks/>
          </p:cNvSpPr>
          <p:nvPr/>
        </p:nvSpPr>
        <p:spPr>
          <a:xfrm>
            <a:off x="9095316" y="1253067"/>
            <a:ext cx="2537355" cy="49450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US" sz="30000" dirty="0">
                <a:latin typeface="Times New Roman" panose="02020603050405020304" pitchFamily="18" charset="0"/>
                <a:cs typeface="Times New Roman" panose="02020603050405020304" pitchFamily="18" charset="0"/>
              </a:rPr>
              <a:t>9</a:t>
            </a:r>
          </a:p>
        </p:txBody>
      </p:sp>
    </p:spTree>
    <p:extLst>
      <p:ext uri="{BB962C8B-B14F-4D97-AF65-F5344CB8AC3E}">
        <p14:creationId xmlns:p14="http://schemas.microsoft.com/office/powerpoint/2010/main" val="42407948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199" y="1825624"/>
            <a:ext cx="10674927"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901.1 Scope. </a:t>
            </a:r>
            <a:r>
              <a:rPr lang="en-US" sz="2000" kern="0" dirty="0">
                <a:effectLst/>
                <a:latin typeface="Arial" panose="020B0604020202020204" pitchFamily="34" charset="0"/>
                <a:ea typeface="Calibri" panose="020F0502020204030204" pitchFamily="34" charset="0"/>
                <a:cs typeface="Arial" panose="020B0604020202020204" pitchFamily="34" charset="0"/>
              </a:rPr>
              <a:t>Level 3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alterations </a:t>
            </a:r>
            <a:r>
              <a:rPr lang="en-US" sz="2000" kern="0" dirty="0">
                <a:effectLst/>
                <a:latin typeface="Arial" panose="020B0604020202020204" pitchFamily="34" charset="0"/>
                <a:ea typeface="Calibri" panose="020F0502020204030204" pitchFamily="34" charset="0"/>
                <a:cs typeface="Arial" panose="020B0604020202020204" pitchFamily="34" charset="0"/>
              </a:rPr>
              <a:t>as described in Section 505 shall comply with the requirements of this chapter.</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901.2 Compliance. </a:t>
            </a:r>
            <a:r>
              <a:rPr lang="en-US" sz="2000" kern="0" dirty="0">
                <a:effectLst/>
                <a:latin typeface="Arial" panose="020B0604020202020204" pitchFamily="34" charset="0"/>
                <a:ea typeface="Calibri" panose="020F0502020204030204" pitchFamily="34" charset="0"/>
                <a:cs typeface="Arial" panose="020B0604020202020204" pitchFamily="34" charset="0"/>
              </a:rPr>
              <a:t>In addition to the provisions of this chapter, work shall comply with all of the requirements of Chapters 7 and 8. The requirements of Sections 803, 804 and 805 shall apply within all </a:t>
            </a:r>
            <a:r>
              <a:rPr lang="en-US" sz="2000" i="1" kern="0" dirty="0">
                <a:effectLst/>
                <a:latin typeface="Arial" panose="020B0604020202020204" pitchFamily="34" charset="0"/>
                <a:ea typeface="Calibri" panose="020F0502020204030204" pitchFamily="34" charset="0"/>
                <a:cs typeface="Arial" panose="020B0604020202020204" pitchFamily="34" charset="0"/>
              </a:rPr>
              <a:t>work areas </a:t>
            </a:r>
            <a:r>
              <a:rPr lang="en-US" sz="2000" kern="0" dirty="0">
                <a:effectLst/>
                <a:latin typeface="Arial" panose="020B0604020202020204" pitchFamily="34" charset="0"/>
                <a:ea typeface="Calibri" panose="020F0502020204030204" pitchFamily="34" charset="0"/>
                <a:cs typeface="Arial" panose="020B0604020202020204" pitchFamily="34" charset="0"/>
              </a:rPr>
              <a:t>whether or not they include exits and corridors shared by more than one tenant and regardless of the occupant load.</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Exception: </a:t>
            </a:r>
            <a:r>
              <a:rPr lang="en-US" sz="2000" kern="0" dirty="0">
                <a:effectLst/>
                <a:latin typeface="Arial" panose="020B0604020202020204" pitchFamily="34" charset="0"/>
                <a:ea typeface="Calibri" panose="020F0502020204030204" pitchFamily="34" charset="0"/>
                <a:cs typeface="Arial" panose="020B0604020202020204" pitchFamily="34" charset="0"/>
              </a:rPr>
              <a:t>Buildings in which the reconfiguration of space affecting exits or shared egress access is exclusively the result of compliance with the accessibility requirements of Section 705.2 shall not be required to comply with this chapter.</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9: ALTERATION LEVEL 3</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901</a:t>
            </a:r>
          </a:p>
        </p:txBody>
      </p:sp>
    </p:spTree>
    <p:extLst>
      <p:ext uri="{BB962C8B-B14F-4D97-AF65-F5344CB8AC3E}">
        <p14:creationId xmlns:p14="http://schemas.microsoft.com/office/powerpoint/2010/main" val="16466727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199" y="1825624"/>
            <a:ext cx="10674927"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903.1 Existing shafts and vertical openings. </a:t>
            </a:r>
            <a:r>
              <a:rPr lang="en-US" sz="2000" kern="0" dirty="0">
                <a:effectLst/>
                <a:latin typeface="Arial" panose="020B0604020202020204" pitchFamily="34" charset="0"/>
                <a:ea typeface="Calibri" panose="020F0502020204030204" pitchFamily="34" charset="0"/>
                <a:cs typeface="Arial" panose="020B0604020202020204" pitchFamily="34" charset="0"/>
              </a:rPr>
              <a:t>Existing stairways that are part of the means of egress shall be enclosed in accordance with Section 803.2.1 from the highest </a:t>
            </a:r>
            <a:r>
              <a:rPr lang="en-US" sz="2000" i="1" kern="0" dirty="0">
                <a:effectLst/>
                <a:latin typeface="Arial" panose="020B0604020202020204" pitchFamily="34" charset="0"/>
                <a:ea typeface="Calibri" panose="020F0502020204030204" pitchFamily="34" charset="0"/>
                <a:cs typeface="Arial" panose="020B0604020202020204" pitchFamily="34" charset="0"/>
              </a:rPr>
              <a:t>work area </a:t>
            </a:r>
            <a:r>
              <a:rPr lang="en-US" sz="2000" kern="0" dirty="0">
                <a:effectLst/>
                <a:latin typeface="Arial" panose="020B0604020202020204" pitchFamily="34" charset="0"/>
                <a:ea typeface="Calibri" panose="020F0502020204030204" pitchFamily="34" charset="0"/>
                <a:cs typeface="Arial" panose="020B0604020202020204" pitchFamily="34" charset="0"/>
              </a:rPr>
              <a:t>floor to, and including, the level of exit discharge and all floors below.</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904.1 Automatic sprinkler systems. </a:t>
            </a:r>
            <a:r>
              <a:rPr lang="en-US" sz="2000" kern="0" dirty="0">
                <a:effectLst/>
                <a:latin typeface="Arial" panose="020B0604020202020204" pitchFamily="34" charset="0"/>
                <a:ea typeface="Calibri" panose="020F0502020204030204" pitchFamily="34" charset="0"/>
                <a:cs typeface="Arial" panose="020B0604020202020204" pitchFamily="34" charset="0"/>
              </a:rPr>
              <a:t>An automatic sprinkler system shall be provided in a work area where required by Section 804.2 or this section.</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905.1 General. </a:t>
            </a:r>
            <a:r>
              <a:rPr lang="en-US" sz="2000" kern="0" dirty="0">
                <a:effectLst/>
                <a:latin typeface="Arial" panose="020B0604020202020204" pitchFamily="34" charset="0"/>
                <a:ea typeface="Calibri" panose="020F0502020204030204" pitchFamily="34" charset="0"/>
                <a:cs typeface="Arial" panose="020B0604020202020204" pitchFamily="34" charset="0"/>
              </a:rPr>
              <a:t>The means of egress shall comply with the requirements of Section 805 except as specifically required in Sections 905.2 and 905.3.</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100" dirty="0">
                <a:solidFill>
                  <a:srgbClr val="46A8B8"/>
                </a:solidFill>
                <a:effectLst/>
                <a:latin typeface="Arial" panose="020B0604020202020204" pitchFamily="34" charset="0"/>
              </a:rPr>
              <a:t> </a:t>
            </a:r>
          </a:p>
          <a:p>
            <a:pPr marL="457200" marR="0" indent="-457200">
              <a:lnSpc>
                <a:spcPct val="107000"/>
              </a:lnSpc>
              <a:spcBef>
                <a:spcPts val="0"/>
              </a:spcBef>
              <a:spcAft>
                <a:spcPts val="1000"/>
              </a:spcAft>
              <a:buFont typeface="+mj-lt"/>
              <a:buAutoNum type="arabicParenR"/>
            </a:pP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9: ALTERATION LEVEL 3</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903</a:t>
            </a:r>
          </a:p>
        </p:txBody>
      </p:sp>
    </p:spTree>
    <p:extLst>
      <p:ext uri="{BB962C8B-B14F-4D97-AF65-F5344CB8AC3E}">
        <p14:creationId xmlns:p14="http://schemas.microsoft.com/office/powerpoint/2010/main" val="173059183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199" y="1825624"/>
            <a:ext cx="10674927"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 905.1 General. </a:t>
            </a:r>
            <a:r>
              <a:rPr lang="en-US" sz="2000" kern="0" dirty="0">
                <a:effectLst/>
                <a:latin typeface="Arial" panose="020B0604020202020204" pitchFamily="34" charset="0"/>
                <a:ea typeface="Calibri" panose="020F0502020204030204" pitchFamily="34" charset="0"/>
                <a:cs typeface="Arial" panose="020B0604020202020204" pitchFamily="34" charset="0"/>
              </a:rPr>
              <a:t>The means of egress shall comply with the requirements of Section 805 except as specifically required in Sections 905.2 and 905.3.</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100" dirty="0">
                <a:solidFill>
                  <a:srgbClr val="46A8B8"/>
                </a:solidFill>
                <a:effectLst/>
                <a:latin typeface="Arial" panose="020B0604020202020204" pitchFamily="34" charset="0"/>
              </a:rPr>
              <a:t> </a:t>
            </a:r>
          </a:p>
          <a:p>
            <a:pPr marL="457200" marR="0" indent="-457200">
              <a:lnSpc>
                <a:spcPct val="107000"/>
              </a:lnSpc>
              <a:spcBef>
                <a:spcPts val="0"/>
              </a:spcBef>
              <a:spcAft>
                <a:spcPts val="1000"/>
              </a:spcAft>
              <a:buFont typeface="+mj-lt"/>
              <a:buAutoNum type="arabicParenR"/>
            </a:pP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9: ALTERATION LEVEL 3</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905</a:t>
            </a:r>
          </a:p>
        </p:txBody>
      </p:sp>
    </p:spTree>
    <p:extLst>
      <p:ext uri="{BB962C8B-B14F-4D97-AF65-F5344CB8AC3E}">
        <p14:creationId xmlns:p14="http://schemas.microsoft.com/office/powerpoint/2010/main" val="29048010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199" y="1825624"/>
            <a:ext cx="10674927"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904.1 Automatic sprinkler systems. </a:t>
            </a:r>
            <a:r>
              <a:rPr lang="en-US" sz="2000" kern="0" dirty="0">
                <a:effectLst/>
                <a:latin typeface="Arial" panose="020B0604020202020204" pitchFamily="34" charset="0"/>
                <a:ea typeface="Calibri" panose="020F0502020204030204" pitchFamily="34" charset="0"/>
                <a:cs typeface="Arial" panose="020B0604020202020204" pitchFamily="34" charset="0"/>
              </a:rPr>
              <a:t>An automatic sprinkler system shall be provided in a work area where required by Section 804.2 or this section.</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905.1 General. </a:t>
            </a:r>
            <a:r>
              <a:rPr lang="en-US" sz="2000" kern="0" dirty="0">
                <a:effectLst/>
                <a:latin typeface="Arial" panose="020B0604020202020204" pitchFamily="34" charset="0"/>
                <a:ea typeface="Calibri" panose="020F0502020204030204" pitchFamily="34" charset="0"/>
                <a:cs typeface="Arial" panose="020B0604020202020204" pitchFamily="34" charset="0"/>
              </a:rPr>
              <a:t>The means of egress shall comply with the requirements of Section 805 except as specifically required in Sections 905.2 and 905.3.</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100" dirty="0">
                <a:solidFill>
                  <a:srgbClr val="46A8B8"/>
                </a:solidFill>
                <a:effectLst/>
                <a:latin typeface="Arial" panose="020B0604020202020204" pitchFamily="34" charset="0"/>
              </a:rPr>
              <a:t> </a:t>
            </a:r>
          </a:p>
          <a:p>
            <a:pPr marL="457200" marR="0" indent="-457200">
              <a:lnSpc>
                <a:spcPct val="107000"/>
              </a:lnSpc>
              <a:spcBef>
                <a:spcPts val="0"/>
              </a:spcBef>
              <a:spcAft>
                <a:spcPts val="1000"/>
              </a:spcAft>
              <a:buFont typeface="+mj-lt"/>
              <a:buAutoNum type="arabicParenR"/>
            </a:pP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9: ALTERATION LEVEL 3</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904</a:t>
            </a:r>
          </a:p>
        </p:txBody>
      </p:sp>
    </p:spTree>
    <p:extLst>
      <p:ext uri="{BB962C8B-B14F-4D97-AF65-F5344CB8AC3E}">
        <p14:creationId xmlns:p14="http://schemas.microsoft.com/office/powerpoint/2010/main" val="32789055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40848C-4CD9-0215-E4FC-63698E48DB88}"/>
              </a:ext>
            </a:extLst>
          </p:cNvPr>
          <p:cNvSpPr/>
          <p:nvPr/>
        </p:nvSpPr>
        <p:spPr>
          <a:xfrm>
            <a:off x="9008533" y="2716556"/>
            <a:ext cx="3183468" cy="1009042"/>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31B08F3-43C3-5D10-5706-30D11B7C5EF2}"/>
              </a:ext>
            </a:extLst>
          </p:cNvPr>
          <p:cNvSpPr/>
          <p:nvPr/>
        </p:nvSpPr>
        <p:spPr>
          <a:xfrm>
            <a:off x="-1" y="2716556"/>
            <a:ext cx="5842001" cy="1009042"/>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3B4D3E7-B231-F7EF-DEA0-749AC7E75A12}"/>
              </a:ext>
            </a:extLst>
          </p:cNvPr>
          <p:cNvSpPr/>
          <p:nvPr/>
        </p:nvSpPr>
        <p:spPr>
          <a:xfrm>
            <a:off x="-1" y="2716556"/>
            <a:ext cx="5638803" cy="1009042"/>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a:extLst>
              <a:ext uri="{FF2B5EF4-FFF2-40B4-BE49-F238E27FC236}">
                <a16:creationId xmlns:a16="http://schemas.microsoft.com/office/drawing/2014/main" id="{8B56F685-0BB5-CBF9-011E-C14FA8CD1249}"/>
              </a:ext>
            </a:extLst>
          </p:cNvPr>
          <p:cNvSpPr>
            <a:spLocks noGrp="1"/>
          </p:cNvSpPr>
          <p:nvPr>
            <p:ph type="title"/>
          </p:nvPr>
        </p:nvSpPr>
        <p:spPr>
          <a:xfrm>
            <a:off x="831849" y="2105012"/>
            <a:ext cx="12782551" cy="2111388"/>
          </a:xfrm>
        </p:spPr>
        <p:txBody>
          <a:bodyPr/>
          <a:lstStyle/>
          <a:p>
            <a:r>
              <a:rPr lang="en-US" dirty="0"/>
              <a:t>Change in </a:t>
            </a:r>
            <a:br>
              <a:rPr lang="en-US" dirty="0"/>
            </a:br>
            <a:r>
              <a:rPr lang="en-US" dirty="0"/>
              <a:t>Occupancy</a:t>
            </a:r>
          </a:p>
        </p:txBody>
      </p:sp>
      <p:sp>
        <p:nvSpPr>
          <p:cNvPr id="3" name="Text Placeholder 11">
            <a:extLst>
              <a:ext uri="{FF2B5EF4-FFF2-40B4-BE49-F238E27FC236}">
                <a16:creationId xmlns:a16="http://schemas.microsoft.com/office/drawing/2014/main" id="{AB717D33-831B-3EDF-A33D-89F36CBA231D}"/>
              </a:ext>
            </a:extLst>
          </p:cNvPr>
          <p:cNvSpPr txBox="1">
            <a:spLocks/>
          </p:cNvSpPr>
          <p:nvPr/>
        </p:nvSpPr>
        <p:spPr>
          <a:xfrm>
            <a:off x="7772401" y="1253066"/>
            <a:ext cx="2286000" cy="4945063"/>
          </a:xfrm>
          <a:prstGeom prst="rect">
            <a:avLst/>
          </a:prstGeom>
        </p:spPr>
        <p:txBody>
          <a:bodyPr vert="horz" lIns="91440" tIns="45720" rIns="91440" bIns="45720" rtlCol="0">
            <a:noAutofit/>
          </a:bodyPr>
          <a:lstStyle>
            <a:lvl1pPr marL="0" indent="0" algn="r" defTabSz="914400" rtl="0" eaLnBrk="1" latinLnBrk="0" hangingPunct="1">
              <a:lnSpc>
                <a:spcPct val="90000"/>
              </a:lnSpc>
              <a:spcBef>
                <a:spcPts val="1000"/>
              </a:spcBef>
              <a:buFont typeface="Arial" panose="020B0604020202020204" pitchFamily="34" charset="0"/>
              <a:buNone/>
              <a:defRPr sz="30000" b="0" i="0" kern="1200">
                <a:solidFill>
                  <a:schemeClr val="tx1"/>
                </a:solidFill>
                <a:latin typeface="Times New Roman" panose="02020603050405020304" pitchFamily="18" charset="0"/>
                <a:ea typeface="+mn-ea"/>
                <a:cs typeface="Times New Roman" panose="02020603050405020304" pitchFamily="18" charset="0"/>
              </a:defRPr>
            </a:lvl1pPr>
            <a:lvl2pPr marL="457200" indent="0" algn="l" defTabSz="914400" rtl="0" eaLnBrk="1" latinLnBrk="0" hangingPunct="1">
              <a:lnSpc>
                <a:spcPct val="90000"/>
              </a:lnSpc>
              <a:spcBef>
                <a:spcPts val="500"/>
              </a:spcBef>
              <a:buFont typeface="Arial" panose="020B0604020202020204" pitchFamily="34" charset="0"/>
              <a:buNone/>
              <a:defRPr sz="5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5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5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5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pc="-200" dirty="0"/>
              <a:t>1</a:t>
            </a:r>
          </a:p>
        </p:txBody>
      </p:sp>
      <p:sp>
        <p:nvSpPr>
          <p:cNvPr id="5" name="Text Placeholder 11">
            <a:extLst>
              <a:ext uri="{FF2B5EF4-FFF2-40B4-BE49-F238E27FC236}">
                <a16:creationId xmlns:a16="http://schemas.microsoft.com/office/drawing/2014/main" id="{4FE1C2DE-34D1-4171-D3B0-26A82E350727}"/>
              </a:ext>
            </a:extLst>
          </p:cNvPr>
          <p:cNvSpPr txBox="1">
            <a:spLocks/>
          </p:cNvSpPr>
          <p:nvPr/>
        </p:nvSpPr>
        <p:spPr>
          <a:xfrm>
            <a:off x="9194801" y="1253066"/>
            <a:ext cx="2286000" cy="4945063"/>
          </a:xfrm>
          <a:prstGeom prst="rect">
            <a:avLst/>
          </a:prstGeom>
        </p:spPr>
        <p:txBody>
          <a:bodyPr vert="horz" lIns="91440" tIns="45720" rIns="91440" bIns="45720" rtlCol="0">
            <a:noAutofit/>
          </a:bodyPr>
          <a:lstStyle>
            <a:lvl1pPr marL="0" indent="0" algn="r" defTabSz="914400" rtl="0" eaLnBrk="1" latinLnBrk="0" hangingPunct="1">
              <a:lnSpc>
                <a:spcPct val="90000"/>
              </a:lnSpc>
              <a:spcBef>
                <a:spcPts val="1000"/>
              </a:spcBef>
              <a:buFont typeface="Arial" panose="020B0604020202020204" pitchFamily="34" charset="0"/>
              <a:buNone/>
              <a:defRPr sz="30000" b="0" i="0" kern="1200">
                <a:solidFill>
                  <a:schemeClr val="tx1"/>
                </a:solidFill>
                <a:latin typeface="Times New Roman" panose="02020603050405020304" pitchFamily="18" charset="0"/>
                <a:ea typeface="+mn-ea"/>
                <a:cs typeface="Times New Roman" panose="02020603050405020304" pitchFamily="18" charset="0"/>
              </a:defRPr>
            </a:lvl1pPr>
            <a:lvl2pPr marL="457200" indent="0" algn="l" defTabSz="914400" rtl="0" eaLnBrk="1" latinLnBrk="0" hangingPunct="1">
              <a:lnSpc>
                <a:spcPct val="90000"/>
              </a:lnSpc>
              <a:spcBef>
                <a:spcPts val="500"/>
              </a:spcBef>
              <a:buFont typeface="Arial" panose="020B0604020202020204" pitchFamily="34" charset="0"/>
              <a:buNone/>
              <a:defRPr sz="5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5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5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5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pc="-200" dirty="0"/>
              <a:t>0</a:t>
            </a:r>
          </a:p>
        </p:txBody>
      </p:sp>
      <p:sp>
        <p:nvSpPr>
          <p:cNvPr id="11" name="Text Placeholder 10">
            <a:extLst>
              <a:ext uri="{FF2B5EF4-FFF2-40B4-BE49-F238E27FC236}">
                <a16:creationId xmlns:a16="http://schemas.microsoft.com/office/drawing/2014/main" id="{988E9AAB-85FC-F80D-0BB6-0A73A08E609B}"/>
              </a:ext>
            </a:extLst>
          </p:cNvPr>
          <p:cNvSpPr>
            <a:spLocks noGrp="1"/>
          </p:cNvSpPr>
          <p:nvPr>
            <p:ph type="body" idx="1"/>
          </p:nvPr>
        </p:nvSpPr>
        <p:spPr/>
        <p:txBody>
          <a:bodyPr/>
          <a:lstStyle/>
          <a:p>
            <a:r>
              <a:rPr lang="en-US" dirty="0"/>
              <a:t>Chapter 10:</a:t>
            </a:r>
          </a:p>
        </p:txBody>
      </p:sp>
    </p:spTree>
    <p:extLst>
      <p:ext uri="{BB962C8B-B14F-4D97-AF65-F5344CB8AC3E}">
        <p14:creationId xmlns:p14="http://schemas.microsoft.com/office/powerpoint/2010/main" val="314700837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199" y="1825624"/>
            <a:ext cx="10674927"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1001.1 Scope. </a:t>
            </a:r>
            <a:r>
              <a:rPr lang="en-US" sz="2000" kern="0" dirty="0">
                <a:effectLst/>
                <a:latin typeface="Arial" panose="020B0604020202020204" pitchFamily="34" charset="0"/>
                <a:ea typeface="Calibri" panose="020F0502020204030204" pitchFamily="34" charset="0"/>
                <a:cs typeface="Arial" panose="020B0604020202020204" pitchFamily="34" charset="0"/>
              </a:rPr>
              <a:t>The provisions of this chapter shall apply where a </a:t>
            </a:r>
            <a:r>
              <a:rPr lang="en-US" sz="2000" i="1" kern="0" dirty="0">
                <a:effectLst/>
                <a:latin typeface="Arial" panose="020B0604020202020204" pitchFamily="34" charset="0"/>
                <a:ea typeface="Calibri" panose="020F0502020204030204" pitchFamily="34" charset="0"/>
                <a:cs typeface="Arial" panose="020B0604020202020204" pitchFamily="34" charset="0"/>
              </a:rPr>
              <a:t>change of occupancy </a:t>
            </a:r>
            <a:r>
              <a:rPr lang="en-US" sz="2000" kern="0" dirty="0">
                <a:effectLst/>
                <a:latin typeface="Arial" panose="020B0604020202020204" pitchFamily="34" charset="0"/>
                <a:ea typeface="Calibri" panose="020F0502020204030204" pitchFamily="34" charset="0"/>
                <a:cs typeface="Arial" panose="020B0604020202020204" pitchFamily="34" charset="0"/>
              </a:rPr>
              <a:t>occurs, as defined in Section 202.</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1001.2 Certificate of occupancy. </a:t>
            </a:r>
            <a:r>
              <a:rPr lang="en-US" sz="2000" kern="0" dirty="0">
                <a:effectLst/>
                <a:latin typeface="Arial" panose="020B0604020202020204" pitchFamily="34" charset="0"/>
                <a:ea typeface="Calibri" panose="020F0502020204030204" pitchFamily="34" charset="0"/>
                <a:cs typeface="Arial" panose="020B0604020202020204" pitchFamily="34" charset="0"/>
              </a:rPr>
              <a:t>A change of occupancy or a change of occupancy within a space where there is a different fire protection system threshold requirement in Chapter 9 of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Building Code </a:t>
            </a:r>
            <a:r>
              <a:rPr lang="en-US" sz="2000" kern="0" dirty="0">
                <a:effectLst/>
                <a:latin typeface="Arial" panose="020B0604020202020204" pitchFamily="34" charset="0"/>
                <a:ea typeface="Calibri" panose="020F0502020204030204" pitchFamily="34" charset="0"/>
                <a:cs typeface="Arial" panose="020B0604020202020204" pitchFamily="34" charset="0"/>
              </a:rPr>
              <a:t>shall not be made to any structure without the approval of the </a:t>
            </a:r>
            <a:r>
              <a:rPr lang="en-US" sz="2000" i="1" kern="0" dirty="0">
                <a:effectLst/>
                <a:latin typeface="Arial" panose="020B0604020202020204" pitchFamily="34" charset="0"/>
                <a:ea typeface="Calibri" panose="020F0502020204030204" pitchFamily="34" charset="0"/>
                <a:cs typeface="Arial" panose="020B0604020202020204" pitchFamily="34" charset="0"/>
              </a:rPr>
              <a:t>code official</a:t>
            </a:r>
            <a:r>
              <a:rPr lang="en-US" sz="2000" kern="0" dirty="0">
                <a:effectLst/>
                <a:latin typeface="Arial" panose="020B0604020202020204" pitchFamily="34" charset="0"/>
                <a:ea typeface="Calibri" panose="020F0502020204030204" pitchFamily="34" charset="0"/>
                <a:cs typeface="Arial" panose="020B0604020202020204" pitchFamily="34" charset="0"/>
              </a:rPr>
              <a:t>. A certificate of occupancy shall be issued where it has been determined that the requirements for the change of occupancy have been met.</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1000"/>
              </a:spcAft>
              <a:buFont typeface="+mj-lt"/>
              <a:buAutoNum type="arabicParenR"/>
            </a:pP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10: CHANGE IN OCCUPANCY</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1001</a:t>
            </a:r>
          </a:p>
        </p:txBody>
      </p:sp>
    </p:spTree>
    <p:extLst>
      <p:ext uri="{BB962C8B-B14F-4D97-AF65-F5344CB8AC3E}">
        <p14:creationId xmlns:p14="http://schemas.microsoft.com/office/powerpoint/2010/main" val="16684815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199" y="1825624"/>
            <a:ext cx="10674927"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1001.2.1 Change of use. </a:t>
            </a:r>
            <a:r>
              <a:rPr lang="en-US" sz="2000" kern="0" dirty="0">
                <a:effectLst/>
                <a:latin typeface="Arial" panose="020B0604020202020204" pitchFamily="34" charset="0"/>
                <a:ea typeface="Calibri" panose="020F0502020204030204" pitchFamily="34" charset="0"/>
                <a:cs typeface="Arial" panose="020B0604020202020204" pitchFamily="34" charset="0"/>
              </a:rPr>
              <a:t>Any work undertaken in connection with a change in use that does not involve a </a:t>
            </a:r>
            <a:r>
              <a:rPr lang="en-US" sz="2000" i="1" kern="0" dirty="0">
                <a:effectLst/>
                <a:latin typeface="Arial" panose="020B0604020202020204" pitchFamily="34" charset="0"/>
                <a:ea typeface="Calibri" panose="020F0502020204030204" pitchFamily="34" charset="0"/>
                <a:cs typeface="Arial" panose="020B0604020202020204" pitchFamily="34" charset="0"/>
              </a:rPr>
              <a:t>change of occupancy </a:t>
            </a:r>
            <a:r>
              <a:rPr lang="en-US" sz="2000" kern="0" dirty="0">
                <a:effectLst/>
                <a:latin typeface="Arial" panose="020B0604020202020204" pitchFamily="34" charset="0"/>
                <a:ea typeface="Calibri" panose="020F0502020204030204" pitchFamily="34" charset="0"/>
                <a:cs typeface="Arial" panose="020B0604020202020204" pitchFamily="34" charset="0"/>
              </a:rPr>
              <a:t>classification or a change to another group within an occupancy classification shall conform to the applicable requirements for the work as classified in Chapter 5 and to the requirements of Sections 1002 through 1011.</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Exception: </a:t>
            </a:r>
            <a:r>
              <a:rPr lang="en-US" sz="2000" kern="0" dirty="0">
                <a:effectLst/>
                <a:latin typeface="Arial" panose="020B0604020202020204" pitchFamily="34" charset="0"/>
                <a:ea typeface="Calibri" panose="020F0502020204030204" pitchFamily="34" charset="0"/>
                <a:cs typeface="Arial" panose="020B0604020202020204" pitchFamily="34" charset="0"/>
              </a:rPr>
              <a:t>As modified in Section 1205 for </a:t>
            </a:r>
            <a:r>
              <a:rPr lang="en-US" sz="2000" i="1" kern="0" dirty="0">
                <a:effectLst/>
                <a:latin typeface="Arial" panose="020B0604020202020204" pitchFamily="34" charset="0"/>
                <a:ea typeface="Calibri" panose="020F0502020204030204" pitchFamily="34" charset="0"/>
                <a:cs typeface="Arial" panose="020B0604020202020204" pitchFamily="34" charset="0"/>
              </a:rPr>
              <a:t>historic buildings</a:t>
            </a:r>
            <a:r>
              <a:rPr lang="en-US" sz="2000" kern="0" dirty="0">
                <a:effectLst/>
                <a:latin typeface="Arial" panose="020B0604020202020204" pitchFamily="34" charset="0"/>
                <a:ea typeface="Calibri" panose="020F0502020204030204" pitchFamily="34" charset="0"/>
                <a:cs typeface="Arial" panose="020B0604020202020204" pitchFamily="34" charset="0"/>
              </a:rPr>
              <a:t>.</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1000"/>
              </a:spcAft>
              <a:buFont typeface="+mj-lt"/>
              <a:buAutoNum type="arabicParenR"/>
            </a:pP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10: CHANGE IN OCCUPANCY</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1001</a:t>
            </a:r>
          </a:p>
        </p:txBody>
      </p:sp>
    </p:spTree>
    <p:extLst>
      <p:ext uri="{BB962C8B-B14F-4D97-AF65-F5344CB8AC3E}">
        <p14:creationId xmlns:p14="http://schemas.microsoft.com/office/powerpoint/2010/main" val="1878377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B56F685-0BB5-CBF9-011E-C14FA8CD1249}"/>
              </a:ext>
            </a:extLst>
          </p:cNvPr>
          <p:cNvSpPr>
            <a:spLocks noGrp="1"/>
          </p:cNvSpPr>
          <p:nvPr>
            <p:ph type="title"/>
          </p:nvPr>
        </p:nvSpPr>
        <p:spPr/>
        <p:txBody>
          <a:bodyPr/>
          <a:lstStyle/>
          <a:p>
            <a:r>
              <a:rPr lang="en-US" dirty="0"/>
              <a:t>Definition</a:t>
            </a:r>
          </a:p>
        </p:txBody>
      </p:sp>
      <p:sp>
        <p:nvSpPr>
          <p:cNvPr id="11" name="Text Placeholder 10">
            <a:extLst>
              <a:ext uri="{FF2B5EF4-FFF2-40B4-BE49-F238E27FC236}">
                <a16:creationId xmlns:a16="http://schemas.microsoft.com/office/drawing/2014/main" id="{988E9AAB-85FC-F80D-0BB6-0A73A08E609B}"/>
              </a:ext>
            </a:extLst>
          </p:cNvPr>
          <p:cNvSpPr>
            <a:spLocks noGrp="1"/>
          </p:cNvSpPr>
          <p:nvPr>
            <p:ph type="body" idx="1"/>
          </p:nvPr>
        </p:nvSpPr>
        <p:spPr/>
        <p:txBody>
          <a:bodyPr/>
          <a:lstStyle/>
          <a:p>
            <a:r>
              <a:rPr lang="en-US" dirty="0"/>
              <a:t>Chapter 2:</a:t>
            </a:r>
          </a:p>
        </p:txBody>
      </p:sp>
      <p:sp>
        <p:nvSpPr>
          <p:cNvPr id="2" name="Text Placeholder 11">
            <a:extLst>
              <a:ext uri="{FF2B5EF4-FFF2-40B4-BE49-F238E27FC236}">
                <a16:creationId xmlns:a16="http://schemas.microsoft.com/office/drawing/2014/main" id="{0C2885B9-701A-138D-A0F7-6E0E52B79603}"/>
              </a:ext>
            </a:extLst>
          </p:cNvPr>
          <p:cNvSpPr>
            <a:spLocks noGrp="1"/>
          </p:cNvSpPr>
          <p:nvPr>
            <p:ph type="body" sz="quarter" idx="4294967295"/>
          </p:nvPr>
        </p:nvSpPr>
        <p:spPr>
          <a:xfrm>
            <a:off x="9078383" y="1253067"/>
            <a:ext cx="2537355" cy="4945063"/>
          </a:xfrm>
        </p:spPr>
        <p:txBody>
          <a:bodyPr>
            <a:normAutofit/>
          </a:bodyPr>
          <a:lstStyle/>
          <a:p>
            <a:pPr marL="0" indent="0" algn="r">
              <a:buNone/>
            </a:pPr>
            <a:r>
              <a:rPr lang="en-US" sz="30000" dirty="0">
                <a:latin typeface="Times New Roman" panose="02020603050405020304" pitchFamily="18" charset="0"/>
                <a:cs typeface="Times New Roman" panose="02020603050405020304" pitchFamily="18" charset="0"/>
              </a:rPr>
              <a:t>2</a:t>
            </a:r>
          </a:p>
        </p:txBody>
      </p:sp>
    </p:spTree>
    <p:extLst>
      <p:ext uri="{BB962C8B-B14F-4D97-AF65-F5344CB8AC3E}">
        <p14:creationId xmlns:p14="http://schemas.microsoft.com/office/powerpoint/2010/main" val="76146366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199" y="1825624"/>
            <a:ext cx="10674927"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1001.2.2 Change of occupancy classification or group. </a:t>
            </a:r>
            <a:r>
              <a:rPr lang="en-US" sz="2000" kern="0" dirty="0">
                <a:effectLst/>
                <a:latin typeface="Arial" panose="020B0604020202020204" pitchFamily="34" charset="0"/>
                <a:ea typeface="Calibri" panose="020F0502020204030204" pitchFamily="34" charset="0"/>
                <a:cs typeface="Arial" panose="020B0604020202020204" pitchFamily="34" charset="0"/>
              </a:rPr>
              <a:t>Where the occupancy classification of a building changes, the provisions of Sections 1002 through 1012 shall apply. This includes a </a:t>
            </a:r>
            <a:r>
              <a:rPr lang="en-US" sz="2000" i="1" kern="0" dirty="0">
                <a:effectLst/>
                <a:latin typeface="Arial" panose="020B0604020202020204" pitchFamily="34" charset="0"/>
                <a:ea typeface="Calibri" panose="020F0502020204030204" pitchFamily="34" charset="0"/>
                <a:cs typeface="Arial" panose="020B0604020202020204" pitchFamily="34" charset="0"/>
              </a:rPr>
              <a:t>change of occupancy </a:t>
            </a:r>
            <a:r>
              <a:rPr lang="en-US" sz="2000" kern="0" dirty="0">
                <a:effectLst/>
                <a:latin typeface="Arial" panose="020B0604020202020204" pitchFamily="34" charset="0"/>
                <a:ea typeface="Calibri" panose="020F0502020204030204" pitchFamily="34" charset="0"/>
                <a:cs typeface="Arial" panose="020B0604020202020204" pitchFamily="34" charset="0"/>
              </a:rPr>
              <a:t>classification and a change to another group within an occupancy classification.</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1001.3 Certificate of occupancy required. </a:t>
            </a:r>
            <a:r>
              <a:rPr lang="en-US" sz="2000" kern="0" dirty="0">
                <a:effectLst/>
                <a:latin typeface="Arial" panose="020B0604020202020204" pitchFamily="34" charset="0"/>
                <a:ea typeface="Calibri" panose="020F0502020204030204" pitchFamily="34" charset="0"/>
                <a:cs typeface="Arial" panose="020B0604020202020204" pitchFamily="34" charset="0"/>
              </a:rPr>
              <a:t>A certificate of occupancy shall be issued where a </a:t>
            </a:r>
            <a:r>
              <a:rPr lang="en-US" sz="2000" i="1" kern="0" dirty="0">
                <a:effectLst/>
                <a:latin typeface="Arial" panose="020B0604020202020204" pitchFamily="34" charset="0"/>
                <a:ea typeface="Calibri" panose="020F0502020204030204" pitchFamily="34" charset="0"/>
                <a:cs typeface="Arial" panose="020B0604020202020204" pitchFamily="34" charset="0"/>
              </a:rPr>
              <a:t>change of occupancy </a:t>
            </a:r>
            <a:r>
              <a:rPr lang="en-US" sz="2000" kern="0" dirty="0">
                <a:effectLst/>
                <a:latin typeface="Arial" panose="020B0604020202020204" pitchFamily="34" charset="0"/>
                <a:ea typeface="Calibri" panose="020F0502020204030204" pitchFamily="34" charset="0"/>
                <a:cs typeface="Arial" panose="020B0604020202020204" pitchFamily="34" charset="0"/>
              </a:rPr>
              <a:t>occurs that results in a different occupancy classification as determined by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Building Code</a:t>
            </a:r>
            <a:r>
              <a:rPr lang="en-US" sz="2000" kern="0" dirty="0">
                <a:effectLst/>
                <a:latin typeface="Arial" panose="020B0604020202020204" pitchFamily="34" charset="0"/>
                <a:ea typeface="Calibri" panose="020F0502020204030204" pitchFamily="34" charset="0"/>
                <a:cs typeface="Arial" panose="020B0604020202020204" pitchFamily="34" charset="0"/>
              </a:rPr>
              <a:t>.</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1000"/>
              </a:spcAft>
              <a:buFont typeface="+mj-lt"/>
              <a:buAutoNum type="arabicParenR"/>
            </a:pP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10: CHANGE IN OCCUPANCY</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1001</a:t>
            </a:r>
          </a:p>
        </p:txBody>
      </p:sp>
    </p:spTree>
    <p:extLst>
      <p:ext uri="{BB962C8B-B14F-4D97-AF65-F5344CB8AC3E}">
        <p14:creationId xmlns:p14="http://schemas.microsoft.com/office/powerpoint/2010/main" val="15850101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199" y="1825624"/>
            <a:ext cx="10674927"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1008.2 Unsafe conditions. </a:t>
            </a:r>
            <a:r>
              <a:rPr lang="en-US" sz="2000" kern="0" dirty="0">
                <a:effectLst/>
                <a:latin typeface="Arial" panose="020B0604020202020204" pitchFamily="34" charset="0"/>
                <a:ea typeface="Calibri" panose="020F0502020204030204" pitchFamily="34" charset="0"/>
                <a:cs typeface="Arial" panose="020B0604020202020204" pitchFamily="34" charset="0"/>
              </a:rPr>
              <a:t>Where the occupancy of an </a:t>
            </a:r>
            <a:r>
              <a:rPr lang="en-US" sz="2000" i="1" kern="0" dirty="0">
                <a:effectLst/>
                <a:latin typeface="Arial" panose="020B0604020202020204" pitchFamily="34" charset="0"/>
                <a:ea typeface="Calibri" panose="020F0502020204030204" pitchFamily="34" charset="0"/>
                <a:cs typeface="Arial" panose="020B0604020202020204" pitchFamily="34" charset="0"/>
              </a:rPr>
              <a:t>existing building </a:t>
            </a:r>
            <a:r>
              <a:rPr lang="en-US" sz="2000" kern="0" dirty="0">
                <a:effectLst/>
                <a:latin typeface="Arial" panose="020B0604020202020204" pitchFamily="34" charset="0"/>
                <a:ea typeface="Calibri" panose="020F0502020204030204" pitchFamily="34" charset="0"/>
                <a:cs typeface="Arial" panose="020B0604020202020204" pitchFamily="34" charset="0"/>
              </a:rPr>
              <a:t>or part of an </a:t>
            </a:r>
            <a:r>
              <a:rPr lang="en-US" sz="2000" i="1" kern="0" dirty="0">
                <a:effectLst/>
                <a:latin typeface="Arial" panose="020B0604020202020204" pitchFamily="34" charset="0"/>
                <a:ea typeface="Calibri" panose="020F0502020204030204" pitchFamily="34" charset="0"/>
                <a:cs typeface="Arial" panose="020B0604020202020204" pitchFamily="34" charset="0"/>
              </a:rPr>
              <a:t>existing building </a:t>
            </a:r>
            <a:r>
              <a:rPr lang="en-US" sz="2000" kern="0" dirty="0">
                <a:effectLst/>
                <a:latin typeface="Arial" panose="020B0604020202020204" pitchFamily="34" charset="0"/>
                <a:ea typeface="Calibri" panose="020F0502020204030204" pitchFamily="34" charset="0"/>
                <a:cs typeface="Arial" panose="020B0604020202020204" pitchFamily="34" charset="0"/>
              </a:rPr>
              <a:t>is changed, all unsafe conditions shall be corrected without requiring that all parts of the electrical system comply with NFPA 70.</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1012.1 General. </a:t>
            </a:r>
            <a:r>
              <a:rPr lang="en-US" sz="2000" kern="0" dirty="0">
                <a:effectLst/>
                <a:latin typeface="Arial" panose="020B0604020202020204" pitchFamily="34" charset="0"/>
                <a:ea typeface="Calibri" panose="020F0502020204030204" pitchFamily="34" charset="0"/>
                <a:cs typeface="Arial" panose="020B0604020202020204" pitchFamily="34" charset="0"/>
              </a:rPr>
              <a:t>The provisions of this section shall apply to buildings or portions thereof undergoing a change of occupancy classification. This includes a change of occupancy classification within a group as well as a change of occupancy classification from one group to a different group or where there is a change of occupancy within a space where there is a different fire protection system threshold requirement in Chapter 9 of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Building Code</a:t>
            </a:r>
            <a:r>
              <a:rPr lang="en-US" sz="2000" kern="0" dirty="0">
                <a:effectLst/>
                <a:latin typeface="Arial" panose="020B0604020202020204" pitchFamily="34" charset="0"/>
                <a:ea typeface="Calibri" panose="020F0502020204030204" pitchFamily="34" charset="0"/>
                <a:cs typeface="Arial" panose="020B0604020202020204" pitchFamily="34" charset="0"/>
              </a:rPr>
              <a:t>. Such buildings shall also comply with Sections 1002 through 1011. The application of requirements for the change of occupancy shall be as set forth in Sections 1012.1.1 through 1012.1.4. A </a:t>
            </a:r>
            <a:r>
              <a:rPr lang="en-US" sz="2000" i="1" kern="0" dirty="0">
                <a:effectLst/>
                <a:latin typeface="Arial" panose="020B0604020202020204" pitchFamily="34" charset="0"/>
                <a:ea typeface="Calibri" panose="020F0502020204030204" pitchFamily="34" charset="0"/>
                <a:cs typeface="Arial" panose="020B0604020202020204" pitchFamily="34" charset="0"/>
              </a:rPr>
              <a:t>change of occupancy</a:t>
            </a:r>
            <a:r>
              <a:rPr lang="en-US" sz="2000" kern="0" dirty="0">
                <a:effectLst/>
                <a:latin typeface="Arial" panose="020B0604020202020204" pitchFamily="34" charset="0"/>
                <a:ea typeface="Calibri" panose="020F0502020204030204" pitchFamily="34" charset="0"/>
                <a:cs typeface="Arial" panose="020B0604020202020204" pitchFamily="34" charset="0"/>
              </a:rPr>
              <a:t>, as defined in Section 202, without a corresponding change of occupancy classification shall comply with Section 1001.2.</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1000"/>
              </a:spcAft>
              <a:buFont typeface="+mj-lt"/>
              <a:buAutoNum type="arabicParenR"/>
            </a:pP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10: CHANGE IN OCCUPANCY</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1008</a:t>
            </a:r>
          </a:p>
        </p:txBody>
      </p:sp>
    </p:spTree>
    <p:extLst>
      <p:ext uri="{BB962C8B-B14F-4D97-AF65-F5344CB8AC3E}">
        <p14:creationId xmlns:p14="http://schemas.microsoft.com/office/powerpoint/2010/main" val="12858130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199" y="1825624"/>
            <a:ext cx="10674927"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1012.1 General. </a:t>
            </a:r>
            <a:r>
              <a:rPr lang="en-US" sz="2000" kern="0" dirty="0">
                <a:effectLst/>
                <a:latin typeface="Arial" panose="020B0604020202020204" pitchFamily="34" charset="0"/>
                <a:ea typeface="Calibri" panose="020F0502020204030204" pitchFamily="34" charset="0"/>
                <a:cs typeface="Arial" panose="020B0604020202020204" pitchFamily="34" charset="0"/>
              </a:rPr>
              <a:t>The provisions of this section shall apply to buildings or portions thereof undergoing a change of occupancy classification. This includes a change of occupancy classification within a group as well as a change of occupancy classification from one group to a different group or where there is a change of occupancy within a space where there is a different fire protection system threshold requirement in Chapter 9 of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Building Code</a:t>
            </a:r>
            <a:r>
              <a:rPr lang="en-US" sz="2000" kern="0" dirty="0">
                <a:effectLst/>
                <a:latin typeface="Arial" panose="020B0604020202020204" pitchFamily="34" charset="0"/>
                <a:ea typeface="Calibri" panose="020F0502020204030204" pitchFamily="34" charset="0"/>
                <a:cs typeface="Arial" panose="020B0604020202020204" pitchFamily="34" charset="0"/>
              </a:rPr>
              <a:t>. Such buildings shall also comply with Sections 1002 through 1011. The application of requirements for the change of occupancy shall be as set forth in Sections 1012.1.1 through 1012.1.4. A </a:t>
            </a:r>
            <a:r>
              <a:rPr lang="en-US" sz="2000" i="1" kern="0" dirty="0">
                <a:effectLst/>
                <a:latin typeface="Arial" panose="020B0604020202020204" pitchFamily="34" charset="0"/>
                <a:ea typeface="Calibri" panose="020F0502020204030204" pitchFamily="34" charset="0"/>
                <a:cs typeface="Arial" panose="020B0604020202020204" pitchFamily="34" charset="0"/>
              </a:rPr>
              <a:t>change of occupancy</a:t>
            </a:r>
            <a:r>
              <a:rPr lang="en-US" sz="2000" kern="0" dirty="0">
                <a:effectLst/>
                <a:latin typeface="Arial" panose="020B0604020202020204" pitchFamily="34" charset="0"/>
                <a:ea typeface="Calibri" panose="020F0502020204030204" pitchFamily="34" charset="0"/>
                <a:cs typeface="Arial" panose="020B0604020202020204" pitchFamily="34" charset="0"/>
              </a:rPr>
              <a:t>, as defined in Section 202, without a corresponding change of occupancy classification shall comply with Section 1001.2.</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1000"/>
              </a:spcAft>
              <a:buFont typeface="+mj-lt"/>
              <a:buAutoNum type="arabicParenR"/>
            </a:pP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10: CHANGE IN OCCUPANCY</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1012</a:t>
            </a:r>
          </a:p>
        </p:txBody>
      </p:sp>
    </p:spTree>
    <p:extLst>
      <p:ext uri="{BB962C8B-B14F-4D97-AF65-F5344CB8AC3E}">
        <p14:creationId xmlns:p14="http://schemas.microsoft.com/office/powerpoint/2010/main" val="141912857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B56F685-0BB5-CBF9-011E-C14FA8CD1249}"/>
              </a:ext>
            </a:extLst>
          </p:cNvPr>
          <p:cNvSpPr>
            <a:spLocks noGrp="1"/>
          </p:cNvSpPr>
          <p:nvPr>
            <p:ph type="title"/>
          </p:nvPr>
        </p:nvSpPr>
        <p:spPr/>
        <p:txBody>
          <a:bodyPr/>
          <a:lstStyle/>
          <a:p>
            <a:r>
              <a:rPr lang="en-US" dirty="0"/>
              <a:t>Addition</a:t>
            </a:r>
          </a:p>
        </p:txBody>
      </p:sp>
      <p:sp>
        <p:nvSpPr>
          <p:cNvPr id="11" name="Text Placeholder 10">
            <a:extLst>
              <a:ext uri="{FF2B5EF4-FFF2-40B4-BE49-F238E27FC236}">
                <a16:creationId xmlns:a16="http://schemas.microsoft.com/office/drawing/2014/main" id="{988E9AAB-85FC-F80D-0BB6-0A73A08E609B}"/>
              </a:ext>
            </a:extLst>
          </p:cNvPr>
          <p:cNvSpPr>
            <a:spLocks noGrp="1"/>
          </p:cNvSpPr>
          <p:nvPr>
            <p:ph type="body" idx="1"/>
          </p:nvPr>
        </p:nvSpPr>
        <p:spPr/>
        <p:txBody>
          <a:bodyPr/>
          <a:lstStyle/>
          <a:p>
            <a:r>
              <a:rPr lang="en-US" dirty="0"/>
              <a:t>Chapter 11:</a:t>
            </a:r>
          </a:p>
        </p:txBody>
      </p:sp>
      <p:sp>
        <p:nvSpPr>
          <p:cNvPr id="4" name="Rectangle 3">
            <a:extLst>
              <a:ext uri="{FF2B5EF4-FFF2-40B4-BE49-F238E27FC236}">
                <a16:creationId xmlns:a16="http://schemas.microsoft.com/office/drawing/2014/main" id="{BF9CBEFC-1510-8AF8-BE3E-C4C98806EC2E}"/>
              </a:ext>
            </a:extLst>
          </p:cNvPr>
          <p:cNvSpPr/>
          <p:nvPr/>
        </p:nvSpPr>
        <p:spPr>
          <a:xfrm>
            <a:off x="9905999" y="2716556"/>
            <a:ext cx="2286001" cy="1009042"/>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1">
            <a:extLst>
              <a:ext uri="{FF2B5EF4-FFF2-40B4-BE49-F238E27FC236}">
                <a16:creationId xmlns:a16="http://schemas.microsoft.com/office/drawing/2014/main" id="{9FC0B2A8-0C56-1E5D-D77A-6FADB49BEA79}"/>
              </a:ext>
            </a:extLst>
          </p:cNvPr>
          <p:cNvSpPr txBox="1">
            <a:spLocks/>
          </p:cNvSpPr>
          <p:nvPr/>
        </p:nvSpPr>
        <p:spPr>
          <a:xfrm>
            <a:off x="8616947" y="1253067"/>
            <a:ext cx="2286000" cy="4945063"/>
          </a:xfrm>
          <a:prstGeom prst="rect">
            <a:avLst/>
          </a:prstGeom>
        </p:spPr>
        <p:txBody>
          <a:bodyPr vert="horz" lIns="91440" tIns="45720" rIns="91440" bIns="45720" rtlCol="0">
            <a:noAutofit/>
          </a:bodyPr>
          <a:lstStyle>
            <a:lvl1pPr marL="0" indent="0" algn="r" defTabSz="914400" rtl="0" eaLnBrk="1" latinLnBrk="0" hangingPunct="1">
              <a:lnSpc>
                <a:spcPct val="90000"/>
              </a:lnSpc>
              <a:spcBef>
                <a:spcPts val="1000"/>
              </a:spcBef>
              <a:buFont typeface="Arial" panose="020B0604020202020204" pitchFamily="34" charset="0"/>
              <a:buNone/>
              <a:defRPr sz="30000" b="0" i="0" kern="1200">
                <a:solidFill>
                  <a:schemeClr val="tx1"/>
                </a:solidFill>
                <a:latin typeface="Times New Roman" panose="02020603050405020304" pitchFamily="18" charset="0"/>
                <a:ea typeface="+mn-ea"/>
                <a:cs typeface="Times New Roman" panose="02020603050405020304" pitchFamily="18" charset="0"/>
              </a:defRPr>
            </a:lvl1pPr>
            <a:lvl2pPr marL="457200" indent="0" algn="l" defTabSz="914400" rtl="0" eaLnBrk="1" latinLnBrk="0" hangingPunct="1">
              <a:lnSpc>
                <a:spcPct val="90000"/>
              </a:lnSpc>
              <a:spcBef>
                <a:spcPts val="500"/>
              </a:spcBef>
              <a:buFont typeface="Arial" panose="020B0604020202020204" pitchFamily="34" charset="0"/>
              <a:buNone/>
              <a:defRPr sz="5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5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5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5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pc="-200" dirty="0"/>
              <a:t>1</a:t>
            </a:r>
          </a:p>
        </p:txBody>
      </p:sp>
      <p:sp>
        <p:nvSpPr>
          <p:cNvPr id="3" name="Text Placeholder 11">
            <a:extLst>
              <a:ext uri="{FF2B5EF4-FFF2-40B4-BE49-F238E27FC236}">
                <a16:creationId xmlns:a16="http://schemas.microsoft.com/office/drawing/2014/main" id="{DCEEE91A-B9A1-0B8A-B60D-04191FE4EB67}"/>
              </a:ext>
            </a:extLst>
          </p:cNvPr>
          <p:cNvSpPr txBox="1">
            <a:spLocks/>
          </p:cNvSpPr>
          <p:nvPr/>
        </p:nvSpPr>
        <p:spPr>
          <a:xfrm>
            <a:off x="9905998" y="1253067"/>
            <a:ext cx="1962150" cy="4945063"/>
          </a:xfrm>
          <a:prstGeom prst="rect">
            <a:avLst/>
          </a:prstGeom>
        </p:spPr>
        <p:txBody>
          <a:bodyPr vert="horz" lIns="91440" tIns="45720" rIns="91440" bIns="45720" rtlCol="0">
            <a:noAutofit/>
          </a:bodyPr>
          <a:lstStyle>
            <a:lvl1pPr marL="0" indent="0" algn="r" defTabSz="914400" rtl="0" eaLnBrk="1" latinLnBrk="0" hangingPunct="1">
              <a:lnSpc>
                <a:spcPct val="90000"/>
              </a:lnSpc>
              <a:spcBef>
                <a:spcPts val="1000"/>
              </a:spcBef>
              <a:buFont typeface="Arial" panose="020B0604020202020204" pitchFamily="34" charset="0"/>
              <a:buNone/>
              <a:defRPr sz="30000" b="0" i="0" kern="1200">
                <a:solidFill>
                  <a:schemeClr val="tx1"/>
                </a:solidFill>
                <a:latin typeface="Times New Roman" panose="02020603050405020304" pitchFamily="18" charset="0"/>
                <a:ea typeface="+mn-ea"/>
                <a:cs typeface="Times New Roman" panose="02020603050405020304" pitchFamily="18" charset="0"/>
              </a:defRPr>
            </a:lvl1pPr>
            <a:lvl2pPr marL="457200" indent="0" algn="l" defTabSz="914400" rtl="0" eaLnBrk="1" latinLnBrk="0" hangingPunct="1">
              <a:lnSpc>
                <a:spcPct val="90000"/>
              </a:lnSpc>
              <a:spcBef>
                <a:spcPts val="500"/>
              </a:spcBef>
              <a:buFont typeface="Arial" panose="020B0604020202020204" pitchFamily="34" charset="0"/>
              <a:buNone/>
              <a:defRPr sz="5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5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5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5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pc="-200" dirty="0"/>
              <a:t>1</a:t>
            </a:r>
          </a:p>
        </p:txBody>
      </p:sp>
    </p:spTree>
    <p:extLst>
      <p:ext uri="{BB962C8B-B14F-4D97-AF65-F5344CB8AC3E}">
        <p14:creationId xmlns:p14="http://schemas.microsoft.com/office/powerpoint/2010/main" val="11231104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199" y="1825624"/>
            <a:ext cx="10674927"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1101.1 Scope. </a:t>
            </a:r>
            <a:r>
              <a:rPr lang="en-US" sz="2000" kern="0" dirty="0">
                <a:effectLst/>
                <a:latin typeface="Arial" panose="020B0604020202020204" pitchFamily="34" charset="0"/>
                <a:ea typeface="Calibri" panose="020F0502020204030204" pitchFamily="34" charset="0"/>
                <a:cs typeface="Arial" panose="020B0604020202020204" pitchFamily="34" charset="0"/>
              </a:rPr>
              <a:t>An </a:t>
            </a:r>
            <a:r>
              <a:rPr lang="en-US" sz="2000" i="1" kern="0" dirty="0">
                <a:effectLst/>
                <a:latin typeface="Arial" panose="020B0604020202020204" pitchFamily="34" charset="0"/>
                <a:ea typeface="Calibri" panose="020F0502020204030204" pitchFamily="34" charset="0"/>
                <a:cs typeface="Arial" panose="020B0604020202020204" pitchFamily="34" charset="0"/>
              </a:rPr>
              <a:t>addition </a:t>
            </a:r>
            <a:r>
              <a:rPr lang="en-US" sz="2000" kern="0" dirty="0">
                <a:effectLst/>
                <a:latin typeface="Arial" panose="020B0604020202020204" pitchFamily="34" charset="0"/>
                <a:ea typeface="Calibri" panose="020F0502020204030204" pitchFamily="34" charset="0"/>
                <a:cs typeface="Arial" panose="020B0604020202020204" pitchFamily="34" charset="0"/>
              </a:rPr>
              <a:t>to a building or structure shall comply with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Codes </a:t>
            </a:r>
            <a:r>
              <a:rPr lang="en-US" sz="2000" kern="0" dirty="0">
                <a:effectLst/>
                <a:latin typeface="Arial" panose="020B0604020202020204" pitchFamily="34" charset="0"/>
                <a:ea typeface="Calibri" panose="020F0502020204030204" pitchFamily="34" charset="0"/>
                <a:cs typeface="Arial" panose="020B0604020202020204" pitchFamily="34" charset="0"/>
              </a:rPr>
              <a:t>as adopted for new construction without requiring the </a:t>
            </a:r>
            <a:r>
              <a:rPr lang="en-US" sz="2000" i="1" kern="0" dirty="0">
                <a:effectLst/>
                <a:latin typeface="Arial" panose="020B0604020202020204" pitchFamily="34" charset="0"/>
                <a:ea typeface="Calibri" panose="020F0502020204030204" pitchFamily="34" charset="0"/>
                <a:cs typeface="Arial" panose="020B0604020202020204" pitchFamily="34" charset="0"/>
              </a:rPr>
              <a:t>existing building </a:t>
            </a:r>
            <a:r>
              <a:rPr lang="en-US" sz="2000" kern="0" dirty="0">
                <a:effectLst/>
                <a:latin typeface="Arial" panose="020B0604020202020204" pitchFamily="34" charset="0"/>
                <a:ea typeface="Calibri" panose="020F0502020204030204" pitchFamily="34" charset="0"/>
                <a:cs typeface="Arial" panose="020B0604020202020204" pitchFamily="34" charset="0"/>
              </a:rPr>
              <a:t>or structure to comply with any requirements of those codes or of these provisions, except as required by this chapter. Where an </a:t>
            </a:r>
            <a:r>
              <a:rPr lang="en-US" sz="2000" i="1" kern="0" dirty="0">
                <a:effectLst/>
                <a:latin typeface="Arial" panose="020B0604020202020204" pitchFamily="34" charset="0"/>
                <a:ea typeface="Calibri" panose="020F0502020204030204" pitchFamily="34" charset="0"/>
                <a:cs typeface="Arial" panose="020B0604020202020204" pitchFamily="34" charset="0"/>
              </a:rPr>
              <a:t>addition </a:t>
            </a:r>
            <a:r>
              <a:rPr lang="en-US" sz="2000" kern="0" dirty="0">
                <a:effectLst/>
                <a:latin typeface="Arial" panose="020B0604020202020204" pitchFamily="34" charset="0"/>
                <a:ea typeface="Calibri" panose="020F0502020204030204" pitchFamily="34" charset="0"/>
                <a:cs typeface="Arial" panose="020B0604020202020204" pitchFamily="34" charset="0"/>
              </a:rPr>
              <a:t>impacts the </a:t>
            </a:r>
            <a:r>
              <a:rPr lang="en-US" sz="2000" i="1" kern="0" dirty="0">
                <a:effectLst/>
                <a:latin typeface="Arial" panose="020B0604020202020204" pitchFamily="34" charset="0"/>
                <a:ea typeface="Calibri" panose="020F0502020204030204" pitchFamily="34" charset="0"/>
                <a:cs typeface="Arial" panose="020B0604020202020204" pitchFamily="34" charset="0"/>
              </a:rPr>
              <a:t>existing building </a:t>
            </a:r>
            <a:r>
              <a:rPr lang="en-US" sz="2000" kern="0" dirty="0">
                <a:effectLst/>
                <a:latin typeface="Arial" panose="020B0604020202020204" pitchFamily="34" charset="0"/>
                <a:ea typeface="Calibri" panose="020F0502020204030204" pitchFamily="34" charset="0"/>
                <a:cs typeface="Arial" panose="020B0604020202020204" pitchFamily="34" charset="0"/>
              </a:rPr>
              <a:t>or structure, that portion shall comply with this code.</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11: ADDITION</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1101</a:t>
            </a:r>
          </a:p>
        </p:txBody>
      </p:sp>
    </p:spTree>
    <p:extLst>
      <p:ext uri="{BB962C8B-B14F-4D97-AF65-F5344CB8AC3E}">
        <p14:creationId xmlns:p14="http://schemas.microsoft.com/office/powerpoint/2010/main" val="402654205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199" y="1825624"/>
            <a:ext cx="10674927"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1101.2 Creation or extension of nonconformity. </a:t>
            </a:r>
            <a:r>
              <a:rPr lang="en-US" sz="2000" kern="0" dirty="0">
                <a:effectLst/>
                <a:latin typeface="Arial" panose="020B0604020202020204" pitchFamily="34" charset="0"/>
                <a:ea typeface="Calibri" panose="020F0502020204030204" pitchFamily="34" charset="0"/>
                <a:cs typeface="Arial" panose="020B0604020202020204" pitchFamily="34" charset="0"/>
              </a:rPr>
              <a:t>An </a:t>
            </a:r>
            <a:r>
              <a:rPr lang="en-US" sz="2000" i="1" kern="0" dirty="0">
                <a:effectLst/>
                <a:latin typeface="Arial" panose="020B0604020202020204" pitchFamily="34" charset="0"/>
                <a:ea typeface="Calibri" panose="020F0502020204030204" pitchFamily="34" charset="0"/>
                <a:cs typeface="Arial" panose="020B0604020202020204" pitchFamily="34" charset="0"/>
              </a:rPr>
              <a:t>addition </a:t>
            </a:r>
            <a:r>
              <a:rPr lang="en-US" sz="2000" kern="0" dirty="0">
                <a:effectLst/>
                <a:latin typeface="Arial" panose="020B0604020202020204" pitchFamily="34" charset="0"/>
                <a:ea typeface="Calibri" panose="020F0502020204030204" pitchFamily="34" charset="0"/>
                <a:cs typeface="Arial" panose="020B0604020202020204" pitchFamily="34" charset="0"/>
              </a:rPr>
              <a:t>shall not create or extend any nonconformity in the </a:t>
            </a:r>
            <a:r>
              <a:rPr lang="en-US" sz="2000" i="1" kern="0" dirty="0">
                <a:effectLst/>
                <a:latin typeface="Arial" panose="020B0604020202020204" pitchFamily="34" charset="0"/>
                <a:ea typeface="Calibri" panose="020F0502020204030204" pitchFamily="34" charset="0"/>
                <a:cs typeface="Arial" panose="020B0604020202020204" pitchFamily="34" charset="0"/>
              </a:rPr>
              <a:t>existing building </a:t>
            </a:r>
            <a:r>
              <a:rPr lang="en-US" sz="2000" kern="0" dirty="0">
                <a:effectLst/>
                <a:latin typeface="Arial" panose="020B0604020202020204" pitchFamily="34" charset="0"/>
                <a:ea typeface="Calibri" panose="020F0502020204030204" pitchFamily="34" charset="0"/>
                <a:cs typeface="Arial" panose="020B0604020202020204" pitchFamily="34" charset="0"/>
              </a:rPr>
              <a:t>to which the </a:t>
            </a:r>
            <a:r>
              <a:rPr lang="en-US" sz="2000" i="1" kern="0" dirty="0">
                <a:effectLst/>
                <a:latin typeface="Arial" panose="020B0604020202020204" pitchFamily="34" charset="0"/>
                <a:ea typeface="Calibri" panose="020F0502020204030204" pitchFamily="34" charset="0"/>
                <a:cs typeface="Arial" panose="020B0604020202020204" pitchFamily="34" charset="0"/>
              </a:rPr>
              <a:t>addition </a:t>
            </a:r>
            <a:r>
              <a:rPr lang="en-US" sz="2000" kern="0" dirty="0">
                <a:effectLst/>
                <a:latin typeface="Arial" panose="020B0604020202020204" pitchFamily="34" charset="0"/>
                <a:ea typeface="Calibri" panose="020F0502020204030204" pitchFamily="34" charset="0"/>
                <a:cs typeface="Arial" panose="020B0604020202020204" pitchFamily="34" charset="0"/>
              </a:rPr>
              <a:t>is being made with regard to accessibility, structural strength, fire safety, means of egress, or the capacity of mechanical, plumbing, or electrical systems.</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1101.3 Other work. </a:t>
            </a:r>
            <a:r>
              <a:rPr lang="en-US" sz="2000" kern="0" dirty="0">
                <a:effectLst/>
                <a:latin typeface="Arial" panose="020B0604020202020204" pitchFamily="34" charset="0"/>
                <a:ea typeface="Calibri" panose="020F0502020204030204" pitchFamily="34" charset="0"/>
                <a:cs typeface="Arial" panose="020B0604020202020204" pitchFamily="34" charset="0"/>
              </a:rPr>
              <a:t>Any </a:t>
            </a:r>
            <a:r>
              <a:rPr lang="en-US" sz="2000" i="1" kern="0" dirty="0">
                <a:effectLst/>
                <a:latin typeface="Arial" panose="020B0604020202020204" pitchFamily="34" charset="0"/>
                <a:ea typeface="Calibri" panose="020F0502020204030204" pitchFamily="34" charset="0"/>
                <a:cs typeface="Arial" panose="020B0604020202020204" pitchFamily="34" charset="0"/>
              </a:rPr>
              <a:t>repair </a:t>
            </a:r>
            <a:r>
              <a:rPr lang="en-US" sz="2000" kern="0" dirty="0">
                <a:effectLst/>
                <a:latin typeface="Arial" panose="020B0604020202020204" pitchFamily="34" charset="0"/>
                <a:ea typeface="Calibri" panose="020F0502020204030204" pitchFamily="34" charset="0"/>
                <a:cs typeface="Arial" panose="020B0604020202020204" pitchFamily="34" charset="0"/>
              </a:rPr>
              <a:t>or </a:t>
            </a:r>
            <a:r>
              <a:rPr lang="en-US" sz="2000" i="1" kern="0" dirty="0">
                <a:effectLst/>
                <a:latin typeface="Arial" panose="020B0604020202020204" pitchFamily="34" charset="0"/>
                <a:ea typeface="Calibri" panose="020F0502020204030204" pitchFamily="34" charset="0"/>
                <a:cs typeface="Arial" panose="020B0604020202020204" pitchFamily="34" charset="0"/>
              </a:rPr>
              <a:t>alteration </a:t>
            </a:r>
            <a:r>
              <a:rPr lang="en-US" sz="2000" kern="0" dirty="0">
                <a:effectLst/>
                <a:latin typeface="Arial" panose="020B0604020202020204" pitchFamily="34" charset="0"/>
                <a:ea typeface="Calibri" panose="020F0502020204030204" pitchFamily="34" charset="0"/>
                <a:cs typeface="Arial" panose="020B0604020202020204" pitchFamily="34" charset="0"/>
              </a:rPr>
              <a:t>work within an </a:t>
            </a:r>
            <a:r>
              <a:rPr lang="en-US" sz="2000" i="1" kern="0" dirty="0">
                <a:effectLst/>
                <a:latin typeface="Arial" panose="020B0604020202020204" pitchFamily="34" charset="0"/>
                <a:ea typeface="Calibri" panose="020F0502020204030204" pitchFamily="34" charset="0"/>
                <a:cs typeface="Arial" panose="020B0604020202020204" pitchFamily="34" charset="0"/>
              </a:rPr>
              <a:t>existing building </a:t>
            </a:r>
            <a:r>
              <a:rPr lang="en-US" sz="2000" kern="0" dirty="0">
                <a:effectLst/>
                <a:latin typeface="Arial" panose="020B0604020202020204" pitchFamily="34" charset="0"/>
                <a:ea typeface="Calibri" panose="020F0502020204030204" pitchFamily="34" charset="0"/>
                <a:cs typeface="Arial" panose="020B0604020202020204" pitchFamily="34" charset="0"/>
              </a:rPr>
              <a:t>to which an </a:t>
            </a:r>
            <a:r>
              <a:rPr lang="en-US" sz="2000" i="1" kern="0" dirty="0">
                <a:effectLst/>
                <a:latin typeface="Arial" panose="020B0604020202020204" pitchFamily="34" charset="0"/>
                <a:ea typeface="Calibri" panose="020F0502020204030204" pitchFamily="34" charset="0"/>
                <a:cs typeface="Arial" panose="020B0604020202020204" pitchFamily="34" charset="0"/>
              </a:rPr>
              <a:t>addition </a:t>
            </a:r>
            <a:r>
              <a:rPr lang="en-US" sz="2000" kern="0" dirty="0">
                <a:effectLst/>
                <a:latin typeface="Arial" panose="020B0604020202020204" pitchFamily="34" charset="0"/>
                <a:ea typeface="Calibri" panose="020F0502020204030204" pitchFamily="34" charset="0"/>
                <a:cs typeface="Arial" panose="020B0604020202020204" pitchFamily="34" charset="0"/>
              </a:rPr>
              <a:t>is being made shall comply with the applicable requirements for the work as classified in Chapter 5.</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 </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11: ADDITION</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1101</a:t>
            </a:r>
          </a:p>
        </p:txBody>
      </p:sp>
    </p:spTree>
    <p:extLst>
      <p:ext uri="{BB962C8B-B14F-4D97-AF65-F5344CB8AC3E}">
        <p14:creationId xmlns:p14="http://schemas.microsoft.com/office/powerpoint/2010/main" val="395829229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6CF44-8F9F-C7FD-FD3B-A0B4A484DB93}"/>
              </a:ext>
            </a:extLst>
          </p:cNvPr>
          <p:cNvSpPr>
            <a:spLocks noGrp="1"/>
          </p:cNvSpPr>
          <p:nvPr>
            <p:ph idx="1"/>
          </p:nvPr>
        </p:nvSpPr>
        <p:spPr>
          <a:xfrm>
            <a:off x="838199" y="1825624"/>
            <a:ext cx="10674927" cy="4554627"/>
          </a:xfrm>
        </p:spPr>
        <p:txBody>
          <a:bodyPr>
            <a:noAutofit/>
          </a:bodyPr>
          <a:lstStyle/>
          <a:p>
            <a:pPr marL="0" marR="0">
              <a:lnSpc>
                <a:spcPct val="107000"/>
              </a:lnSpc>
              <a:spcBef>
                <a:spcPts val="0"/>
              </a:spcBef>
              <a:spcAft>
                <a:spcPts val="0"/>
              </a:spcAft>
            </a:pPr>
            <a:r>
              <a:rPr lang="en-US" sz="2000" b="1" kern="0" dirty="0">
                <a:effectLst/>
                <a:latin typeface="Arial" panose="020B0604020202020204" pitchFamily="34" charset="0"/>
                <a:ea typeface="Calibri" panose="020F0502020204030204" pitchFamily="34" charset="0"/>
                <a:cs typeface="Arial" panose="020B0604020202020204" pitchFamily="34" charset="0"/>
              </a:rPr>
              <a:t>1103.1 Compliance with the International Building Code. </a:t>
            </a:r>
            <a:r>
              <a:rPr lang="en-US" sz="2000" i="1" kern="0" dirty="0">
                <a:effectLst/>
                <a:latin typeface="Arial" panose="020B0604020202020204" pitchFamily="34" charset="0"/>
                <a:ea typeface="Calibri" panose="020F0502020204030204" pitchFamily="34" charset="0"/>
                <a:cs typeface="Arial" panose="020B0604020202020204" pitchFamily="34" charset="0"/>
              </a:rPr>
              <a:t>Additions </a:t>
            </a:r>
            <a:r>
              <a:rPr lang="en-US" sz="2000" kern="0" dirty="0">
                <a:effectLst/>
                <a:latin typeface="Arial" panose="020B0604020202020204" pitchFamily="34" charset="0"/>
                <a:ea typeface="Calibri" panose="020F0502020204030204" pitchFamily="34" charset="0"/>
                <a:cs typeface="Arial" panose="020B0604020202020204" pitchFamily="34" charset="0"/>
              </a:rPr>
              <a:t>to </a:t>
            </a:r>
            <a:r>
              <a:rPr lang="en-US" sz="2000" i="1" kern="0" dirty="0">
                <a:effectLst/>
                <a:latin typeface="Arial" panose="020B0604020202020204" pitchFamily="34" charset="0"/>
                <a:ea typeface="Calibri" panose="020F0502020204030204" pitchFamily="34" charset="0"/>
                <a:cs typeface="Arial" panose="020B0604020202020204" pitchFamily="34" charset="0"/>
              </a:rPr>
              <a:t>existing buildings </a:t>
            </a:r>
            <a:r>
              <a:rPr lang="en-US" sz="2000" kern="0" dirty="0">
                <a:effectLst/>
                <a:latin typeface="Arial" panose="020B0604020202020204" pitchFamily="34" charset="0"/>
                <a:ea typeface="Calibri" panose="020F0502020204030204" pitchFamily="34" charset="0"/>
                <a:cs typeface="Arial" panose="020B0604020202020204" pitchFamily="34" charset="0"/>
              </a:rPr>
              <a:t>or structures are new construction and shall comply with the </a:t>
            </a:r>
            <a:r>
              <a:rPr lang="en-US" sz="2000" i="1" kern="0" dirty="0">
                <a:effectLst/>
                <a:latin typeface="Arial" panose="020B0604020202020204" pitchFamily="34" charset="0"/>
                <a:ea typeface="Calibri" panose="020F0502020204030204" pitchFamily="34" charset="0"/>
                <a:cs typeface="Arial" panose="020B0604020202020204" pitchFamily="34" charset="0"/>
              </a:rPr>
              <a:t>International Building Code</a:t>
            </a:r>
            <a:r>
              <a:rPr lang="en-US" sz="2000" kern="0" dirty="0">
                <a:effectLst/>
                <a:latin typeface="Arial" panose="020B0604020202020204" pitchFamily="34" charset="0"/>
                <a:ea typeface="Calibri" panose="020F0502020204030204" pitchFamily="34" charset="0"/>
                <a:cs typeface="Arial" panose="020B0604020202020204" pitchFamily="34" charset="0"/>
              </a:rPr>
              <a:t>.</a:t>
            </a: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1000"/>
              </a:spcAft>
              <a:buFont typeface="+mj-lt"/>
              <a:buAutoNum type="arabicParenR"/>
            </a:pPr>
            <a:endParaRPr lang="en-US" sz="20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B3B4030F-F922-07DB-6D4B-584623CB5FB3}"/>
              </a:ext>
            </a:extLst>
          </p:cNvPr>
          <p:cNvSpPr>
            <a:spLocks noGrp="1"/>
          </p:cNvSpPr>
          <p:nvPr>
            <p:ph type="body" sz="quarter" idx="11"/>
          </p:nvPr>
        </p:nvSpPr>
        <p:spPr>
          <a:xfrm>
            <a:off x="0" y="364348"/>
            <a:ext cx="5938463" cy="487421"/>
          </a:xfrm>
        </p:spPr>
        <p:txBody>
          <a:bodyPr/>
          <a:lstStyle/>
          <a:p>
            <a:r>
              <a:rPr lang="en-US" dirty="0"/>
              <a:t>CHAPTER 11: ADDITION</a:t>
            </a:r>
          </a:p>
        </p:txBody>
      </p:sp>
      <p:sp>
        <p:nvSpPr>
          <p:cNvPr id="6" name="Title 5">
            <a:extLst>
              <a:ext uri="{FF2B5EF4-FFF2-40B4-BE49-F238E27FC236}">
                <a16:creationId xmlns:a16="http://schemas.microsoft.com/office/drawing/2014/main" id="{632FCB14-E00E-2375-63B8-87AA958B4FB1}"/>
              </a:ext>
            </a:extLst>
          </p:cNvPr>
          <p:cNvSpPr>
            <a:spLocks noGrp="1"/>
          </p:cNvSpPr>
          <p:nvPr>
            <p:ph type="title"/>
          </p:nvPr>
        </p:nvSpPr>
        <p:spPr/>
        <p:txBody>
          <a:bodyPr/>
          <a:lstStyle/>
          <a:p>
            <a:r>
              <a:rPr lang="en-US" dirty="0"/>
              <a:t>1103</a:t>
            </a:r>
          </a:p>
        </p:txBody>
      </p:sp>
    </p:spTree>
    <p:extLst>
      <p:ext uri="{BB962C8B-B14F-4D97-AF65-F5344CB8AC3E}">
        <p14:creationId xmlns:p14="http://schemas.microsoft.com/office/powerpoint/2010/main" val="62425729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B56F685-0BB5-CBF9-011E-C14FA8CD1249}"/>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a16="http://schemas.microsoft.com/office/drawing/2014/main" id="{F019F36E-8D3F-38DF-E229-1C28E43FCE0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200925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E8BB28-1236-E472-445B-2A8954637563}"/>
              </a:ext>
            </a:extLst>
          </p:cNvPr>
          <p:cNvSpPr>
            <a:spLocks noGrp="1"/>
          </p:cNvSpPr>
          <p:nvPr>
            <p:ph idx="1"/>
          </p:nvPr>
        </p:nvSpPr>
        <p:spPr/>
        <p:txBody>
          <a:bodyPr>
            <a:normAutofit/>
          </a:bodyPr>
          <a:lstStyle/>
          <a:p>
            <a:pPr marL="0" marR="0">
              <a:lnSpc>
                <a:spcPct val="107000"/>
              </a:lnSpc>
              <a:spcBef>
                <a:spcPts val="0"/>
              </a:spcBef>
              <a:spcAft>
                <a:spcPts val="0"/>
              </a:spcAft>
            </a:pPr>
            <a:r>
              <a:rPr lang="en-US" sz="1800" b="1" kern="0" dirty="0">
                <a:effectLst/>
                <a:latin typeface="Arial" panose="020B0604020202020204" pitchFamily="34" charset="0"/>
                <a:ea typeface="Calibri" panose="020F0502020204030204" pitchFamily="34" charset="0"/>
                <a:cs typeface="Arial" panose="020B0604020202020204" pitchFamily="34" charset="0"/>
              </a:rPr>
              <a:t>ADDITION. </a:t>
            </a:r>
            <a:r>
              <a:rPr lang="en-US" sz="1800" kern="0" dirty="0">
                <a:effectLst/>
                <a:latin typeface="Arial" panose="020B0604020202020204" pitchFamily="34" charset="0"/>
                <a:ea typeface="Calibri" panose="020F0502020204030204" pitchFamily="34" charset="0"/>
                <a:cs typeface="Arial" panose="020B0604020202020204" pitchFamily="34" charset="0"/>
              </a:rPr>
              <a:t>An extension or increase in floor area, number of stories, or height of a building or structure. </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0" dirty="0">
                <a:effectLst/>
                <a:latin typeface="Arial" panose="020B0604020202020204" pitchFamily="34" charset="0"/>
                <a:ea typeface="Calibri" panose="020F0502020204030204" pitchFamily="34" charset="0"/>
                <a:cs typeface="Arial" panose="020B0604020202020204" pitchFamily="34" charset="0"/>
              </a:rPr>
              <a:t> </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kern="0" dirty="0">
                <a:effectLst/>
                <a:latin typeface="Arial" panose="020B0604020202020204" pitchFamily="34" charset="0"/>
                <a:ea typeface="Calibri" panose="020F0502020204030204" pitchFamily="34" charset="0"/>
                <a:cs typeface="Arial" panose="020B0604020202020204" pitchFamily="34" charset="0"/>
              </a:rPr>
              <a:t>ALTERATION. </a:t>
            </a:r>
            <a:r>
              <a:rPr lang="en-US" sz="1800" kern="0" dirty="0">
                <a:effectLst/>
                <a:latin typeface="Arial" panose="020B0604020202020204" pitchFamily="34" charset="0"/>
                <a:ea typeface="Calibri" panose="020F0502020204030204" pitchFamily="34" charset="0"/>
                <a:cs typeface="Arial" panose="020B0604020202020204" pitchFamily="34" charset="0"/>
              </a:rPr>
              <a:t>Any construction or renovation to an existing structure other than a </a:t>
            </a:r>
            <a:r>
              <a:rPr lang="en-US" sz="1800" i="1" kern="0" dirty="0">
                <a:effectLst/>
                <a:latin typeface="Arial" panose="020B0604020202020204" pitchFamily="34" charset="0"/>
                <a:ea typeface="Calibri" panose="020F0502020204030204" pitchFamily="34" charset="0"/>
                <a:cs typeface="Arial" panose="020B0604020202020204" pitchFamily="34" charset="0"/>
              </a:rPr>
              <a:t>repair </a:t>
            </a:r>
            <a:r>
              <a:rPr lang="en-US" sz="1800" kern="0" dirty="0">
                <a:effectLst/>
                <a:latin typeface="Arial" panose="020B0604020202020204" pitchFamily="34" charset="0"/>
                <a:ea typeface="Calibri" panose="020F0502020204030204" pitchFamily="34" charset="0"/>
                <a:cs typeface="Arial" panose="020B0604020202020204" pitchFamily="34" charset="0"/>
              </a:rPr>
              <a:t>or </a:t>
            </a:r>
            <a:r>
              <a:rPr lang="en-US" sz="1800" i="1" kern="0" dirty="0">
                <a:effectLst/>
                <a:latin typeface="Arial" panose="020B0604020202020204" pitchFamily="34" charset="0"/>
                <a:ea typeface="Calibri" panose="020F0502020204030204" pitchFamily="34" charset="0"/>
                <a:cs typeface="Arial" panose="020B0604020202020204" pitchFamily="34" charset="0"/>
              </a:rPr>
              <a:t>addition</a:t>
            </a:r>
            <a:r>
              <a:rPr lang="en-US" sz="1800" kern="0" dirty="0">
                <a:effectLst/>
                <a:latin typeface="Arial" panose="020B0604020202020204" pitchFamily="34" charset="0"/>
                <a:ea typeface="Calibri" panose="020F0502020204030204" pitchFamily="34" charset="0"/>
                <a:cs typeface="Arial" panose="020B0604020202020204" pitchFamily="34" charset="0"/>
              </a:rPr>
              <a:t>. Alterations are classified as Level 1, Level 2 and Level 3.</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0" dirty="0">
                <a:effectLst/>
                <a:latin typeface="Arial" panose="020B0604020202020204" pitchFamily="34" charset="0"/>
                <a:ea typeface="Calibri" panose="020F0502020204030204" pitchFamily="34" charset="0"/>
                <a:cs typeface="Arial" panose="020B0604020202020204" pitchFamily="34" charset="0"/>
              </a:rPr>
              <a:t> </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kern="0" dirty="0">
                <a:effectLst/>
                <a:latin typeface="Arial" panose="020B0604020202020204" pitchFamily="34" charset="0"/>
                <a:ea typeface="Calibri" panose="020F0502020204030204" pitchFamily="34" charset="0"/>
                <a:cs typeface="Arial" panose="020B0604020202020204" pitchFamily="34" charset="0"/>
              </a:rPr>
              <a:t>CHANGE OF OCCUPANCY. </a:t>
            </a:r>
            <a:r>
              <a:rPr lang="en-US" sz="1800" kern="0" dirty="0">
                <a:effectLst/>
                <a:latin typeface="Arial" panose="020B0604020202020204" pitchFamily="34" charset="0"/>
                <a:ea typeface="Calibri" panose="020F0502020204030204" pitchFamily="34" charset="0"/>
                <a:cs typeface="Arial" panose="020B0604020202020204" pitchFamily="34" charset="0"/>
              </a:rPr>
              <a:t>A change in the use of the building or a portion of a building. A change of occupancy shall include any change of occupancy classification, any change from one group to another group within an occupancy classification or any change in use within a group for a specific occupancy classification.</a:t>
            </a:r>
          </a:p>
          <a:p>
            <a:pPr>
              <a:lnSpc>
                <a:spcPct val="107000"/>
              </a:lnSpc>
              <a:spcBef>
                <a:spcPts val="0"/>
              </a:spcBef>
            </a:pPr>
            <a:endParaRPr lang="en-US" sz="1800" b="1" kern="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pPr>
            <a:r>
              <a:rPr lang="en-US" sz="1800" b="1" kern="0" dirty="0">
                <a:effectLst/>
                <a:latin typeface="Arial" panose="020B0604020202020204" pitchFamily="34" charset="0"/>
                <a:ea typeface="Calibri" panose="020F0502020204030204" pitchFamily="34" charset="0"/>
                <a:cs typeface="Arial" panose="020B0604020202020204" pitchFamily="34" charset="0"/>
              </a:rPr>
              <a:t>EXISTING BUILDING. </a:t>
            </a:r>
            <a:r>
              <a:rPr lang="en-US" sz="1800" kern="0" dirty="0">
                <a:effectLst/>
                <a:latin typeface="Arial" panose="020B0604020202020204" pitchFamily="34" charset="0"/>
                <a:ea typeface="Calibri" panose="020F0502020204030204" pitchFamily="34" charset="0"/>
                <a:cs typeface="Arial" panose="020B0604020202020204" pitchFamily="34" charset="0"/>
              </a:rPr>
              <a:t>A building erected prior to the date of adoption of the appropriate code, or one for which a legal building permit has been issued.</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308A6517-276A-D81A-16FF-93A8FB1A01A3}"/>
              </a:ext>
            </a:extLst>
          </p:cNvPr>
          <p:cNvSpPr>
            <a:spLocks noGrp="1"/>
          </p:cNvSpPr>
          <p:nvPr>
            <p:ph type="body" sz="quarter" idx="11"/>
          </p:nvPr>
        </p:nvSpPr>
        <p:spPr/>
        <p:txBody>
          <a:bodyPr/>
          <a:lstStyle/>
          <a:p>
            <a:r>
              <a:rPr lang="en-US" dirty="0"/>
              <a:t>CHAPTER 2: DEFINITION</a:t>
            </a:r>
          </a:p>
        </p:txBody>
      </p:sp>
      <p:sp>
        <p:nvSpPr>
          <p:cNvPr id="6" name="Title 5">
            <a:extLst>
              <a:ext uri="{FF2B5EF4-FFF2-40B4-BE49-F238E27FC236}">
                <a16:creationId xmlns:a16="http://schemas.microsoft.com/office/drawing/2014/main" id="{FB630DC5-F06D-844A-A4A4-ABAA9F7E8435}"/>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208179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E8BB28-1236-E472-445B-2A8954637563}"/>
              </a:ext>
            </a:extLst>
          </p:cNvPr>
          <p:cNvSpPr>
            <a:spLocks noGrp="1"/>
          </p:cNvSpPr>
          <p:nvPr>
            <p:ph idx="1"/>
          </p:nvPr>
        </p:nvSpPr>
        <p:spPr/>
        <p:txBody>
          <a:bodyPr>
            <a:noAutofit/>
          </a:bodyPr>
          <a:lstStyle/>
          <a:p>
            <a:pPr marL="0" marR="0">
              <a:lnSpc>
                <a:spcPct val="107000"/>
              </a:lnSpc>
              <a:spcBef>
                <a:spcPts val="0"/>
              </a:spcBef>
              <a:spcAft>
                <a:spcPts val="0"/>
              </a:spcAft>
            </a:pPr>
            <a:r>
              <a:rPr lang="en-US" sz="1800" b="1" kern="0" dirty="0">
                <a:effectLst/>
                <a:latin typeface="Arial" panose="020B0604020202020204" pitchFamily="34" charset="0"/>
                <a:ea typeface="Calibri" panose="020F0502020204030204" pitchFamily="34" charset="0"/>
                <a:cs typeface="Arial" panose="020B0604020202020204" pitchFamily="34" charset="0"/>
              </a:rPr>
              <a:t>LOAD-BEARING ELEMENT. </a:t>
            </a:r>
            <a:r>
              <a:rPr lang="en-US" sz="1800" kern="0" dirty="0">
                <a:effectLst/>
                <a:latin typeface="Arial" panose="020B0604020202020204" pitchFamily="34" charset="0"/>
                <a:ea typeface="Calibri" panose="020F0502020204030204" pitchFamily="34" charset="0"/>
                <a:cs typeface="Arial" panose="020B0604020202020204" pitchFamily="34" charset="0"/>
              </a:rPr>
              <a:t>Any column, girder, beam, joist, truss, rafter, wall, floor or roof sheathing that supports any vertical load in addition to its own weight or any lateral load.</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0" dirty="0">
                <a:effectLst/>
                <a:latin typeface="Arial" panose="020B0604020202020204" pitchFamily="34" charset="0"/>
                <a:ea typeface="Calibri" panose="020F0502020204030204" pitchFamily="34" charset="0"/>
                <a:cs typeface="Arial" panose="020B0604020202020204" pitchFamily="34" charset="0"/>
              </a:rPr>
              <a:t> </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kern="0" dirty="0">
                <a:effectLst/>
                <a:latin typeface="Arial" panose="020B0604020202020204" pitchFamily="34" charset="0"/>
                <a:ea typeface="Calibri" panose="020F0502020204030204" pitchFamily="34" charset="0"/>
                <a:cs typeface="Arial" panose="020B0604020202020204" pitchFamily="34" charset="0"/>
              </a:rPr>
              <a:t>PRIMARY FUNCTION. </a:t>
            </a:r>
            <a:r>
              <a:rPr lang="en-US" sz="1800" kern="0" dirty="0">
                <a:effectLst/>
                <a:latin typeface="Arial" panose="020B0604020202020204" pitchFamily="34" charset="0"/>
                <a:ea typeface="Calibri" panose="020F0502020204030204" pitchFamily="34" charset="0"/>
                <a:cs typeface="Arial" panose="020B0604020202020204" pitchFamily="34" charset="0"/>
              </a:rPr>
              <a:t>A </a:t>
            </a:r>
            <a:r>
              <a:rPr lang="en-US" sz="1800" i="1" kern="0" dirty="0">
                <a:effectLst/>
                <a:latin typeface="Arial" panose="020B0604020202020204" pitchFamily="34" charset="0"/>
                <a:ea typeface="Calibri" panose="020F0502020204030204" pitchFamily="34" charset="0"/>
                <a:cs typeface="Arial" panose="020B0604020202020204" pitchFamily="34" charset="0"/>
              </a:rPr>
              <a:t>primary function </a:t>
            </a:r>
            <a:r>
              <a:rPr lang="en-US" sz="1800" kern="0" dirty="0">
                <a:effectLst/>
                <a:latin typeface="Arial" panose="020B0604020202020204" pitchFamily="34" charset="0"/>
                <a:ea typeface="Calibri" panose="020F0502020204030204" pitchFamily="34" charset="0"/>
                <a:cs typeface="Arial" panose="020B0604020202020204" pitchFamily="34" charset="0"/>
              </a:rPr>
              <a:t>is a major activity for which the facility is intended. Areas that contain a </a:t>
            </a:r>
            <a:r>
              <a:rPr lang="en-US" sz="1800" i="1" kern="0" dirty="0">
                <a:effectLst/>
                <a:latin typeface="Arial" panose="020B0604020202020204" pitchFamily="34" charset="0"/>
                <a:ea typeface="Calibri" panose="020F0502020204030204" pitchFamily="34" charset="0"/>
                <a:cs typeface="Arial" panose="020B0604020202020204" pitchFamily="34" charset="0"/>
              </a:rPr>
              <a:t>primary function </a:t>
            </a:r>
            <a:r>
              <a:rPr lang="en-US" sz="1800" kern="0" dirty="0">
                <a:effectLst/>
                <a:latin typeface="Arial" panose="020B0604020202020204" pitchFamily="34" charset="0"/>
                <a:ea typeface="Calibri" panose="020F0502020204030204" pitchFamily="34" charset="0"/>
                <a:cs typeface="Arial" panose="020B0604020202020204" pitchFamily="34" charset="0"/>
              </a:rPr>
              <a:t>include, but are not limited to, the customer services lobby of a bank, the dining area of a cafeteria, the meeting rooms in a conference center, as well as offices and other work areas in which the activities of the public accommodation or other private entity using the facility are carried out. Mechanical rooms, boiler rooms, supply storage rooms, employee lounges or locker rooms, janitorial closets, entrances, corridors and restrooms are not areas containing a </a:t>
            </a:r>
            <a:r>
              <a:rPr lang="en-US" sz="1800" i="1" kern="0" dirty="0">
                <a:effectLst/>
                <a:latin typeface="Arial" panose="020B0604020202020204" pitchFamily="34" charset="0"/>
                <a:ea typeface="Calibri" panose="020F0502020204030204" pitchFamily="34" charset="0"/>
                <a:cs typeface="Arial" panose="020B0604020202020204" pitchFamily="34" charset="0"/>
              </a:rPr>
              <a:t>primary function</a:t>
            </a:r>
            <a:r>
              <a:rPr lang="en-US" sz="1800" kern="0" dirty="0">
                <a:effectLst/>
                <a:latin typeface="Arial" panose="020B0604020202020204" pitchFamily="34" charset="0"/>
                <a:ea typeface="Calibri" panose="020F0502020204030204" pitchFamily="34" charset="0"/>
                <a:cs typeface="Arial" panose="020B0604020202020204" pitchFamily="34" charset="0"/>
              </a:rPr>
              <a:t>.</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kern="0" dirty="0">
                <a:effectLst/>
                <a:latin typeface="Arial" panose="020B0604020202020204" pitchFamily="34" charset="0"/>
                <a:ea typeface="Calibri" panose="020F0502020204030204" pitchFamily="34" charset="0"/>
                <a:cs typeface="Arial" panose="020B0604020202020204" pitchFamily="34" charset="0"/>
              </a:rPr>
              <a:t> </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kern="0" dirty="0">
                <a:effectLst/>
                <a:latin typeface="Arial" panose="020B0604020202020204" pitchFamily="34" charset="0"/>
                <a:ea typeface="Calibri" panose="020F0502020204030204" pitchFamily="34" charset="0"/>
                <a:cs typeface="Arial" panose="020B0604020202020204" pitchFamily="34" charset="0"/>
              </a:rPr>
              <a:t>REPAIR. </a:t>
            </a:r>
            <a:r>
              <a:rPr lang="en-US" sz="1800" kern="0" dirty="0">
                <a:effectLst/>
                <a:latin typeface="Arial" panose="020B0604020202020204" pitchFamily="34" charset="0"/>
                <a:ea typeface="Calibri" panose="020F0502020204030204" pitchFamily="34" charset="0"/>
                <a:cs typeface="Arial" panose="020B0604020202020204" pitchFamily="34" charset="0"/>
              </a:rPr>
              <a:t>The reconstruction or renewal of any part of an </a:t>
            </a:r>
            <a:r>
              <a:rPr lang="en-US" sz="1800" i="1" kern="0" dirty="0">
                <a:effectLst/>
                <a:latin typeface="Arial" panose="020B0604020202020204" pitchFamily="34" charset="0"/>
                <a:ea typeface="Calibri" panose="020F0502020204030204" pitchFamily="34" charset="0"/>
                <a:cs typeface="Arial" panose="020B0604020202020204" pitchFamily="34" charset="0"/>
              </a:rPr>
              <a:t>existing building </a:t>
            </a:r>
            <a:r>
              <a:rPr lang="en-US" sz="1800" kern="0" dirty="0">
                <a:effectLst/>
                <a:latin typeface="Arial" panose="020B0604020202020204" pitchFamily="34" charset="0"/>
                <a:ea typeface="Calibri" panose="020F0502020204030204" pitchFamily="34" charset="0"/>
                <a:cs typeface="Arial" panose="020B0604020202020204" pitchFamily="34" charset="0"/>
              </a:rPr>
              <a:t>for the purpose of its maintenance or to correct damage.</a:t>
            </a: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kern="1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308A6517-276A-D81A-16FF-93A8FB1A01A3}"/>
              </a:ext>
            </a:extLst>
          </p:cNvPr>
          <p:cNvSpPr>
            <a:spLocks noGrp="1"/>
          </p:cNvSpPr>
          <p:nvPr>
            <p:ph type="body" sz="quarter" idx="11"/>
          </p:nvPr>
        </p:nvSpPr>
        <p:spPr/>
        <p:txBody>
          <a:bodyPr/>
          <a:lstStyle/>
          <a:p>
            <a:r>
              <a:rPr lang="en-US" dirty="0"/>
              <a:t>CHAPTER 2: DEFINITION</a:t>
            </a:r>
          </a:p>
        </p:txBody>
      </p:sp>
      <p:sp>
        <p:nvSpPr>
          <p:cNvPr id="6" name="Title 5">
            <a:extLst>
              <a:ext uri="{FF2B5EF4-FFF2-40B4-BE49-F238E27FC236}">
                <a16:creationId xmlns:a16="http://schemas.microsoft.com/office/drawing/2014/main" id="{FB630DC5-F06D-844A-A4A4-ABAA9F7E8435}"/>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931483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6353</Words>
  <Application>Microsoft Office PowerPoint</Application>
  <PresentationFormat>Widescreen</PresentationFormat>
  <Paragraphs>349</Paragraphs>
  <Slides>77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77</vt:i4>
      </vt:variant>
    </vt:vector>
  </HeadingPairs>
  <TitlesOfParts>
    <vt:vector size="83" baseType="lpstr">
      <vt:lpstr>Arial</vt:lpstr>
      <vt:lpstr>Calibri</vt:lpstr>
      <vt:lpstr>Calibri Light</vt:lpstr>
      <vt:lpstr>Georgia</vt:lpstr>
      <vt:lpstr>Times New Roman</vt:lpstr>
      <vt:lpstr>Office Theme</vt:lpstr>
      <vt:lpstr>Michigan Rehabilitation Code for Existing Buildings Plan Review</vt:lpstr>
      <vt:lpstr>Scope</vt:lpstr>
      <vt:lpstr>106</vt:lpstr>
      <vt:lpstr>106</vt:lpstr>
      <vt:lpstr>106</vt:lpstr>
      <vt:lpstr>106</vt:lpstr>
      <vt:lpstr>Definition</vt:lpstr>
      <vt:lpstr>PowerPoint Presentation</vt:lpstr>
      <vt:lpstr>PowerPoint Presentation</vt:lpstr>
      <vt:lpstr>PowerPoint Presentation</vt:lpstr>
      <vt:lpstr>Compliance</vt:lpstr>
      <vt:lpstr>PowerPoint Presentation</vt:lpstr>
      <vt:lpstr>PowerPoint Presentation</vt:lpstr>
      <vt:lpstr>Prescriptive</vt:lpstr>
      <vt:lpstr>401</vt:lpstr>
      <vt:lpstr>401</vt:lpstr>
      <vt:lpstr>401</vt:lpstr>
      <vt:lpstr>Section 402: Additions</vt:lpstr>
      <vt:lpstr>Section 403</vt:lpstr>
      <vt:lpstr>PowerPoint Presentation</vt:lpstr>
      <vt:lpstr>PowerPoint Presentation</vt:lpstr>
      <vt:lpstr>Section 404</vt:lpstr>
      <vt:lpstr>Section 406</vt:lpstr>
      <vt:lpstr>Section 407</vt:lpstr>
      <vt:lpstr>Section 407</vt:lpstr>
      <vt:lpstr>Section 410</vt:lpstr>
      <vt:lpstr>Classification</vt:lpstr>
      <vt:lpstr>Section 501</vt:lpstr>
      <vt:lpstr>PowerPoint Presentation</vt:lpstr>
      <vt:lpstr>Section 502</vt:lpstr>
      <vt:lpstr>Section 503</vt:lpstr>
      <vt:lpstr>Section 504</vt:lpstr>
      <vt:lpstr>Section 505</vt:lpstr>
      <vt:lpstr>Section 506</vt:lpstr>
      <vt:lpstr>Repair</vt:lpstr>
      <vt:lpstr>Section 601</vt:lpstr>
      <vt:lpstr>Section 602: Building Elements and Materials</vt:lpstr>
      <vt:lpstr>PowerPoint Presentation</vt:lpstr>
      <vt:lpstr>Section 603: Fire Protection</vt:lpstr>
      <vt:lpstr>Section 604: Means of Egress</vt:lpstr>
      <vt:lpstr>Section 607: Electrical</vt:lpstr>
      <vt:lpstr>Section 608: Mechanical</vt:lpstr>
      <vt:lpstr>Section 609: Plumbing</vt:lpstr>
      <vt:lpstr>Alteration Level 1</vt:lpstr>
      <vt:lpstr>Section701</vt:lpstr>
      <vt:lpstr>Section 702:</vt:lpstr>
      <vt:lpstr>PowerPoint Presentation</vt:lpstr>
      <vt:lpstr>Section 704:</vt:lpstr>
      <vt:lpstr>Section 706:</vt:lpstr>
      <vt:lpstr>Alteration Level 2</vt:lpstr>
      <vt:lpstr>Section 801:</vt:lpstr>
      <vt:lpstr>Section 804:</vt:lpstr>
      <vt:lpstr>PowerPoint Presentation</vt:lpstr>
      <vt:lpstr>Section 805:</vt:lpstr>
      <vt:lpstr>805</vt:lpstr>
      <vt:lpstr>PowerPoint Presentation</vt:lpstr>
      <vt:lpstr>PowerPoint Presentation</vt:lpstr>
      <vt:lpstr>PowerPoint Presentation</vt:lpstr>
      <vt:lpstr>805</vt:lpstr>
      <vt:lpstr>806</vt:lpstr>
      <vt:lpstr>808</vt:lpstr>
      <vt:lpstr>Alteration Level 3</vt:lpstr>
      <vt:lpstr>901</vt:lpstr>
      <vt:lpstr>903</vt:lpstr>
      <vt:lpstr>905</vt:lpstr>
      <vt:lpstr>904</vt:lpstr>
      <vt:lpstr>Change in  Occupancy</vt:lpstr>
      <vt:lpstr>1001</vt:lpstr>
      <vt:lpstr>1001</vt:lpstr>
      <vt:lpstr>1001</vt:lpstr>
      <vt:lpstr>1008</vt:lpstr>
      <vt:lpstr>1012</vt:lpstr>
      <vt:lpstr>Addition</vt:lpstr>
      <vt:lpstr>1101</vt:lpstr>
      <vt:lpstr>1101</vt:lpstr>
      <vt:lpstr>1103</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Scope</dc:title>
  <dc:creator>Carrie Leitner</dc:creator>
  <cp:lastModifiedBy>Tony Nicholas</cp:lastModifiedBy>
  <cp:revision>4</cp:revision>
  <dcterms:created xsi:type="dcterms:W3CDTF">2023-08-16T12:35:44Z</dcterms:created>
  <dcterms:modified xsi:type="dcterms:W3CDTF">2023-09-20T19:40:10Z</dcterms:modified>
</cp:coreProperties>
</file>