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sldIdLst>
    <p:sldId id="256" r:id="rId2"/>
    <p:sldId id="257" r:id="rId3"/>
    <p:sldId id="258" r:id="rId4"/>
    <p:sldId id="348" r:id="rId5"/>
    <p:sldId id="259" r:id="rId6"/>
    <p:sldId id="332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3" r:id="rId24"/>
    <p:sldId id="281" r:id="rId25"/>
    <p:sldId id="282" r:id="rId26"/>
    <p:sldId id="280" r:id="rId27"/>
    <p:sldId id="284" r:id="rId28"/>
    <p:sldId id="285" r:id="rId29"/>
    <p:sldId id="286" r:id="rId30"/>
    <p:sldId id="288" r:id="rId31"/>
    <p:sldId id="290" r:id="rId32"/>
    <p:sldId id="291" r:id="rId33"/>
    <p:sldId id="289" r:id="rId34"/>
    <p:sldId id="293" r:id="rId35"/>
    <p:sldId id="294" r:id="rId36"/>
    <p:sldId id="336" r:id="rId37"/>
    <p:sldId id="295" r:id="rId38"/>
    <p:sldId id="296" r:id="rId39"/>
    <p:sldId id="299" r:id="rId40"/>
    <p:sldId id="333" r:id="rId41"/>
    <p:sldId id="334" r:id="rId42"/>
    <p:sldId id="335" r:id="rId43"/>
    <p:sldId id="297" r:id="rId44"/>
    <p:sldId id="298" r:id="rId45"/>
    <p:sldId id="300" r:id="rId46"/>
    <p:sldId id="301" r:id="rId47"/>
    <p:sldId id="302" r:id="rId48"/>
    <p:sldId id="305" r:id="rId49"/>
    <p:sldId id="303" r:id="rId50"/>
    <p:sldId id="304" r:id="rId51"/>
    <p:sldId id="307" r:id="rId52"/>
    <p:sldId id="306" r:id="rId53"/>
    <p:sldId id="347" r:id="rId54"/>
    <p:sldId id="308" r:id="rId55"/>
    <p:sldId id="309" r:id="rId56"/>
    <p:sldId id="310" r:id="rId57"/>
    <p:sldId id="311" r:id="rId58"/>
    <p:sldId id="312" r:id="rId59"/>
    <p:sldId id="314" r:id="rId60"/>
    <p:sldId id="315" r:id="rId61"/>
    <p:sldId id="313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5" r:id="rId71"/>
    <p:sldId id="326" r:id="rId72"/>
    <p:sldId id="329" r:id="rId73"/>
    <p:sldId id="330" r:id="rId74"/>
    <p:sldId id="327" r:id="rId75"/>
    <p:sldId id="331" r:id="rId76"/>
    <p:sldId id="346" r:id="rId77"/>
    <p:sldId id="324" r:id="rId78"/>
    <p:sldId id="341" r:id="rId79"/>
    <p:sldId id="337" r:id="rId80"/>
    <p:sldId id="345" r:id="rId81"/>
    <p:sldId id="342" r:id="rId82"/>
    <p:sldId id="343" r:id="rId83"/>
    <p:sldId id="344" r:id="rId84"/>
    <p:sldId id="338" r:id="rId85"/>
    <p:sldId id="339" r:id="rId86"/>
    <p:sldId id="340" r:id="rId8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9FA99C-BB1A-4F8E-8ACD-7E227AD17831}" v="3" dt="2023-03-16T22:59:53.5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573" y="69"/>
      </p:cViewPr>
      <p:guideLst>
        <p:guide orient="horz" pos="2160"/>
        <p:guide pos="27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microsoft.com/office/2015/10/relationships/revisionInfo" Target="revisionInfo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802A02E-3F28-4857-9B67-F69815D2D5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1856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8907F-7102-43F0-9739-7D3FCD6A7B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88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A129B-8E68-4B99-9C15-FE88A396B8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49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AFAE9-C844-4371-8418-B3FFC995A2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790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63B906A4-14DB-49DC-9627-DA335CC0B8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3589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8CF30-04AD-4527-96B9-377552B002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2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41052-FFDC-4C36-8D33-EFF9BE8AD9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84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446DA-4296-44D6-BCFB-82619ADB15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81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0A368-6882-4E3A-A13B-7473E43B01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97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A6DE9-2532-4516-965D-F5356EB1C4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093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C4D948-B7E5-4655-AA77-29D013189F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84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510C6A17-FF1F-4730-8491-AE43F89027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png"/><Relationship Id="rId4" Type="http://schemas.openxmlformats.org/officeDocument/2006/relationships/image" Target="../media/image6.emf"/><Relationship Id="rId9" Type="http://schemas.openxmlformats.org/officeDocument/2006/relationships/oleObject" Target="../embeddings/oleObject6.bin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en.wikipedia.org/w/index.php?title=File:Cloud_computing.svg&amp;page=1" TargetMode="Externa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9417963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CLASS NAME: 	  REPORT WRITING &amp; </a:t>
            </a:r>
          </a:p>
          <a:p>
            <a:r>
              <a:rPr lang="en-US" altLang="en-US" dirty="0"/>
              <a:t>			             COMMUNICATION</a:t>
            </a:r>
          </a:p>
          <a:p>
            <a:endParaRPr lang="en-US" altLang="en-US" dirty="0"/>
          </a:p>
          <a:p>
            <a:r>
              <a:rPr lang="en-US" altLang="en-US" dirty="0"/>
              <a:t>CLASS CATEGORY:    COMMUNICATION</a:t>
            </a:r>
          </a:p>
          <a:p>
            <a:endParaRPr lang="en-US" altLang="en-US" dirty="0"/>
          </a:p>
          <a:p>
            <a:r>
              <a:rPr lang="en-US" altLang="en-US" dirty="0"/>
              <a:t>CREDIT HOURS			3</a:t>
            </a:r>
          </a:p>
          <a:p>
            <a:endParaRPr lang="en-US" altLang="en-US" dirty="0"/>
          </a:p>
          <a:p>
            <a:r>
              <a:rPr lang="en-US" altLang="en-US" dirty="0"/>
              <a:t>CLASS NUMBER: 			CP-22-00111		</a:t>
            </a:r>
          </a:p>
          <a:p>
            <a:endParaRPr lang="en-US" altLang="en-US" dirty="0"/>
          </a:p>
          <a:p>
            <a:r>
              <a:rPr lang="en-US" altLang="en-US" dirty="0"/>
              <a:t>INSTRUCTOR NUMBER:       			  119</a:t>
            </a:r>
          </a:p>
          <a:p>
            <a:endParaRPr lang="en-US" altLang="en-US" dirty="0"/>
          </a:p>
          <a:p>
            <a:r>
              <a:rPr lang="en-US" altLang="en-US" dirty="0"/>
              <a:t>INSTRUCTOR:        	      KEN LaBelle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203325" y="62865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154113" y="552450"/>
            <a:ext cx="6835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EMPTY OR INFLATED PHARASES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23900" y="1390650"/>
            <a:ext cx="7694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INFLATED                                   CONCISE</a:t>
            </a:r>
            <a:endParaRPr lang="en-US" alt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62000" y="2209800"/>
            <a:ext cx="2908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 ORDER TO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33400" y="5181600"/>
            <a:ext cx="4502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UNTIL SUCH TIME AS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742950" y="3067050"/>
            <a:ext cx="36512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 SPITE OF THE </a:t>
            </a:r>
          </a:p>
          <a:p>
            <a:r>
              <a:rPr lang="en-US" altLang="en-US"/>
              <a:t>FACT THAT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09600" y="4343400"/>
            <a:ext cx="434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 THE EVENT THAT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58000" y="2209800"/>
            <a:ext cx="769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943600" y="2971800"/>
            <a:ext cx="2746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 ALTHOUGH,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096000" y="3657600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THOUGH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010400" y="4343400"/>
            <a:ext cx="595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IF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400800" y="5257800"/>
            <a:ext cx="1485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UNTIL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  <p:bldP spid="12295" grpId="0" autoUpdateAnimBg="0"/>
      <p:bldP spid="12296" grpId="0" autoUpdateAnimBg="0"/>
      <p:bldP spid="12297" grpId="0" autoUpdateAnimBg="0"/>
      <p:bldP spid="11" grpId="0"/>
      <p:bldP spid="12" grpId="0"/>
      <p:bldP spid="13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603500" y="838200"/>
            <a:ext cx="3933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ADD NEED WORDS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66788" y="2686050"/>
            <a:ext cx="7208837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DO NOT OMIT WORDS NECESSARY</a:t>
            </a:r>
          </a:p>
          <a:p>
            <a:endParaRPr lang="en-US" altLang="en-US"/>
          </a:p>
          <a:p>
            <a:r>
              <a:rPr lang="en-US" altLang="en-US"/>
              <a:t>FOR COMPLETENESS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603500" y="838200"/>
            <a:ext cx="3933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ADD NEED WORDS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676400" y="1676400"/>
            <a:ext cx="5754688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 HAVE NEVER AND NEVER </a:t>
            </a:r>
          </a:p>
          <a:p>
            <a:endParaRPr lang="en-US" altLang="en-US"/>
          </a:p>
          <a:p>
            <a:r>
              <a:rPr lang="en-US" altLang="en-US"/>
              <a:t>WILL ACCEPT A BRIBE.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43000" y="3657600"/>
            <a:ext cx="653256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 HAVE NEVER </a:t>
            </a:r>
            <a:r>
              <a:rPr lang="en-US" altLang="en-US">
                <a:solidFill>
                  <a:schemeClr val="accent2"/>
                </a:solidFill>
              </a:rPr>
              <a:t>ACCEPTED </a:t>
            </a:r>
            <a:r>
              <a:rPr lang="en-US" altLang="en-US"/>
              <a:t>AND </a:t>
            </a:r>
          </a:p>
          <a:p>
            <a:endParaRPr lang="en-US" altLang="en-US"/>
          </a:p>
          <a:p>
            <a:r>
              <a:rPr lang="en-US" altLang="en-US"/>
              <a:t>NEVER WILL ACCEPT A BRIBE.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303588" y="1009650"/>
            <a:ext cx="2533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MODIFIERS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04838" y="1924050"/>
            <a:ext cx="7932737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MODIFIERS SHOULD POINT CLEARLY </a:t>
            </a:r>
          </a:p>
          <a:p>
            <a:endParaRPr lang="en-US" altLang="en-US"/>
          </a:p>
          <a:p>
            <a:r>
              <a:rPr lang="en-US" altLang="en-US"/>
              <a:t>TO THE WORDS THEY MODIFY.</a:t>
            </a:r>
          </a:p>
          <a:p>
            <a:endParaRPr lang="en-US" altLang="en-US"/>
          </a:p>
          <a:p>
            <a:r>
              <a:rPr lang="en-US" altLang="en-US"/>
              <a:t>AS A RULE WORDS  SHOULD</a:t>
            </a:r>
          </a:p>
          <a:p>
            <a:endParaRPr lang="en-US" altLang="en-US"/>
          </a:p>
          <a:p>
            <a:r>
              <a:rPr lang="en-US" altLang="en-US"/>
              <a:t>BE KEPT TOGETHER.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303588" y="1009650"/>
            <a:ext cx="2533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MODIFIERS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04838" y="1924050"/>
            <a:ext cx="815975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THE ROBBER WAS DESCRIBED AS A SIX</a:t>
            </a:r>
          </a:p>
          <a:p>
            <a:endParaRPr lang="en-US" altLang="en-US"/>
          </a:p>
          <a:p>
            <a:r>
              <a:rPr lang="en-US" altLang="en-US"/>
              <a:t>FOOT-TALL MAN WITH A MUSTACHE</a:t>
            </a:r>
          </a:p>
          <a:p>
            <a:endParaRPr lang="en-US" altLang="en-US"/>
          </a:p>
          <a:p>
            <a:r>
              <a:rPr lang="en-US" altLang="en-US"/>
              <a:t>WEIGHTING 150 POUNDS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303588" y="1009650"/>
            <a:ext cx="2533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MODIFIERS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14388" y="1924050"/>
            <a:ext cx="751205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THE ROBBER WAS DESCRIBED AS </a:t>
            </a:r>
          </a:p>
          <a:p>
            <a:endParaRPr lang="en-US" altLang="en-US"/>
          </a:p>
          <a:p>
            <a:r>
              <a:rPr lang="en-US" altLang="en-US"/>
              <a:t>150 POUNDS, A SIX FOOT-TALL MAN </a:t>
            </a:r>
          </a:p>
          <a:p>
            <a:endParaRPr lang="en-US" altLang="en-US"/>
          </a:p>
          <a:p>
            <a:r>
              <a:rPr lang="en-US" altLang="en-US"/>
              <a:t>WITH A MUSTACHE.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828800" y="1143000"/>
            <a:ext cx="4554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APPROPRIATE VOICE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74663" y="2438400"/>
            <a:ext cx="8669337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VOICE IS A GRAMMATICAL TERM </a:t>
            </a:r>
          </a:p>
          <a:p>
            <a:endParaRPr lang="en-US" altLang="en-US"/>
          </a:p>
          <a:p>
            <a:r>
              <a:rPr lang="en-US" altLang="en-US"/>
              <a:t>WHICH IS USED TO TELL IF ACTION IS</a:t>
            </a:r>
          </a:p>
          <a:p>
            <a:endParaRPr lang="en-US" altLang="en-US"/>
          </a:p>
          <a:p>
            <a:r>
              <a:rPr lang="en-US" altLang="en-US"/>
              <a:t>BEING RECEIVED OR ACTING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59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828800" y="685800"/>
            <a:ext cx="5459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ACTIVE &amp; PASSIVE VOICE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0" y="762000"/>
            <a:ext cx="3201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ACTIVE VOICE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590800" y="2133600"/>
            <a:ext cx="3786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MORE FORCEFUL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905000" y="3048000"/>
            <a:ext cx="5527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SIMPLER &amp; MORE DIRECT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971800" y="4191000"/>
            <a:ext cx="32559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CAN BE HARSH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autoUpdateAnimBg="0"/>
      <p:bldP spid="2150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971800" y="990600"/>
            <a:ext cx="33353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PASSIVE VOICE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514600" y="2209800"/>
            <a:ext cx="42624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USUALLY WORDIER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981200" y="3048000"/>
            <a:ext cx="5222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OFTEN RESULTS IN </a:t>
            </a:r>
          </a:p>
          <a:p>
            <a:r>
              <a:rPr lang="en-US" altLang="en-US"/>
              <a:t>ROUND ABOUT WRITING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514600" y="4495800"/>
            <a:ext cx="411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CAN BE AWKWARD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32" grpId="0" autoUpdateAnimBg="0"/>
      <p:bldP spid="2253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87525" y="685800"/>
            <a:ext cx="5486400" cy="1143000"/>
          </a:xfrm>
        </p:spPr>
        <p:txBody>
          <a:bodyPr/>
          <a:lstStyle/>
          <a:p>
            <a:pPr eaLnBrk="1" hangingPunct="1"/>
            <a:r>
              <a:rPr lang="en-US" altLang="en-US"/>
              <a:t>WHY ARE WE HERE?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752600" y="2133600"/>
            <a:ext cx="57689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 BETTER CLARITY</a:t>
            </a:r>
            <a:endParaRPr lang="en-US" altLang="en-US" sz="4000" b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14400" y="3241675"/>
            <a:ext cx="72421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CLEARER DIRECTIONS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39738" y="4495800"/>
            <a:ext cx="83947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LESS MISUNDERSTANDING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657600" y="533400"/>
            <a:ext cx="1900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JARGON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85800" y="1874838"/>
            <a:ext cx="799147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USE </a:t>
            </a:r>
            <a:r>
              <a:rPr lang="en-US" altLang="en-US" u="sng"/>
              <a:t>ONLY</a:t>
            </a:r>
            <a:r>
              <a:rPr lang="en-US" altLang="en-US"/>
              <a:t> WHEN YOUR READERS</a:t>
            </a:r>
          </a:p>
          <a:p>
            <a:endParaRPr lang="en-US" altLang="en-US"/>
          </a:p>
          <a:p>
            <a:r>
              <a:rPr lang="en-US" altLang="en-US"/>
              <a:t>WILL BE FAMILIAR WITH THE WORDS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828800" y="4038600"/>
            <a:ext cx="56261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SOME FROMS OF JARGON </a:t>
            </a:r>
          </a:p>
          <a:p>
            <a:endParaRPr lang="en-US" altLang="en-US"/>
          </a:p>
          <a:p>
            <a:r>
              <a:rPr lang="en-US" altLang="en-US"/>
              <a:t>INCLUDES PUFFED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524000" y="2667000"/>
            <a:ext cx="61214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PUFFED WORDS ARE WORDS </a:t>
            </a:r>
          </a:p>
          <a:p>
            <a:endParaRPr lang="en-US" altLang="en-US"/>
          </a:p>
          <a:p>
            <a:r>
              <a:rPr lang="en-US" altLang="en-US"/>
              <a:t>DESIGNED TO IMPRESS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309688" y="685800"/>
            <a:ext cx="6040437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PUFFED WORDS ARE WORDS</a:t>
            </a:r>
          </a:p>
          <a:p>
            <a:endParaRPr lang="en-US" altLang="en-US"/>
          </a:p>
          <a:p>
            <a:r>
              <a:rPr lang="en-US" altLang="en-US"/>
              <a:t>Vs.</a:t>
            </a:r>
          </a:p>
          <a:p>
            <a:endParaRPr lang="en-US" altLang="en-US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143000" y="2133600"/>
            <a:ext cx="271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COMMENCE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90600" y="3048000"/>
            <a:ext cx="3125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COMPONENTS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143000" y="4038600"/>
            <a:ext cx="2473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ENDEAVOR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447800" y="4953000"/>
            <a:ext cx="1189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943600" y="2209800"/>
            <a:ext cx="1508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BEGIN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91200" y="2971800"/>
            <a:ext cx="1484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PARTS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638800" y="3886200"/>
            <a:ext cx="1038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TRY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4876800"/>
            <a:ext cx="1547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LEAVE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  <p:bldP spid="25604" grpId="0" autoUpdateAnimBg="0"/>
      <p:bldP spid="25607" grpId="0" autoUpdateAnimBg="0"/>
      <p:bldP spid="25608" grpId="0" autoUpdateAnimBg="0"/>
      <p:bldP spid="9" grpId="0"/>
      <p:bldP spid="10" grpId="0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600200" y="685800"/>
            <a:ext cx="601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PUFFED WORDS ARE WORDS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371600" y="2362200"/>
            <a:ext cx="2187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PRIOR TO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447800" y="3429000"/>
            <a:ext cx="2649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PRIORITIZE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267200" y="1600200"/>
            <a:ext cx="738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Vs.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600200" y="4343400"/>
            <a:ext cx="1898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UTILIZE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752600" y="5181600"/>
            <a:ext cx="176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VIABLE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15000" y="2362200"/>
            <a:ext cx="1873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BEFORE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81600" y="3352800"/>
            <a:ext cx="3475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SET PRIORITIES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486400" y="4267200"/>
            <a:ext cx="982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USE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105400" y="5181600"/>
            <a:ext cx="2647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WORKABLE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29700" grpId="0" autoUpdateAnimBg="0"/>
      <p:bldP spid="29702" grpId="0" autoUpdateAnimBg="0"/>
      <p:bldP spid="29703" grpId="0" autoUpdateAnimBg="0"/>
      <p:bldP spid="10" grpId="0"/>
      <p:bldP spid="11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600200" y="685800"/>
            <a:ext cx="601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PUFFED WORDS ARE WORDS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295400" y="2209800"/>
            <a:ext cx="2649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FACILITATE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14400" y="3048000"/>
            <a:ext cx="187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FACTOR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267200" y="1600200"/>
            <a:ext cx="738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Vs.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85800" y="4419600"/>
            <a:ext cx="2170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FINALIZE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81000" y="5410200"/>
            <a:ext cx="2530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IMPACT ON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172200" y="2209800"/>
            <a:ext cx="1301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HELP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00600" y="3048000"/>
            <a:ext cx="37703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CONSIDERATION,</a:t>
            </a:r>
          </a:p>
          <a:p>
            <a:r>
              <a:rPr lang="en-US" altLang="en-US"/>
              <a:t> CAUSE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05400" y="4419600"/>
            <a:ext cx="15986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FINISH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876800" y="5334000"/>
            <a:ext cx="1825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2" grpId="0" autoUpdateAnimBg="0"/>
      <p:bldP spid="27654" grpId="0" autoUpdateAnimBg="0"/>
      <p:bldP spid="27655" grpId="0" autoUpdateAnimBg="0"/>
      <p:bldP spid="10" grpId="0"/>
      <p:bldP spid="11" grpId="0"/>
      <p:bldP spid="12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600200" y="685800"/>
            <a:ext cx="601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PUFFED WORDS ARE WORDS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95400" y="2209800"/>
            <a:ext cx="2543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INDICATOR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600200" y="3124200"/>
            <a:ext cx="1462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267200" y="1600200"/>
            <a:ext cx="738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Vs.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143000" y="4114800"/>
            <a:ext cx="2146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OPTIMAL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914400" y="5029200"/>
            <a:ext cx="3028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PARAMETERS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15000" y="2209800"/>
            <a:ext cx="1187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SIGN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638800" y="3124200"/>
            <a:ext cx="1736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ADVISE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15000" y="4114800"/>
            <a:ext cx="1235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BEST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334000" y="5029200"/>
            <a:ext cx="29225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BOUNDARIES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  <p:bldP spid="28676" grpId="0" autoUpdateAnimBg="0"/>
      <p:bldP spid="28678" grpId="0" autoUpdateAnimBg="0"/>
      <p:bldP spid="28679" grpId="0" autoUpdateAnimBg="0"/>
      <p:bldP spid="10" grpId="0"/>
      <p:bldP spid="11" grpId="0"/>
      <p:bldP spid="12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530475" y="838200"/>
            <a:ext cx="40814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SEXIST LANGUAGE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438400" y="3505200"/>
            <a:ext cx="4249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AVOID MAN WORDS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990600" y="2057400"/>
            <a:ext cx="7075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AVOID STEROTYPICAL THINKING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utoUpdateAnimBg="0"/>
      <p:bldP spid="2663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435100" y="781050"/>
            <a:ext cx="62722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STEREOTYPICAL MANWORDS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06425" y="2076450"/>
            <a:ext cx="7929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INAPPROPRIATE              APPROPRIATE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41350" y="2990850"/>
            <a:ext cx="2535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CHAIRMAN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60388" y="4286250"/>
            <a:ext cx="3422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CONGRESSMAN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227138" y="5657850"/>
            <a:ext cx="2146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FIREMAN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0" y="2895600"/>
            <a:ext cx="34004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CHAIRPERSON,</a:t>
            </a:r>
          </a:p>
          <a:p>
            <a:r>
              <a:rPr lang="en-US" altLang="en-US"/>
              <a:t>CHAIR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57800" y="4191000"/>
            <a:ext cx="34813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REPRESENTIVE,</a:t>
            </a:r>
          </a:p>
          <a:p>
            <a:r>
              <a:rPr lang="en-US" altLang="en-US"/>
              <a:t>LEGISTOR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486400" y="5715000"/>
            <a:ext cx="3059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FIREFIGHTER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utoUpdateAnimBg="0"/>
      <p:bldP spid="30726" grpId="0" autoUpdateAnimBg="0"/>
      <p:bldP spid="30727" grpId="0" autoUpdateAnimBg="0"/>
      <p:bldP spid="9" grpId="0"/>
      <p:bldP spid="10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435100" y="781050"/>
            <a:ext cx="62722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STEREOTYPICAL MANWORDS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06425" y="2076450"/>
            <a:ext cx="7929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INAPPROPRIATE              APPROPRIATE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28650" y="2990850"/>
            <a:ext cx="2238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MANKIND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914400" y="3886200"/>
            <a:ext cx="185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 MAN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143000" y="5029200"/>
            <a:ext cx="2509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WORKMAN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29200" y="2971800"/>
            <a:ext cx="3856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PEOPLE, HUMANS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953000" y="3733800"/>
            <a:ext cx="30321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 OPERATE, </a:t>
            </a:r>
          </a:p>
          <a:p>
            <a:r>
              <a:rPr lang="en-US" altLang="en-US"/>
              <a:t>TO STAFF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53000" y="5029200"/>
            <a:ext cx="23050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WORKER, </a:t>
            </a:r>
          </a:p>
          <a:p>
            <a:r>
              <a:rPr lang="en-US" altLang="en-US"/>
              <a:t>LABORER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utoUpdateAnimBg="0"/>
      <p:bldP spid="31750" grpId="0" autoUpdateAnimBg="0"/>
      <p:bldP spid="31751" grpId="0" autoUpdateAnimBg="0"/>
      <p:bldP spid="9" grpId="0"/>
      <p:bldP spid="10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438400" y="1828800"/>
            <a:ext cx="44180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000"/>
              <a:t>GRAMMAR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587625" y="1009650"/>
            <a:ext cx="2868613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MR DUCKS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MR NOT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OSAR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C DM WANGS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 LIB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MR DUCKS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346325" y="1924050"/>
            <a:ext cx="3257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 SENTENCE IS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3400" y="3124200"/>
            <a:ext cx="815340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 </a:t>
            </a:r>
            <a:r>
              <a:rPr lang="en-US" altLang="en-US" i="1"/>
              <a:t>sentence</a:t>
            </a:r>
            <a:r>
              <a:rPr lang="en-US" altLang="en-US"/>
              <a:t> is the largest independent unit of grammar: it begins with a capital letter and ends with a period, question mark, or exclamation 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981200" y="990600"/>
            <a:ext cx="50974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FRAGMENTED CLAUSES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143000" y="1828800"/>
            <a:ext cx="69738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 FRAGMENTED CLAUSE IS LIKE </a:t>
            </a:r>
          </a:p>
          <a:p>
            <a:pPr algn="ctr"/>
            <a:r>
              <a:rPr lang="en-US" altLang="en-US"/>
              <a:t>A SMALL SENTENCE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066800" y="3810000"/>
            <a:ext cx="7119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USALLY THEY HAVE WORDS LIKE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276600" y="431800"/>
            <a:ext cx="27924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000"/>
              <a:t>AFTER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295400" y="1447800"/>
            <a:ext cx="210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BECAUSE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1855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BEFORE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447800" y="2849563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IF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295400" y="3581400"/>
            <a:ext cx="725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SO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295400" y="4343400"/>
            <a:ext cx="1336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THAT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295400" y="5029200"/>
            <a:ext cx="2306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THROUGH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953000" y="1447800"/>
            <a:ext cx="1765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UNLESS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4953000" y="2209800"/>
            <a:ext cx="147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UNTIL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4953000" y="2849563"/>
            <a:ext cx="1471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WHEN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4953000" y="3657600"/>
            <a:ext cx="17430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WHERE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5029200" y="4343400"/>
            <a:ext cx="1222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WHO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5029200" y="5029200"/>
            <a:ext cx="1674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WHICH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7770813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Jane will address the problem of limited</a:t>
            </a:r>
          </a:p>
          <a:p>
            <a:endParaRPr lang="en-US" altLang="en-US"/>
          </a:p>
          <a:p>
            <a:r>
              <a:rPr lang="en-US" altLang="en-US"/>
              <a:t>on-campus parking.  If she is elected special</a:t>
            </a:r>
          </a:p>
          <a:p>
            <a:endParaRPr lang="en-US" altLang="en-US"/>
          </a:p>
          <a:p>
            <a:r>
              <a:rPr lang="en-US" altLang="en-US"/>
              <a:t>student adviser.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685800" y="3505200"/>
            <a:ext cx="78486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Jane will address the problem of limited</a:t>
            </a:r>
          </a:p>
          <a:p>
            <a:endParaRPr lang="en-US" altLang="en-US"/>
          </a:p>
          <a:p>
            <a:r>
              <a:rPr lang="en-US" altLang="en-US"/>
              <a:t>on-campus parking</a:t>
            </a:r>
            <a:r>
              <a:rPr lang="en-US" altLang="en-US">
                <a:solidFill>
                  <a:schemeClr val="accent2"/>
                </a:solidFill>
              </a:rPr>
              <a:t>, if</a:t>
            </a:r>
            <a:r>
              <a:rPr lang="en-US" altLang="en-US"/>
              <a:t> she is elected</a:t>
            </a:r>
          </a:p>
          <a:p>
            <a:endParaRPr lang="en-US" altLang="en-US"/>
          </a:p>
          <a:p>
            <a:r>
              <a:rPr lang="en-US" altLang="en-US"/>
              <a:t>special student adviser.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905000" y="1524000"/>
            <a:ext cx="5318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RUN ON SENTENCES</a:t>
            </a:r>
            <a:endParaRPr lang="en-US" alt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981200" y="2819400"/>
            <a:ext cx="51768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THERE ARE TWO TYPES </a:t>
            </a:r>
          </a:p>
          <a:p>
            <a:r>
              <a:rPr lang="en-US" altLang="en-US"/>
              <a:t>OF RUN-ON SENTENCES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065213" y="1600200"/>
            <a:ext cx="71834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NO PUNCTUATIONS MARKS</a:t>
            </a:r>
          </a:p>
        </p:txBody>
      </p:sp>
      <p:sp>
        <p:nvSpPr>
          <p:cNvPr id="39939" name="TextBox 1"/>
          <p:cNvSpPr txBox="1">
            <a:spLocks noChangeArrowheads="1"/>
          </p:cNvSpPr>
          <p:nvPr/>
        </p:nvSpPr>
        <p:spPr bwMode="auto">
          <a:xfrm>
            <a:off x="838200" y="2971800"/>
            <a:ext cx="74104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/>
              <a:t>My car is out of gas we cannot reach town before dark</a:t>
            </a:r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"/>
          <p:cNvSpPr txBox="1">
            <a:spLocks noChangeArrowheads="1"/>
          </p:cNvSpPr>
          <p:nvPr/>
        </p:nvSpPr>
        <p:spPr bwMode="auto">
          <a:xfrm>
            <a:off x="2667000" y="1600200"/>
            <a:ext cx="3662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COMMA SPLICES</a:t>
            </a: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1676400" y="2644775"/>
            <a:ext cx="58674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This has been a very dry summer, therefore, the supply of water in the reservoirs is low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651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COMMA SPLICES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133600" y="1524000"/>
            <a:ext cx="48720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USALLY HAVE ONE OF </a:t>
            </a:r>
          </a:p>
          <a:p>
            <a:r>
              <a:rPr lang="en-US" altLang="en-US"/>
              <a:t>SIX WORD WITH THEM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286000" y="2971800"/>
            <a:ext cx="1166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AND,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286000" y="3886200"/>
            <a:ext cx="1122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BUT,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286000" y="4800600"/>
            <a:ext cx="895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OR,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4419600" y="2971800"/>
            <a:ext cx="1122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YET,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4419600" y="38862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FOR,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4495800" y="4800600"/>
            <a:ext cx="827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SO,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41989" grpId="0" autoUpdateAnimBg="0"/>
      <p:bldP spid="41990" grpId="0" autoUpdateAnimBg="0"/>
      <p:bldP spid="41991" grpId="0" autoUpdateAnimBg="0"/>
      <p:bldP spid="41992" grpId="0" autoUpdateAnimBg="0"/>
      <p:bldP spid="41993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066800" y="762000"/>
            <a:ext cx="7153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 CORRECT RUN-ON SENTENCES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914400" y="1828800"/>
            <a:ext cx="3143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USE A COMMA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838200" y="2590800"/>
            <a:ext cx="7591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USE A SEMICOLON (or, colon or a dash)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838200" y="3429000"/>
            <a:ext cx="8115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MAKING IT INTO SEPRATE SENTENCES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822325" y="4286250"/>
            <a:ext cx="5540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RE-WRITE THE SENTENCE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  <p:bldP spid="43013" grpId="0" autoUpdateAnimBg="0"/>
      <p:bldP spid="43014" grpId="0" autoUpdateAnimBg="0"/>
      <p:bldP spid="43015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447800" y="1676400"/>
            <a:ext cx="6350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DO NOT USE COMMAS UNLESS</a:t>
            </a:r>
          </a:p>
          <a:p>
            <a:r>
              <a:rPr lang="en-US" altLang="en-US"/>
              <a:t>YOU HAVE A GOOD REASON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30163" y="304800"/>
            <a:ext cx="8809037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800"/>
          </a:p>
          <a:p>
            <a:r>
              <a:rPr lang="en-US" altLang="en-US" sz="2800"/>
              <a:t>I will seek and I will find you.</a:t>
            </a:r>
          </a:p>
          <a:p>
            <a:r>
              <a:rPr lang="en-US" altLang="en-US" sz="2800"/>
              <a:t>I shall take you to bed and have my way with you.</a:t>
            </a:r>
          </a:p>
          <a:p>
            <a:r>
              <a:rPr lang="en-US" altLang="en-US" sz="2800"/>
              <a:t>I will make you ache, shake, and sweat until you moan and groan.</a:t>
            </a:r>
          </a:p>
          <a:p>
            <a:r>
              <a:rPr lang="en-US" altLang="en-US" sz="2800"/>
              <a:t>I will make you beg for mercy,</a:t>
            </a:r>
          </a:p>
          <a:p>
            <a:r>
              <a:rPr lang="en-US" altLang="en-US" sz="2800"/>
              <a:t>You will beg me to stop.</a:t>
            </a:r>
          </a:p>
          <a:p>
            <a:r>
              <a:rPr lang="en-US" altLang="en-US" sz="2800"/>
              <a:t>I will exhaust you to the point that you will be relieved when I'm finished with you.</a:t>
            </a:r>
          </a:p>
          <a:p>
            <a:r>
              <a:rPr lang="en-US" altLang="en-US" sz="2800"/>
              <a:t>And, when I am finished, you will be weak for days.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09800" y="5372100"/>
            <a:ext cx="2009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 </a:t>
            </a:r>
            <a:r>
              <a:rPr lang="en-US" altLang="en-US" sz="4000" dirty="0"/>
              <a:t>The Flu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36C163-406D-D273-F9C6-E0D15A23A378}"/>
              </a:ext>
            </a:extLst>
          </p:cNvPr>
          <p:cNvSpPr txBox="1"/>
          <p:nvPr/>
        </p:nvSpPr>
        <p:spPr>
          <a:xfrm>
            <a:off x="2495791" y="4787325"/>
            <a:ext cx="2076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am 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286000" y="914400"/>
            <a:ext cx="4540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RULES FOR COMMAS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752600"/>
            <a:ext cx="79248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cap="all" dirty="0"/>
              <a:t>to separate the elements in a series (three or more things), including the last two.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3657600"/>
            <a:ext cx="7620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"He hit the ball, dropped the bat, and ran to first base."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286000" y="914400"/>
            <a:ext cx="4540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RULES FOR COMMAS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1752600"/>
            <a:ext cx="72390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cap="all" dirty="0"/>
              <a:t>to connect two </a:t>
            </a:r>
            <a:r>
              <a:rPr lang="en-US" u="sng" cap="all" dirty="0"/>
              <a:t>independent clauses </a:t>
            </a:r>
          </a:p>
          <a:p>
            <a:pPr algn="ctr">
              <a:defRPr/>
            </a:pPr>
            <a:r>
              <a:rPr lang="en-US" dirty="0"/>
              <a:t>(and, but, for, nor, yet, or, so)</a:t>
            </a:r>
            <a:endParaRPr lang="en-US" u="sng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43000" y="3886200"/>
            <a:ext cx="70866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"He hit the ball well, but he ran toward third base."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286000" y="914400"/>
            <a:ext cx="4540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RULES FOR COMMAS</a:t>
            </a:r>
          </a:p>
        </p:txBody>
      </p:sp>
      <p:sp>
        <p:nvSpPr>
          <p:cNvPr id="3" name="Rectangle 2"/>
          <p:cNvSpPr/>
          <p:nvPr/>
        </p:nvSpPr>
        <p:spPr>
          <a:xfrm>
            <a:off x="1676400" y="1752600"/>
            <a:ext cx="6248400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cap="all" dirty="0"/>
              <a:t>to set off introductory elements</a:t>
            </a:r>
            <a:endParaRPr lang="en-US" u="sng" cap="all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66800" y="3352800"/>
            <a:ext cx="7010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/>
              <a:t>Running toward third base</a:t>
            </a:r>
            <a:r>
              <a:rPr lang="en-US" altLang="en-US"/>
              <a:t>, he suddenly realized how stupid he looked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438400" y="1828800"/>
            <a:ext cx="434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PUNCTUATION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660525" y="169545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667000" y="1371600"/>
            <a:ext cx="39576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THE APOSTROPHE</a:t>
            </a:r>
          </a:p>
          <a:p>
            <a:pPr algn="ctr"/>
            <a:r>
              <a:rPr lang="en-US" altLang="en-US"/>
              <a:t>‘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990600" y="2667000"/>
            <a:ext cx="7186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IS USED TO INDICATE POSSESSION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191000" y="3429000"/>
            <a:ext cx="793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OR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362200" y="4419600"/>
            <a:ext cx="4464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CONTRACTIONS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  <p:bldP spid="45061" grpId="0" autoUpdateAnimBg="0"/>
      <p:bldP spid="45062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752600" y="1371600"/>
            <a:ext cx="56991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THE EXCLAMATION POINT</a:t>
            </a:r>
          </a:p>
          <a:p>
            <a:pPr algn="ctr"/>
            <a:r>
              <a:rPr lang="en-US" altLang="en-US"/>
              <a:t>!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981200" y="3048000"/>
            <a:ext cx="50990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USE TO HIGHLIGHT A</a:t>
            </a:r>
          </a:p>
          <a:p>
            <a:r>
              <a:rPr lang="en-US" altLang="en-US"/>
              <a:t>EXCEPTIONAL FEELING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600200" y="4267200"/>
            <a:ext cx="6021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USE FOR SPECIAL EMPHASIS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utoUpdateAnimBg="0"/>
      <p:bldP spid="47108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438400" y="990600"/>
            <a:ext cx="4364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THE ELLIPSIS MARK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600200" y="3124200"/>
            <a:ext cx="5945188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USE THE ELLIPSIS MARK TO</a:t>
            </a:r>
          </a:p>
          <a:p>
            <a:r>
              <a:rPr lang="en-US" altLang="en-US"/>
              <a:t>INDICATE THAT YOU HAVE</a:t>
            </a:r>
          </a:p>
          <a:p>
            <a:r>
              <a:rPr lang="en-US" altLang="en-US"/>
              <a:t>DELETED MATERIAL FROM</a:t>
            </a:r>
          </a:p>
          <a:p>
            <a:r>
              <a:rPr lang="en-US" altLang="en-US"/>
              <a:t>AN OTHER WISE WORD FOR</a:t>
            </a:r>
          </a:p>
          <a:p>
            <a:r>
              <a:rPr lang="en-US" altLang="en-US"/>
              <a:t>WORD QUOATION.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91000" y="1905000"/>
            <a:ext cx="7493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utoUpdateAnimBg="0"/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2574925" y="230505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743200" y="1676400"/>
            <a:ext cx="3660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MECHANICS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743200" y="990600"/>
            <a:ext cx="3778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CAPITALIZATION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505200" y="2057400"/>
            <a:ext cx="210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CAUTION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209800" y="3048000"/>
            <a:ext cx="49228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CAPITALIZE DOES NOT</a:t>
            </a:r>
          </a:p>
          <a:p>
            <a:pPr algn="ctr"/>
            <a:r>
              <a:rPr lang="en-US" altLang="en-US"/>
              <a:t>TO MAKE THEM MORE</a:t>
            </a:r>
          </a:p>
          <a:p>
            <a:pPr algn="ctr"/>
            <a:r>
              <a:rPr lang="en-US" altLang="en-US"/>
              <a:t>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  <p:bldP spid="52229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743200" y="990600"/>
            <a:ext cx="3778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CAPITALIZATION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895600" y="2057400"/>
            <a:ext cx="337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PROPER NOUNS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438400" y="3429000"/>
            <a:ext cx="4192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NAME OF SPECIFIC 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3565525" y="4267200"/>
            <a:ext cx="20574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PLACES</a:t>
            </a:r>
          </a:p>
          <a:p>
            <a:r>
              <a:rPr lang="en-US" altLang="en-US"/>
              <a:t>PERSONS</a:t>
            </a:r>
          </a:p>
          <a:p>
            <a:r>
              <a:rPr lang="en-US" altLang="en-US"/>
              <a:t>THINGS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utoUpdateAnimBg="0"/>
      <p:bldP spid="50181" grpId="0" autoUpdateAnimBg="0"/>
      <p:bldP spid="5018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4600" y="609600"/>
            <a:ext cx="4114800" cy="1143000"/>
          </a:xfrm>
        </p:spPr>
        <p:txBody>
          <a:bodyPr/>
          <a:lstStyle/>
          <a:p>
            <a:pPr eaLnBrk="1" hangingPunct="1"/>
            <a:r>
              <a:rPr lang="en-US" altLang="en-US"/>
              <a:t>REDUNDANCIES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35013" y="2228850"/>
            <a:ext cx="7673975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LOOK FOR WAYS TO DROP WORDS</a:t>
            </a:r>
          </a:p>
          <a:p>
            <a:endParaRPr lang="en-US" altLang="en-US"/>
          </a:p>
          <a:p>
            <a:r>
              <a:rPr lang="en-US" altLang="en-US" u="sng"/>
              <a:t>WITHOUT</a:t>
            </a:r>
            <a:r>
              <a:rPr lang="en-US" altLang="en-US"/>
              <a:t> CHANGING THE MEANING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2743200" y="990600"/>
            <a:ext cx="3778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CAPITALIZATION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667000" y="2057400"/>
            <a:ext cx="337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PROPER NOUNS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438400" y="32766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727325" y="2990850"/>
            <a:ext cx="4283075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MONTHS</a:t>
            </a:r>
          </a:p>
          <a:p>
            <a:r>
              <a:rPr lang="en-US" altLang="en-US"/>
              <a:t>HOILDAYS</a:t>
            </a:r>
          </a:p>
          <a:p>
            <a:r>
              <a:rPr lang="en-US" altLang="en-US"/>
              <a:t>DAYS OF THE WEEK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  <p:bldP spid="5120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743200" y="990600"/>
            <a:ext cx="3778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CAPITALIZATION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743200" y="2057400"/>
            <a:ext cx="3597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ABBREVIATIONS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438400" y="32766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914400" y="3048000"/>
            <a:ext cx="7377113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DEPARTMENTS AND AGENCIES</a:t>
            </a:r>
          </a:p>
          <a:p>
            <a:r>
              <a:rPr lang="en-US" altLang="en-US"/>
              <a:t>OF GOVERNMENT, CORPORATIONS</a:t>
            </a:r>
          </a:p>
          <a:p>
            <a:r>
              <a:rPr lang="en-US" altLang="en-US"/>
              <a:t>AND OTHER ORGAINZATIONS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819400" y="152400"/>
            <a:ext cx="3597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ABBREVIATIONS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5638800" cy="696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2819400" y="914400"/>
            <a:ext cx="3597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ABBREVIATIONS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52400" y="1905000"/>
            <a:ext cx="8767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USE ONLY WHEN CLEARLY APPROPRIATE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371600" y="2743200"/>
            <a:ext cx="64738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USE STANDARD APPROPRIATE </a:t>
            </a:r>
          </a:p>
          <a:p>
            <a:r>
              <a:rPr lang="en-US" altLang="en-US"/>
              <a:t>ABBREVIATIONS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971800" y="3962400"/>
            <a:ext cx="3198813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Mr.		JR.</a:t>
            </a:r>
          </a:p>
          <a:p>
            <a:r>
              <a:rPr lang="en-US" altLang="en-US"/>
              <a:t>Ms.		Ph.D.</a:t>
            </a:r>
          </a:p>
          <a:p>
            <a:r>
              <a:rPr lang="en-US" altLang="en-US"/>
              <a:t>Dr.		M.D.</a:t>
            </a:r>
          </a:p>
          <a:p>
            <a:r>
              <a:rPr lang="en-US" altLang="en-US"/>
              <a:t>Rev.		M.A.</a:t>
            </a:r>
          </a:p>
          <a:p>
            <a:r>
              <a:rPr lang="en-US" altLang="en-US"/>
              <a:t>Prof.		C.B.O.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  <p:bldP spid="53252" grpId="0" autoUpdateAnimBg="0"/>
      <p:bldP spid="53253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819400" y="914400"/>
            <a:ext cx="3597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ABBREVIATIONS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819400" y="1905000"/>
            <a:ext cx="3571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INAPPROPRIATE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286000" y="2849563"/>
            <a:ext cx="45450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 FORMAL WRITING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293938" y="3733800"/>
            <a:ext cx="455295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DO NOT ABBREVIATE</a:t>
            </a:r>
          </a:p>
          <a:p>
            <a:pPr algn="ctr"/>
            <a:r>
              <a:rPr lang="en-US" altLang="en-US"/>
              <a:t>UNITS OF MESSURE</a:t>
            </a:r>
          </a:p>
          <a:p>
            <a:pPr algn="ctr"/>
            <a:r>
              <a:rPr lang="en-US" altLang="en-US"/>
              <a:t>DAYS OF THE WEEK</a:t>
            </a:r>
          </a:p>
          <a:p>
            <a:pPr algn="ctr"/>
            <a:r>
              <a:rPr lang="en-US" altLang="en-US"/>
              <a:t>HOILDAYS</a:t>
            </a:r>
          </a:p>
          <a:p>
            <a:pPr algn="ctr"/>
            <a:r>
              <a:rPr lang="en-US" altLang="en-US"/>
              <a:t>MONTHS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utoUpdateAnimBg="0"/>
      <p:bldP spid="55300" grpId="0" autoUpdateAnimBg="0"/>
      <p:bldP spid="55301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3505200" y="685800"/>
            <a:ext cx="2217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NUMBERS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752600" y="1752600"/>
            <a:ext cx="57626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SPELL OUT NUMBERS</a:t>
            </a:r>
          </a:p>
          <a:p>
            <a:r>
              <a:rPr lang="en-US" altLang="en-US"/>
              <a:t>WITH ONE OR TWO WORDS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066800" y="3429000"/>
            <a:ext cx="7119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FIGURES THAT NEED MORE THAN</a:t>
            </a:r>
          </a:p>
          <a:p>
            <a:r>
              <a:rPr lang="en-US" altLang="en-US"/>
              <a:t>TWO WORDS USE NUMBERS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676400" y="4876800"/>
            <a:ext cx="57991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EXCEPTION IF A SENTENCE</a:t>
            </a:r>
          </a:p>
          <a:p>
            <a:r>
              <a:rPr lang="en-US" altLang="en-US"/>
              <a:t>STARTS A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utoUpdateAnimBg="0"/>
      <p:bldP spid="56325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505200" y="533400"/>
            <a:ext cx="22399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SPELLING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73038" y="1981200"/>
            <a:ext cx="88693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MANY PEOPLE FEEL THAY CANNOT SPELL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905000" y="3048000"/>
            <a:ext cx="54721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THEY EQUAITE SPELLING</a:t>
            </a:r>
          </a:p>
          <a:p>
            <a:r>
              <a:rPr lang="en-US" altLang="en-US"/>
              <a:t>WITH INTELLIGENTS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  <p:bldP spid="57348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3505200" y="533400"/>
            <a:ext cx="22399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SPELLING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762000" y="1295400"/>
            <a:ext cx="76850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MISSPELLING IS OFTEN THE RESULT</a:t>
            </a:r>
          </a:p>
          <a:p>
            <a:r>
              <a:rPr lang="en-US" altLang="en-US"/>
              <a:t>OF INCORRECT PRONUNCIATION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85738" y="2590800"/>
            <a:ext cx="7704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     </a:t>
            </a:r>
            <a:r>
              <a:rPr lang="en-US" altLang="en-US" u="sng"/>
              <a:t>INCORRECT</a:t>
            </a:r>
            <a:r>
              <a:rPr lang="en-US" altLang="en-US"/>
              <a:t>			</a:t>
            </a:r>
            <a:r>
              <a:rPr lang="en-US" altLang="en-US" u="sng"/>
              <a:t>CORRECT</a:t>
            </a:r>
            <a:endParaRPr lang="en-US" altLang="en-US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3200400"/>
            <a:ext cx="441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CONGRADULATIONS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914400" y="3733800"/>
            <a:ext cx="2170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DISCRIBE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685800" y="4343400"/>
            <a:ext cx="3314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GOVERNMENT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762000" y="5029200"/>
            <a:ext cx="3060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ENVIROMENT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1143000" y="5715000"/>
            <a:ext cx="2368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SECATARY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76788" y="3200400"/>
            <a:ext cx="43672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CONGRATULATIONS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410200" y="3733800"/>
            <a:ext cx="2284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DESCRIBE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029200" y="4419600"/>
            <a:ext cx="3219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GOVERNMENT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105400" y="5029200"/>
            <a:ext cx="3357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ENVIRONMENT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257800" y="5715000"/>
            <a:ext cx="2671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SECRETARY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/>
      <p:bldP spid="58375" grpId="0"/>
      <p:bldP spid="58376" grpId="0"/>
      <p:bldP spid="58377" grpId="0"/>
      <p:bldP spid="58378" grpId="0"/>
      <p:bldP spid="12" grpId="0"/>
      <p:bldP spid="13" grpId="0"/>
      <p:bldP spid="14" grpId="0"/>
      <p:bldP spid="15" grpId="0"/>
      <p:bldP spid="1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3505200" y="533400"/>
            <a:ext cx="22399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SPELLING</a:t>
            </a:r>
          </a:p>
        </p:txBody>
      </p:sp>
      <p:sp>
        <p:nvSpPr>
          <p:cNvPr id="63491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7704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     </a:t>
            </a:r>
            <a:r>
              <a:rPr lang="en-US" altLang="en-US" u="sng"/>
              <a:t>INCORRECT</a:t>
            </a:r>
            <a:r>
              <a:rPr lang="en-US" altLang="en-US"/>
              <a:t>			</a:t>
            </a:r>
            <a:r>
              <a:rPr lang="en-US" altLang="en-US" u="sng"/>
              <a:t>CORRECT</a:t>
            </a:r>
            <a:endParaRPr lang="en-US" alt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143000" y="2362200"/>
            <a:ext cx="21923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PROCEDE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066800" y="3200400"/>
            <a:ext cx="203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RECIEPT	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91200" y="2362200"/>
            <a:ext cx="21923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PROCEED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15000" y="3200400"/>
            <a:ext cx="2009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RECEIPT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398" grpId="0"/>
      <p:bldP spid="8" grpId="0"/>
      <p:bldP spid="9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3505200" y="533400"/>
            <a:ext cx="22399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SPELLING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447800" y="1524000"/>
            <a:ext cx="6384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WAYS TO CORRECT SPELLING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2362200" y="2438400"/>
            <a:ext cx="4497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BOOKS ON SPELLING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3108325" y="3295650"/>
            <a:ext cx="3122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ELECTRONITS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2514600" y="4191000"/>
            <a:ext cx="4259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WORD PROCESSERS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6" grpId="0" autoUpdateAnimBg="0"/>
      <p:bldP spid="61447" grpId="0" autoUpdateAnimBg="0"/>
      <p:bldP spid="61448" grpId="0" autoUpdateAnimBg="0"/>
      <p:bldP spid="6144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71525" y="1447800"/>
            <a:ext cx="7597775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Daniel is now employed at a rehabilitation </a:t>
            </a:r>
          </a:p>
          <a:p>
            <a:endParaRPr lang="en-US" altLang="en-US"/>
          </a:p>
          <a:p>
            <a:r>
              <a:rPr lang="en-US" altLang="en-US"/>
              <a:t>center working as a physical therapist.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47800" y="3810000"/>
            <a:ext cx="59436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Daniel </a:t>
            </a:r>
            <a:r>
              <a:rPr lang="en-US" altLang="en-US">
                <a:solidFill>
                  <a:schemeClr val="accent2"/>
                </a:solidFill>
              </a:rPr>
              <a:t>works</a:t>
            </a:r>
            <a:r>
              <a:rPr lang="en-US" altLang="en-US"/>
              <a:t>  at a rehabilitation </a:t>
            </a:r>
          </a:p>
          <a:p>
            <a:endParaRPr lang="en-US" altLang="en-US"/>
          </a:p>
          <a:p>
            <a:r>
              <a:rPr lang="en-US" altLang="en-US"/>
              <a:t>center as a physical therapist.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209550" y="1050925"/>
          <a:ext cx="8659813" cy="439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5326102" imgH="2706910" progId="Word.Document.8">
                  <p:embed/>
                </p:oleObj>
              </mc:Choice>
              <mc:Fallback>
                <p:oleObj name="Document" r:id="rId3" imgW="5326102" imgH="2706910" progId="Word.Document.8">
                  <p:embed/>
                  <p:pic>
                    <p:nvPicPr>
                      <p:cNvPr id="655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1050925"/>
                        <a:ext cx="8659813" cy="439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2297113" y="1731963"/>
          <a:ext cx="4549775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Slide" r:id="rId3" imgW="4549874" imgH="3394541" progId="PowerPoint.Slide.8">
                  <p:embed/>
                </p:oleObj>
              </mc:Choice>
              <mc:Fallback>
                <p:oleObj name="Slide" r:id="rId3" imgW="4549874" imgH="3394541" progId="PowerPoint.Slide.8">
                  <p:embed/>
                  <p:pic>
                    <p:nvPicPr>
                      <p:cNvPr id="665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7113" y="1731963"/>
                        <a:ext cx="4549775" cy="339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2297113" y="1731963"/>
          <a:ext cx="4549775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Slide" r:id="rId5" imgW="4549874" imgH="3394541" progId="PowerPoint.Slide.8">
                  <p:embed/>
                </p:oleObj>
              </mc:Choice>
              <mc:Fallback>
                <p:oleObj name="Slide" r:id="rId5" imgW="4549874" imgH="3394541" progId="PowerPoint.Slide.8">
                  <p:embed/>
                  <p:pic>
                    <p:nvPicPr>
                      <p:cNvPr id="6656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7113" y="1731963"/>
                        <a:ext cx="4549775" cy="339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4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Picture" r:id="rId7" imgW="0" imgH="0" progId="StaticDib">
                  <p:embed/>
                </p:oleObj>
              </mc:Choice>
              <mc:Fallback>
                <p:oleObj name="Picture" r:id="rId7" imgW="0" imgH="0" progId="StaticDib">
                  <p:embed/>
                  <p:pic>
                    <p:nvPicPr>
                      <p:cNvPr id="66564" name="Rectangle 4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5" name="Rectangle 6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Picture" r:id="rId8" imgW="0" imgH="0" progId="StaticDib">
                  <p:embed/>
                </p:oleObj>
              </mc:Choice>
              <mc:Fallback>
                <p:oleObj name="Picture" r:id="rId8" imgW="0" imgH="0" progId="StaticDib">
                  <p:embed/>
                  <p:pic>
                    <p:nvPicPr>
                      <p:cNvPr id="66565" name="Rectangle 6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Rectangle 9"/>
          <p:cNvGraphicFramePr>
            <a:graphicFrameLocks/>
          </p:cNvGraphicFramePr>
          <p:nvPr/>
        </p:nvGraphicFramePr>
        <p:xfrm>
          <a:off x="152400" y="0"/>
          <a:ext cx="89916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Picture" r:id="rId9" imgW="0" imgH="0" progId="StaticDib">
                  <p:embed/>
                </p:oleObj>
              </mc:Choice>
              <mc:Fallback>
                <p:oleObj name="Picture" r:id="rId9" imgW="0" imgH="0" progId="StaticDib">
                  <p:embed/>
                  <p:pic>
                    <p:nvPicPr>
                      <p:cNvPr id="66566" name="Rectangle 9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0"/>
                        <a:ext cx="89916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7" name="Text Box 11"/>
          <p:cNvSpPr txBox="1">
            <a:spLocks noChangeArrowheads="1"/>
          </p:cNvSpPr>
          <p:nvPr/>
        </p:nvSpPr>
        <p:spPr bwMode="auto">
          <a:xfrm>
            <a:off x="1431925" y="1565275"/>
            <a:ext cx="5426075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 b="0"/>
          </a:p>
          <a:p>
            <a:endParaRPr lang="en-US" altLang="en-US"/>
          </a:p>
        </p:txBody>
      </p:sp>
      <p:sp>
        <p:nvSpPr>
          <p:cNvPr id="66568" name="Text Box 13"/>
          <p:cNvSpPr txBox="1">
            <a:spLocks noChangeArrowheads="1"/>
          </p:cNvSpPr>
          <p:nvPr/>
        </p:nvSpPr>
        <p:spPr bwMode="auto">
          <a:xfrm>
            <a:off x="1355725" y="78105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66569" name="Picture 1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49375"/>
            <a:ext cx="7239000" cy="411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3"/>
          <p:cNvSpPr txBox="1">
            <a:spLocks noChangeArrowheads="1"/>
          </p:cNvSpPr>
          <p:nvPr/>
        </p:nvSpPr>
        <p:spPr bwMode="auto">
          <a:xfrm>
            <a:off x="2057400" y="1600200"/>
            <a:ext cx="50768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WRITING STYLES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124200" y="990600"/>
            <a:ext cx="3052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APA AND MLA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4288" y="1981200"/>
            <a:ext cx="914241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AMERICAN PSYCHOLOGICAL ASSOCIATION</a:t>
            </a:r>
          </a:p>
          <a:p>
            <a:pPr algn="ctr"/>
            <a:r>
              <a:rPr lang="en-US" altLang="en-US"/>
              <a:t>(APA)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4114800" y="32004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and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914400" y="3962400"/>
            <a:ext cx="7435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MORDEN LANGUAGE ASSOCIATION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676400" y="1143000"/>
            <a:ext cx="58531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APA IS THE MOST COMMON</a:t>
            </a:r>
          </a:p>
          <a:p>
            <a:pPr algn="ctr"/>
            <a:r>
              <a:rPr lang="en-US" altLang="en-US"/>
              <a:t> FOR BUSINESS USE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228600" y="2849563"/>
            <a:ext cx="8713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IS VERY SPECIFIC IN IT’S REQUIREMENTS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457200" y="3886200"/>
            <a:ext cx="830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HAS REQUIREMENTS FOR EVERYTHING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990600" y="4800600"/>
            <a:ext cx="7197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EVEN THE WEIGHT OF THE PAPER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utoUpdateAnimBg="0"/>
      <p:bldP spid="65540" grpId="0" autoUpdateAnimBg="0"/>
      <p:bldP spid="65541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914400" y="990600"/>
            <a:ext cx="7435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MLA IS CONSIDERED LESS FORMAL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914400" y="1905000"/>
            <a:ext cx="7443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COMMON STYLE FOR NEWSPAPERS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685800" y="2849563"/>
            <a:ext cx="7559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HAS LESS SPECIFIC REQUIREMENTS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2057400" y="3810000"/>
            <a:ext cx="5032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DOES REQUIRE A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autoUpdateAnimBg="0"/>
      <p:bldP spid="66564" grpId="0" autoUpdateAnimBg="0"/>
      <p:bldP spid="66565" grpId="0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2590800" y="1143000"/>
            <a:ext cx="3762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MLA		APA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1981200" y="533400"/>
            <a:ext cx="5164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COMMON DIFFERANCES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61356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MARGIANS 			</a:t>
            </a:r>
          </a:p>
          <a:p>
            <a:r>
              <a:rPr lang="en-US" altLang="en-US"/>
              <a:t>		 1” - 1 1/2” 		1”</a:t>
            </a:r>
          </a:p>
        </p:txBody>
      </p:sp>
      <p:sp>
        <p:nvSpPr>
          <p:cNvPr id="71685" name="Text Box 6"/>
          <p:cNvSpPr txBox="1">
            <a:spLocks noChangeArrowheads="1"/>
          </p:cNvSpPr>
          <p:nvPr/>
        </p:nvSpPr>
        <p:spPr bwMode="auto">
          <a:xfrm>
            <a:off x="228600" y="31242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2971800" y="762000"/>
            <a:ext cx="3211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PUNCTUATION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381000" y="2362200"/>
            <a:ext cx="3446463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LEAVE 1	SPACE </a:t>
            </a:r>
          </a:p>
          <a:p>
            <a:r>
              <a:rPr lang="en-US" altLang="en-US"/>
              <a:t>AFTER WORDS,</a:t>
            </a:r>
          </a:p>
          <a:p>
            <a:r>
              <a:rPr lang="en-US" altLang="en-US"/>
              <a:t>COMMAS ECT.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2743200" y="1447800"/>
            <a:ext cx="3762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MLA		APA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1981200" y="152400"/>
            <a:ext cx="5164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COMMON DIFFERANCES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4860925" y="2228850"/>
            <a:ext cx="3324225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LEAVE 1 SPACE</a:t>
            </a:r>
          </a:p>
          <a:p>
            <a:r>
              <a:rPr lang="en-US" altLang="en-US"/>
              <a:t>AFTER ALL</a:t>
            </a:r>
          </a:p>
          <a:p>
            <a:r>
              <a:rPr lang="en-US" altLang="en-US"/>
              <a:t>PUNCTUATION</a:t>
            </a:r>
          </a:p>
          <a:p>
            <a:r>
              <a:rPr lang="en-US" altLang="en-US"/>
              <a:t>AND WORDS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441325" y="4895850"/>
            <a:ext cx="3006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WORD, WORD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4724400" y="4876800"/>
            <a:ext cx="3108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WORD ,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  <p:bldP spid="68614" grpId="0" autoUpdateAnimBg="0"/>
      <p:bldP spid="68615" grpId="0" autoUpdateAnimBg="0"/>
      <p:bldP spid="68616" grpId="0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117725" y="404813"/>
            <a:ext cx="4765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WRITING STYLE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447800" y="1447800"/>
            <a:ext cx="6308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THE RHETORICAL SITUATION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143000" y="2133600"/>
            <a:ext cx="69500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FIVE FACTORS THAT INFLUENCE</a:t>
            </a:r>
          </a:p>
          <a:p>
            <a:pPr algn="ctr"/>
            <a:r>
              <a:rPr lang="en-US" altLang="en-US"/>
              <a:t>YOUR WRITING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508125" y="3371850"/>
            <a:ext cx="3876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1)  THE OCCASION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447800" y="4038600"/>
            <a:ext cx="368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2)   THE PURPOSE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1524000" y="5257800"/>
            <a:ext cx="350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4)   THE READER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1524000" y="5867400"/>
            <a:ext cx="1730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5)   YOU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1497013" y="4648200"/>
            <a:ext cx="30749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3)   THE TOPIC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autoUpdateAnimBg="0"/>
      <p:bldP spid="69638" grpId="0" autoUpdateAnimBg="0"/>
      <p:bldP spid="69639" grpId="0" autoUpdateAnimBg="0"/>
      <p:bldP spid="69640" grpId="0" autoUpdateAnimBg="0"/>
      <p:bldP spid="69641" grpId="0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3"/>
          <p:cNvSpPr txBox="1">
            <a:spLocks noChangeArrowheads="1"/>
          </p:cNvSpPr>
          <p:nvPr/>
        </p:nvSpPr>
        <p:spPr bwMode="auto">
          <a:xfrm>
            <a:off x="914400" y="838200"/>
            <a:ext cx="73421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BASIC TIPS FOR WRITING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429000" y="1828800"/>
            <a:ext cx="2352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DRAFTING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1676400" y="2849563"/>
            <a:ext cx="5707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REVISING 	/	EDITING </a:t>
            </a: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2895600" y="4267200"/>
            <a:ext cx="3525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PROOFREADING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utoUpdateAnimBg="0"/>
      <p:bldP spid="70663" grpId="0" autoUpdateAnimBg="0"/>
      <p:bldP spid="7066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54113" y="1009650"/>
            <a:ext cx="6835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EMPTY OR INFLATED PHARASES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8275638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We will file the appropriate papers in the </a:t>
            </a:r>
          </a:p>
          <a:p>
            <a:endParaRPr lang="en-US" altLang="en-US"/>
          </a:p>
          <a:p>
            <a:r>
              <a:rPr lang="en-US" altLang="en-US"/>
              <a:t>event that we are unable to meet the deadlines.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2000" y="4267200"/>
            <a:ext cx="6832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We will file the appropriate papers </a:t>
            </a:r>
            <a:r>
              <a:rPr lang="en-US" altLang="en-US">
                <a:solidFill>
                  <a:schemeClr val="accent2"/>
                </a:solidFill>
              </a:rPr>
              <a:t>if</a:t>
            </a:r>
            <a:r>
              <a:rPr lang="en-US" altLang="en-US">
                <a:solidFill>
                  <a:schemeClr val="accent1"/>
                </a:solidFill>
              </a:rPr>
              <a:t>  </a:t>
            </a:r>
          </a:p>
          <a:p>
            <a:endParaRPr lang="en-US" altLang="en-US">
              <a:solidFill>
                <a:schemeClr val="accent1"/>
              </a:solidFill>
            </a:endParaRPr>
          </a:p>
          <a:p>
            <a:r>
              <a:rPr lang="en-US" altLang="en-US"/>
              <a:t>we are unable to meet the deadlines.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914400" y="838200"/>
            <a:ext cx="73421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BASIC TIPS FOR WRITING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276600" y="1752600"/>
            <a:ext cx="262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u="sng"/>
              <a:t>DRAFTING</a:t>
            </a:r>
            <a:endParaRPr lang="en-US" altLang="en-US"/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3352800" y="2849563"/>
            <a:ext cx="2489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OVERVIEW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2971800" y="3886200"/>
            <a:ext cx="3030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PRE-WRITING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2057400" y="4953000"/>
            <a:ext cx="5207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EXPLORING NEW IDEAS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1" grpId="0" autoUpdateAnimBg="0"/>
      <p:bldP spid="72713" grpId="0" autoUpdateAnimBg="0"/>
      <p:bldP spid="72714" grpId="0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914400" y="838200"/>
            <a:ext cx="73421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BASIC TIPS FOR WRITING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828800" y="1828800"/>
            <a:ext cx="5111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u="sng"/>
              <a:t>REVISING      EDITING</a:t>
            </a:r>
            <a:endParaRPr lang="en-US" altLang="en-US"/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1295400" y="2849563"/>
            <a:ext cx="64420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 BE DONE AFTER DRAFTING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609600" y="4114800"/>
            <a:ext cx="80121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THE MORE IMPORTANT THE WRITING</a:t>
            </a:r>
          </a:p>
          <a:p>
            <a:r>
              <a:rPr lang="en-US" altLang="en-US"/>
              <a:t>THE MORE IT NEEDS TO BE REVISED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6" grpId="0" autoUpdateAnimBg="0"/>
      <p:bldP spid="73737" grpId="0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914400" y="838200"/>
            <a:ext cx="73421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BASIC TIPS FOR WRITING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3657600" y="1828800"/>
            <a:ext cx="2165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u="sng"/>
              <a:t>EDITING</a:t>
            </a:r>
            <a:endParaRPr lang="en-US" altLang="en-US"/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066800" y="3810000"/>
            <a:ext cx="7029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DO THE SENTENCES MAKE SENSE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1600200" y="2849563"/>
            <a:ext cx="6048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ARE THE SENTENCES CLEAR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685800" y="4876800"/>
            <a:ext cx="7810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DOES A SENTENCE SEEM TO RAMBLE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utoUpdateAnimBg="0"/>
      <p:bldP spid="76807" grpId="0" autoUpdateAnimBg="0"/>
      <p:bldP spid="76808" grpId="0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914400" y="838200"/>
            <a:ext cx="73421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BASIC TIPS FOR WRITING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3657600" y="1828800"/>
            <a:ext cx="2165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u="sng"/>
              <a:t>EDITING</a:t>
            </a:r>
            <a:endParaRPr lang="en-US" altLang="en-US"/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533400" y="2849563"/>
            <a:ext cx="82946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DOES THE SENTENCE READ SMOOTHLY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295400" y="4038600"/>
            <a:ext cx="6126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IS THE SENTENCE TOO LONG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762000" y="5181600"/>
            <a:ext cx="7785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ARE KEY POINTS AND WORDS CLEAR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autoUpdateAnimBg="0"/>
      <p:bldP spid="77830" grpId="0" autoUpdateAnimBg="0"/>
      <p:bldP spid="77831" grpId="0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914400" y="838200"/>
            <a:ext cx="73421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BASIC TIPS FOR WRITING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2667000" y="1828800"/>
            <a:ext cx="3525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PROOFREADING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422275" y="2971800"/>
            <a:ext cx="813911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NO WRITING SHOULD BE CONSIDERED</a:t>
            </a:r>
          </a:p>
          <a:p>
            <a:pPr algn="ctr"/>
            <a:r>
              <a:rPr lang="en-US" altLang="en-US"/>
              <a:t>COMPLETE UNTIL IT HAS </a:t>
            </a:r>
            <a:r>
              <a:rPr lang="en-US" altLang="en-US" u="sng"/>
              <a:t>CAREFULLY</a:t>
            </a:r>
            <a:endParaRPr lang="en-US" altLang="en-US"/>
          </a:p>
          <a:p>
            <a:pPr algn="ctr"/>
            <a:r>
              <a:rPr lang="en-US" altLang="en-US"/>
              <a:t>PROOFREAD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9" grpId="0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914400" y="838200"/>
            <a:ext cx="73421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BASIC TIPS FOR WRITING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2667000" y="1828800"/>
            <a:ext cx="3525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PROOFREADING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1447800" y="2849563"/>
            <a:ext cx="60118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READ THE PAPER OUT LOUD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447800" y="3886200"/>
            <a:ext cx="6227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ALWAYS TRY TO WAIT A DAY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2381250" y="4953000"/>
            <a:ext cx="4408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USE THE COMPUTER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 autoUpdateAnimBg="0"/>
      <p:bldP spid="78854" grpId="0" autoUpdateAnimBg="0"/>
      <p:bldP spid="78856" grpId="0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914400" y="838200"/>
            <a:ext cx="73421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BASIC TIPS FOR WRITING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2667000" y="1828800"/>
            <a:ext cx="3525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PROOFREADING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2667000" y="2743200"/>
            <a:ext cx="3725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IF HIGH PROFILE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431925" y="3587750"/>
            <a:ext cx="65754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HIRE A PROFESSIONAL EDITOR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2894013" y="4572000"/>
            <a:ext cx="34591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ASK SOME ELSE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 autoUpdateAnimBg="0"/>
      <p:bldP spid="78854" grpId="0" autoUpdateAnimBg="0"/>
      <p:bldP spid="78855" grpId="0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3505200" y="609600"/>
            <a:ext cx="22685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EMAIL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2022475" y="1604963"/>
            <a:ext cx="49641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EMAIL IS NOT PRIVATE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960563" y="2344738"/>
            <a:ext cx="5199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BECAREFUL OF REPLIES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1973263" y="3128963"/>
            <a:ext cx="5175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 CAREFUL OF JOKING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2092325" y="4114800"/>
            <a:ext cx="4824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WATCH FOR ALL CAPS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2078038" y="4919663"/>
            <a:ext cx="49641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USE THE SUBJECT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utoUpdateAnimBg="0"/>
      <p:bldP spid="71684" grpId="0" autoUpdateAnimBg="0"/>
      <p:bldP spid="71685" grpId="0" autoUpdateAnimBg="0"/>
      <p:bldP spid="71686" grpId="0" autoUpdateAnimBg="0"/>
      <p:bldP spid="71687" grpId="0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3505200" y="609600"/>
            <a:ext cx="22685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EMAIL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2022475" y="1604963"/>
            <a:ext cx="4759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EMAIL </a:t>
            </a:r>
            <a:r>
              <a:rPr lang="en-US" altLang="en-US" b="0" i="1" u="sng"/>
              <a:t>IS NOT </a:t>
            </a:r>
            <a:r>
              <a:rPr lang="en-US" altLang="en-US"/>
              <a:t>PRIVATE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378075" y="2352675"/>
            <a:ext cx="4365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HOW EMAIL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utoUpdateAnimBg="0"/>
      <p:bldP spid="71684" grpId="0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5334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YOUR COMPUTER</a:t>
            </a:r>
          </a:p>
        </p:txBody>
      </p:sp>
      <p:sp>
        <p:nvSpPr>
          <p:cNvPr id="4" name="Oval 3"/>
          <p:cNvSpPr/>
          <p:nvPr/>
        </p:nvSpPr>
        <p:spPr>
          <a:xfrm>
            <a:off x="3124200" y="381000"/>
            <a:ext cx="19050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OFFICE SERVER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334000" y="609600"/>
            <a:ext cx="3505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EMAIL SERVERS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5338763" y="2514600"/>
            <a:ext cx="3505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EMAIL SERVERS</a:t>
            </a:r>
          </a:p>
          <a:p>
            <a:pPr algn="ctr">
              <a:defRPr/>
            </a:pPr>
            <a:r>
              <a:rPr lang="en-US" dirty="0"/>
              <a:t>BACKUPS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5638800" y="1752600"/>
            <a:ext cx="2662238" cy="5508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SPAM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219200" y="2058988"/>
            <a:ext cx="28575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RECEIVING SERVERS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81000" y="3733800"/>
            <a:ext cx="4022725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RECEIVING EMAIL SERVERS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23850" y="5551488"/>
            <a:ext cx="4022725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RECEIVING EMAIL SERVERS BACKUPS</a:t>
            </a:r>
          </a:p>
        </p:txBody>
      </p:sp>
      <p:sp>
        <p:nvSpPr>
          <p:cNvPr id="34" name="Oval 33"/>
          <p:cNvSpPr/>
          <p:nvPr/>
        </p:nvSpPr>
        <p:spPr>
          <a:xfrm>
            <a:off x="4876800" y="3886200"/>
            <a:ext cx="26670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RECEIVING OFFICE SERVER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67400" y="5708650"/>
            <a:ext cx="2819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RECEIVER COMPUTER</a:t>
            </a:r>
          </a:p>
        </p:txBody>
      </p:sp>
      <p:cxnSp>
        <p:nvCxnSpPr>
          <p:cNvPr id="37" name="Straight Arrow Connector 36"/>
          <p:cNvCxnSpPr>
            <a:stCxn id="3" idx="3"/>
          </p:cNvCxnSpPr>
          <p:nvPr/>
        </p:nvCxnSpPr>
        <p:spPr>
          <a:xfrm>
            <a:off x="2667000" y="9906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" idx="6"/>
            <a:endCxn id="8" idx="1"/>
          </p:cNvCxnSpPr>
          <p:nvPr/>
        </p:nvCxnSpPr>
        <p:spPr>
          <a:xfrm>
            <a:off x="5029200" y="9906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876800" y="1295400"/>
            <a:ext cx="609600" cy="1220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endCxn id="31" idx="3"/>
          </p:cNvCxnSpPr>
          <p:nvPr/>
        </p:nvCxnSpPr>
        <p:spPr>
          <a:xfrm rot="10800000" flipV="1">
            <a:off x="4076700" y="1447800"/>
            <a:ext cx="1262063" cy="1068388"/>
          </a:xfrm>
          <a:prstGeom prst="bentConnector3">
            <a:avLst>
              <a:gd name="adj1" fmla="val -3197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4076700" y="1447800"/>
            <a:ext cx="12573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1" idx="2"/>
          </p:cNvCxnSpPr>
          <p:nvPr/>
        </p:nvCxnSpPr>
        <p:spPr>
          <a:xfrm>
            <a:off x="2647950" y="2973388"/>
            <a:ext cx="19050" cy="760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914400" y="4800600"/>
            <a:ext cx="2662238" cy="5508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SPAM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609600" y="4648200"/>
            <a:ext cx="0" cy="903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2857500" y="46482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34" idx="2"/>
          </p:cNvCxnSpPr>
          <p:nvPr/>
        </p:nvCxnSpPr>
        <p:spPr>
          <a:xfrm>
            <a:off x="4403725" y="4419600"/>
            <a:ext cx="473075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33" idx="3"/>
            <a:endCxn id="34" idx="3"/>
          </p:cNvCxnSpPr>
          <p:nvPr/>
        </p:nvCxnSpPr>
        <p:spPr>
          <a:xfrm flipV="1">
            <a:off x="4346575" y="4927600"/>
            <a:ext cx="920750" cy="1081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6781800" y="5067300"/>
            <a:ext cx="188913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203325" y="62865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154113" y="552450"/>
            <a:ext cx="6835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EMPTY OR INFLATED PHARASES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23900" y="1390650"/>
            <a:ext cx="7694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INFLATED                                   CONCISE</a:t>
            </a:r>
            <a:endParaRPr lang="en-US" alt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243013" y="2514600"/>
            <a:ext cx="66563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ALONG THE LINES OF          LIKE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47675" y="3657600"/>
            <a:ext cx="82470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AT THE PRESENT TIME        NOW, </a:t>
            </a:r>
          </a:p>
          <a:p>
            <a:r>
              <a:rPr lang="en-US" altLang="en-US"/>
              <a:t>						CURRENTLY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30300" y="5257800"/>
            <a:ext cx="68802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BECAUSE OF THE</a:t>
            </a:r>
          </a:p>
          <a:p>
            <a:r>
              <a:rPr lang="en-US" altLang="en-US"/>
              <a:t>FACT THAT		 	  BECAUSE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utoUpdateAnimBg="0"/>
      <p:bldP spid="10247" grpId="0" autoUpdateAnimBg="0"/>
      <p:bldP spid="10248" grpId="0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413" y="-33338"/>
            <a:ext cx="4852987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5334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YOUR COMPUTER</a:t>
            </a:r>
          </a:p>
        </p:txBody>
      </p:sp>
      <p:sp>
        <p:nvSpPr>
          <p:cNvPr id="4" name="Oval 3"/>
          <p:cNvSpPr/>
          <p:nvPr/>
        </p:nvSpPr>
        <p:spPr>
          <a:xfrm>
            <a:off x="3124200" y="381000"/>
            <a:ext cx="19050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OFFICE SERVER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334000" y="609600"/>
            <a:ext cx="3505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EMAIL SERVERS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5338763" y="2514600"/>
            <a:ext cx="3505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EMAIL SERVERS</a:t>
            </a:r>
          </a:p>
          <a:p>
            <a:pPr algn="ctr">
              <a:defRPr/>
            </a:pPr>
            <a:r>
              <a:rPr lang="en-US" dirty="0"/>
              <a:t>BACKUPS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5638800" y="1752600"/>
            <a:ext cx="2662238" cy="5508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SPAM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219200" y="2058988"/>
            <a:ext cx="28575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RECEIVING SERVERS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81000" y="3733800"/>
            <a:ext cx="4022725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RECEIVING EMAIL SERVERS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23850" y="5551488"/>
            <a:ext cx="4022725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RECEIVING EMAIL SERVERS BACKUPS</a:t>
            </a:r>
          </a:p>
        </p:txBody>
      </p:sp>
      <p:sp>
        <p:nvSpPr>
          <p:cNvPr id="34" name="Oval 33"/>
          <p:cNvSpPr/>
          <p:nvPr/>
        </p:nvSpPr>
        <p:spPr>
          <a:xfrm>
            <a:off x="4876800" y="3886200"/>
            <a:ext cx="26670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RECEIVING OFFICE SERVER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67400" y="5708650"/>
            <a:ext cx="2819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RECEIVER COMPUTER</a:t>
            </a:r>
          </a:p>
        </p:txBody>
      </p:sp>
      <p:cxnSp>
        <p:nvCxnSpPr>
          <p:cNvPr id="37" name="Straight Arrow Connector 36"/>
          <p:cNvCxnSpPr>
            <a:stCxn id="3" idx="3"/>
          </p:cNvCxnSpPr>
          <p:nvPr/>
        </p:nvCxnSpPr>
        <p:spPr>
          <a:xfrm>
            <a:off x="2667000" y="9906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" idx="6"/>
            <a:endCxn id="8" idx="1"/>
          </p:cNvCxnSpPr>
          <p:nvPr/>
        </p:nvCxnSpPr>
        <p:spPr>
          <a:xfrm>
            <a:off x="5029200" y="9906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876800" y="1295400"/>
            <a:ext cx="609600" cy="1220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endCxn id="31" idx="3"/>
          </p:cNvCxnSpPr>
          <p:nvPr/>
        </p:nvCxnSpPr>
        <p:spPr>
          <a:xfrm rot="10800000" flipV="1">
            <a:off x="4076700" y="1447800"/>
            <a:ext cx="1262063" cy="1068388"/>
          </a:xfrm>
          <a:prstGeom prst="bentConnector3">
            <a:avLst>
              <a:gd name="adj1" fmla="val -3197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4076700" y="1447800"/>
            <a:ext cx="12573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1" idx="2"/>
          </p:cNvCxnSpPr>
          <p:nvPr/>
        </p:nvCxnSpPr>
        <p:spPr>
          <a:xfrm>
            <a:off x="2647950" y="2973388"/>
            <a:ext cx="19050" cy="760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914400" y="4800600"/>
            <a:ext cx="2662238" cy="5508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SPAM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609600" y="4648200"/>
            <a:ext cx="0" cy="903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2857500" y="46482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34" idx="2"/>
          </p:cNvCxnSpPr>
          <p:nvPr/>
        </p:nvCxnSpPr>
        <p:spPr>
          <a:xfrm>
            <a:off x="4403725" y="4419600"/>
            <a:ext cx="473075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33" idx="3"/>
            <a:endCxn id="34" idx="3"/>
          </p:cNvCxnSpPr>
          <p:nvPr/>
        </p:nvCxnSpPr>
        <p:spPr>
          <a:xfrm flipV="1">
            <a:off x="4346575" y="4927600"/>
            <a:ext cx="920750" cy="1081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6781800" y="5067300"/>
            <a:ext cx="188913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56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3505200" y="609600"/>
            <a:ext cx="22685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EMAIL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960563" y="2344738"/>
            <a:ext cx="5199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BECAREFUL OF REPLIES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1973263" y="3128963"/>
            <a:ext cx="5175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 CAREFUL OF JOKING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1973263" y="4038600"/>
            <a:ext cx="4964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USE THE SUBJECT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utoUpdateAnimBg="0"/>
      <p:bldP spid="71685" grpId="0" autoUpdateAnimBg="0"/>
      <p:bldP spid="71687" grpId="0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3505200" y="609600"/>
            <a:ext cx="22685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EMAIL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973263" y="1524000"/>
            <a:ext cx="47434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G-MAIL, YAHOO MAIL, AOL MAIL… ECT.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3144838" y="2819400"/>
            <a:ext cx="2989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DATA MINING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utoUpdateAnimBg="0"/>
      <p:bldP spid="71685" grpId="0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Box 1"/>
          <p:cNvSpPr txBox="1">
            <a:spLocks noChangeArrowheads="1"/>
          </p:cNvSpPr>
          <p:nvPr/>
        </p:nvSpPr>
        <p:spPr bwMode="auto">
          <a:xfrm>
            <a:off x="3124200" y="231775"/>
            <a:ext cx="3022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TEXTING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12192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UR PHONE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416300" y="1600200"/>
            <a:ext cx="2438400" cy="9144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UR CARRIER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278563" y="2147888"/>
            <a:ext cx="2590800" cy="1524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UR CARRIER SERVER’S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5257800"/>
            <a:ext cx="2590800" cy="914400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RECEIVERS SERVER’S</a:t>
            </a:r>
          </a:p>
        </p:txBody>
      </p:sp>
      <p:sp>
        <p:nvSpPr>
          <p:cNvPr id="8" name="Oval 7"/>
          <p:cNvSpPr/>
          <p:nvPr/>
        </p:nvSpPr>
        <p:spPr>
          <a:xfrm>
            <a:off x="3276600" y="2909888"/>
            <a:ext cx="24892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CLOUD</a:t>
            </a:r>
          </a:p>
        </p:txBody>
      </p:sp>
      <p:sp>
        <p:nvSpPr>
          <p:cNvPr id="9" name="Freeform 8"/>
          <p:cNvSpPr/>
          <p:nvPr/>
        </p:nvSpPr>
        <p:spPr>
          <a:xfrm>
            <a:off x="5943600" y="4959350"/>
            <a:ext cx="3048000" cy="1654175"/>
          </a:xfrm>
          <a:custGeom>
            <a:avLst/>
            <a:gdLst>
              <a:gd name="connsiteX0" fmla="*/ 0 w 2309091"/>
              <a:gd name="connsiteY0" fmla="*/ 489528 h 1653309"/>
              <a:gd name="connsiteX1" fmla="*/ 1413163 w 2309091"/>
              <a:gd name="connsiteY1" fmla="*/ 0 h 1653309"/>
              <a:gd name="connsiteX2" fmla="*/ 2309091 w 2309091"/>
              <a:gd name="connsiteY2" fmla="*/ 923637 h 1653309"/>
              <a:gd name="connsiteX3" fmla="*/ 1838036 w 2309091"/>
              <a:gd name="connsiteY3" fmla="*/ 1653309 h 1653309"/>
              <a:gd name="connsiteX4" fmla="*/ 877454 w 2309091"/>
              <a:gd name="connsiteY4" fmla="*/ 1607128 h 1653309"/>
              <a:gd name="connsiteX5" fmla="*/ 73891 w 2309091"/>
              <a:gd name="connsiteY5" fmla="*/ 1219200 h 1653309"/>
              <a:gd name="connsiteX6" fmla="*/ 0 w 2309091"/>
              <a:gd name="connsiteY6" fmla="*/ 489528 h 1653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9091" h="1653309">
                <a:moveTo>
                  <a:pt x="0" y="489528"/>
                </a:moveTo>
                <a:lnTo>
                  <a:pt x="1413163" y="0"/>
                </a:lnTo>
                <a:lnTo>
                  <a:pt x="2309091" y="923637"/>
                </a:lnTo>
                <a:lnTo>
                  <a:pt x="1838036" y="1653309"/>
                </a:lnTo>
                <a:lnTo>
                  <a:pt x="877454" y="1607128"/>
                </a:lnTo>
                <a:lnTo>
                  <a:pt x="73891" y="1219200"/>
                </a:lnTo>
                <a:lnTo>
                  <a:pt x="0" y="48952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RECEIVERS PHONE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2298700" y="214788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800000">
            <a:off x="5999163" y="3798888"/>
            <a:ext cx="977900" cy="484187"/>
          </a:xfrm>
          <a:prstGeom prst="rightArrow">
            <a:avLst>
              <a:gd name="adj1" fmla="val 50000"/>
              <a:gd name="adj2" fmla="val 271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943600" y="1905000"/>
            <a:ext cx="334963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Arrow 16"/>
          <p:cNvSpPr/>
          <p:nvPr/>
        </p:nvSpPr>
        <p:spPr>
          <a:xfrm rot="8379989">
            <a:off x="2827338" y="4830763"/>
            <a:ext cx="979487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827338" y="5853113"/>
            <a:ext cx="3116262" cy="7000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2" grpId="0" animBg="1"/>
      <p:bldP spid="17" grpId="0" animBg="1"/>
      <p:bldP spid="18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Box 1"/>
          <p:cNvSpPr txBox="1">
            <a:spLocks noChangeArrowheads="1"/>
          </p:cNvSpPr>
          <p:nvPr/>
        </p:nvSpPr>
        <p:spPr bwMode="auto">
          <a:xfrm>
            <a:off x="3429000" y="533400"/>
            <a:ext cx="2406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CLOUD</a:t>
            </a:r>
          </a:p>
        </p:txBody>
      </p:sp>
      <p:pic>
        <p:nvPicPr>
          <p:cNvPr id="91139" name="Picture 2" descr="http://upload.wikimedia.org/wikipedia/commons/thumb/b/b5/Cloud_computing.svg/400px-Cloud_computing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013" y="1524000"/>
            <a:ext cx="5508625" cy="498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Box 1"/>
          <p:cNvSpPr txBox="1">
            <a:spLocks noChangeArrowheads="1"/>
          </p:cNvSpPr>
          <p:nvPr/>
        </p:nvSpPr>
        <p:spPr bwMode="auto">
          <a:xfrm>
            <a:off x="2667000" y="2438400"/>
            <a:ext cx="37417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QUESTION?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03325" y="62865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154113" y="552450"/>
            <a:ext cx="6835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EMPTY OR INFLATED PHARASES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23900" y="1390650"/>
            <a:ext cx="7694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INFLATED                                   CONCISE</a:t>
            </a:r>
            <a:endParaRPr lang="en-US" alt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373188" y="2514600"/>
            <a:ext cx="299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BY MEANS OF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22263" y="3657600"/>
            <a:ext cx="510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DUE TO THE FACT THAT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36563" y="5257800"/>
            <a:ext cx="505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THE REASON THAT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553200" y="2514600"/>
            <a:ext cx="755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BY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00800" y="3657600"/>
            <a:ext cx="2124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BECAUSE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324600" y="5257800"/>
            <a:ext cx="2124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BECAUSE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0" grpId="0" autoUpdateAnimBg="0"/>
      <p:bldP spid="11271" grpId="0" autoUpdateAnimBg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3240</TotalTime>
  <Words>1517</Words>
  <Application>Microsoft Office PowerPoint</Application>
  <PresentationFormat>On-screen Show (4:3)</PresentationFormat>
  <Paragraphs>488</Paragraphs>
  <Slides>86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86</vt:i4>
      </vt:variant>
    </vt:vector>
  </HeadingPairs>
  <TitlesOfParts>
    <vt:vector size="94" baseType="lpstr">
      <vt:lpstr>Calibri</vt:lpstr>
      <vt:lpstr>Constantia</vt:lpstr>
      <vt:lpstr>Times New Roman</vt:lpstr>
      <vt:lpstr>Wingdings 2</vt:lpstr>
      <vt:lpstr>Flow</vt:lpstr>
      <vt:lpstr>Document</vt:lpstr>
      <vt:lpstr>Slide</vt:lpstr>
      <vt:lpstr>Picture</vt:lpstr>
      <vt:lpstr>PowerPoint Presentation</vt:lpstr>
      <vt:lpstr>WHY ARE WE HERE?</vt:lpstr>
      <vt:lpstr>PowerPoint Presentation</vt:lpstr>
      <vt:lpstr>PowerPoint Presentation</vt:lpstr>
      <vt:lpstr>REDUNDANCIES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xxx</dc:creator>
  <cp:lastModifiedBy>Tony Nicholas</cp:lastModifiedBy>
  <cp:revision>50</cp:revision>
  <dcterms:created xsi:type="dcterms:W3CDTF">2001-09-06T10:47:56Z</dcterms:created>
  <dcterms:modified xsi:type="dcterms:W3CDTF">2023-09-19T16:09:10Z</dcterms:modified>
</cp:coreProperties>
</file>